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323" r:id="rId6"/>
    <p:sldId id="335" r:id="rId7"/>
    <p:sldId id="336" r:id="rId8"/>
    <p:sldId id="329" r:id="rId9"/>
    <p:sldId id="337" r:id="rId10"/>
    <p:sldId id="331" r:id="rId11"/>
    <p:sldId id="348" r:id="rId12"/>
    <p:sldId id="338" r:id="rId13"/>
    <p:sldId id="339" r:id="rId14"/>
    <p:sldId id="340" r:id="rId15"/>
    <p:sldId id="341" r:id="rId16"/>
    <p:sldId id="342" r:id="rId17"/>
    <p:sldId id="347" r:id="rId18"/>
    <p:sldId id="343" r:id="rId19"/>
    <p:sldId id="346" r:id="rId20"/>
    <p:sldId id="345" r:id="rId21"/>
    <p:sldId id="344" r:id="rId22"/>
    <p:sldId id="332" r:id="rId23"/>
    <p:sldId id="333" r:id="rId24"/>
    <p:sldId id="349" r:id="rId25"/>
    <p:sldId id="270" r:id="rId26"/>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5306"/>
    <a:srgbClr val="DF3C06"/>
    <a:srgbClr val="DE9BFF"/>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4628" autoAdjust="0"/>
  </p:normalViewPr>
  <p:slideViewPr>
    <p:cSldViewPr snapToGrid="0" snapToObjects="1">
      <p:cViewPr varScale="1">
        <p:scale>
          <a:sx n="93" d="100"/>
          <a:sy n="93" d="100"/>
        </p:scale>
        <p:origin x="2094" y="90"/>
      </p:cViewPr>
      <p:guideLst>
        <p:guide orient="horz" pos="2160"/>
        <p:guide pos="2880"/>
      </p:guideLst>
    </p:cSldViewPr>
  </p:slideViewPr>
  <p:outlineViewPr>
    <p:cViewPr>
      <p:scale>
        <a:sx n="33" d="100"/>
        <a:sy n="33" d="100"/>
      </p:scale>
      <p:origin x="48" y="89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Erin" userId="279b5812-81cd-48e2-ba14-0fab1b8988a2" providerId="ADAL" clId="{482FAE97-1C9A-4D49-940C-9E6984AED3E8}"/>
    <pc:docChg chg="modSld">
      <pc:chgData name="Roberts, Erin" userId="279b5812-81cd-48e2-ba14-0fab1b8988a2" providerId="ADAL" clId="{482FAE97-1C9A-4D49-940C-9E6984AED3E8}" dt="2020-06-23T14:30:04.956" v="177" actId="20577"/>
      <pc:docMkLst>
        <pc:docMk/>
      </pc:docMkLst>
      <pc:sldChg chg="modNotesTx">
        <pc:chgData name="Roberts, Erin" userId="279b5812-81cd-48e2-ba14-0fab1b8988a2" providerId="ADAL" clId="{482FAE97-1C9A-4D49-940C-9E6984AED3E8}" dt="2020-06-23T14:26:16.180" v="0" actId="20577"/>
        <pc:sldMkLst>
          <pc:docMk/>
          <pc:sldMk cId="2114537626" sldId="256"/>
        </pc:sldMkLst>
      </pc:sldChg>
      <pc:sldChg chg="modNotesTx">
        <pc:chgData name="Roberts, Erin" userId="279b5812-81cd-48e2-ba14-0fab1b8988a2" providerId="ADAL" clId="{482FAE97-1C9A-4D49-940C-9E6984AED3E8}" dt="2020-06-23T14:29:09.350" v="157" actId="20577"/>
        <pc:sldMkLst>
          <pc:docMk/>
          <pc:sldMk cId="1053612704" sldId="332"/>
        </pc:sldMkLst>
      </pc:sldChg>
      <pc:sldChg chg="modNotesTx">
        <pc:chgData name="Roberts, Erin" userId="279b5812-81cd-48e2-ba14-0fab1b8988a2" providerId="ADAL" clId="{482FAE97-1C9A-4D49-940C-9E6984AED3E8}" dt="2020-06-23T14:29:51.664" v="166" actId="20577"/>
        <pc:sldMkLst>
          <pc:docMk/>
          <pc:sldMk cId="481640835" sldId="333"/>
        </pc:sldMkLst>
      </pc:sldChg>
      <pc:sldChg chg="modNotesTx">
        <pc:chgData name="Roberts, Erin" userId="279b5812-81cd-48e2-ba14-0fab1b8988a2" providerId="ADAL" clId="{482FAE97-1C9A-4D49-940C-9E6984AED3E8}" dt="2020-06-23T14:26:45.648" v="60" actId="20577"/>
        <pc:sldMkLst>
          <pc:docMk/>
          <pc:sldMk cId="3329255539" sldId="335"/>
        </pc:sldMkLst>
      </pc:sldChg>
      <pc:sldChg chg="modNotesTx">
        <pc:chgData name="Roberts, Erin" userId="279b5812-81cd-48e2-ba14-0fab1b8988a2" providerId="ADAL" clId="{482FAE97-1C9A-4D49-940C-9E6984AED3E8}" dt="2020-06-23T14:28:17.546" v="72" actId="20577"/>
        <pc:sldMkLst>
          <pc:docMk/>
          <pc:sldMk cId="2013060854" sldId="343"/>
        </pc:sldMkLst>
      </pc:sldChg>
      <pc:sldChg chg="modNotesTx">
        <pc:chgData name="Roberts, Erin" userId="279b5812-81cd-48e2-ba14-0fab1b8988a2" providerId="ADAL" clId="{482FAE97-1C9A-4D49-940C-9E6984AED3E8}" dt="2020-06-23T14:30:04.956" v="177" actId="20577"/>
        <pc:sldMkLst>
          <pc:docMk/>
          <pc:sldMk cId="1761405222" sldId="3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A0B6D673-F136-459F-AF53-41F8DC003CD7}" type="datetimeFigureOut">
              <a:rPr lang="en-GB" smtClean="0"/>
              <a:t>23/06/2020</a:t>
            </a:fld>
            <a:endParaRPr lang="en-GB"/>
          </a:p>
        </p:txBody>
      </p:sp>
      <p:sp>
        <p:nvSpPr>
          <p:cNvPr id="4" name="Footer Placeholder 3"/>
          <p:cNvSpPr>
            <a:spLocks noGrp="1"/>
          </p:cNvSpPr>
          <p:nvPr>
            <p:ph type="ftr" sz="quarter" idx="2"/>
          </p:nvPr>
        </p:nvSpPr>
        <p:spPr>
          <a:xfrm>
            <a:off x="0" y="9431338"/>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1338"/>
            <a:ext cx="2944813" cy="496887"/>
          </a:xfrm>
          <a:prstGeom prst="rect">
            <a:avLst/>
          </a:prstGeom>
        </p:spPr>
        <p:txBody>
          <a:bodyPr vert="horz" lIns="91440" tIns="45720" rIns="91440" bIns="45720" rtlCol="0" anchor="b"/>
          <a:lstStyle>
            <a:lvl1pPr algn="r">
              <a:defRPr sz="1200"/>
            </a:lvl1pPr>
          </a:lstStyle>
          <a:p>
            <a:fld id="{11003976-0D83-4C6C-AD30-19771D5D4012}" type="slidenum">
              <a:rPr lang="en-GB" smtClean="0"/>
              <a:t>‹#›</a:t>
            </a:fld>
            <a:endParaRPr lang="en-GB"/>
          </a:p>
        </p:txBody>
      </p:sp>
    </p:spTree>
    <p:extLst>
      <p:ext uri="{BB962C8B-B14F-4D97-AF65-F5344CB8AC3E}">
        <p14:creationId xmlns:p14="http://schemas.microsoft.com/office/powerpoint/2010/main" val="251607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0"/>
            <a:ext cx="2945024" cy="496967"/>
          </a:xfrm>
          <a:prstGeom prst="rect">
            <a:avLst/>
          </a:prstGeom>
        </p:spPr>
        <p:txBody>
          <a:bodyPr vert="horz" lIns="91440" tIns="45720" rIns="91440" bIns="45720" rtlCol="0"/>
          <a:lstStyle>
            <a:lvl1pPr algn="r">
              <a:defRPr sz="1200"/>
            </a:lvl1pPr>
          </a:lstStyle>
          <a:p>
            <a:fld id="{91333581-9709-4744-951C-ACEFFD2B2182}" type="datetimeFigureOut">
              <a:rPr lang="en-GB" smtClean="0"/>
              <a:pPr/>
              <a:t>23/06/2020</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717218"/>
            <a:ext cx="5436235" cy="44679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59"/>
            <a:ext cx="2945024"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59"/>
            <a:ext cx="2945024" cy="496967"/>
          </a:xfrm>
          <a:prstGeom prst="rect">
            <a:avLst/>
          </a:prstGeom>
        </p:spPr>
        <p:txBody>
          <a:bodyPr vert="horz" lIns="91440" tIns="45720" rIns="91440" bIns="45720" rtlCol="0" anchor="b"/>
          <a:lstStyle>
            <a:lvl1pPr algn="r">
              <a:defRPr sz="1200"/>
            </a:lvl1pPr>
          </a:lstStyle>
          <a:p>
            <a:fld id="{CAF9DCF4-537F-4EB2-B888-D45C6C13859D}" type="slidenum">
              <a:rPr lang="en-GB" smtClean="0"/>
              <a:pPr/>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a:t>
            </a:fld>
            <a:endParaRPr lang="en-GB"/>
          </a:p>
        </p:txBody>
      </p:sp>
    </p:spTree>
    <p:extLst>
      <p:ext uri="{BB962C8B-B14F-4D97-AF65-F5344CB8AC3E}">
        <p14:creationId xmlns:p14="http://schemas.microsoft.com/office/powerpoint/2010/main" val="125151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response has not used spatial vocabulary very well. Previous sections of the resource will assist students to develop this vocabulary in order to truly analyse this geographical distribution. The resource also offers an improved response (next slide).</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10</a:t>
            </a:fld>
            <a:endParaRPr lang="en-GB"/>
          </a:p>
        </p:txBody>
      </p:sp>
    </p:spTree>
    <p:extLst>
      <p:ext uri="{BB962C8B-B14F-4D97-AF65-F5344CB8AC3E}">
        <p14:creationId xmlns:p14="http://schemas.microsoft.com/office/powerpoint/2010/main" val="124351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the use of spatial vocabulary in order to truly analyse this geographical distribution. </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11</a:t>
            </a:fld>
            <a:endParaRPr lang="en-GB"/>
          </a:p>
        </p:txBody>
      </p:sp>
    </p:spTree>
    <p:extLst>
      <p:ext uri="{BB962C8B-B14F-4D97-AF65-F5344CB8AC3E}">
        <p14:creationId xmlns:p14="http://schemas.microsoft.com/office/powerpoint/2010/main" val="228350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resource asks for the three analytical statements that best summarise this graph’s overall story. Beware selection of purely descriptive statements or those which do not look at the</a:t>
            </a:r>
            <a:r>
              <a:rPr lang="en-GB" b="1"/>
              <a:t> relationship between</a:t>
            </a:r>
            <a:r>
              <a:rPr lang="en-GB"/>
              <a:t> the two.</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12</a:t>
            </a:fld>
            <a:endParaRPr lang="en-GB"/>
          </a:p>
        </p:txBody>
      </p:sp>
    </p:spTree>
    <p:extLst>
      <p:ext uri="{BB962C8B-B14F-4D97-AF65-F5344CB8AC3E}">
        <p14:creationId xmlns:p14="http://schemas.microsoft.com/office/powerpoint/2010/main" val="8132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resource asks for the three analytical statements that best summarise this graph’s overall story. </a:t>
            </a:r>
            <a:r>
              <a:rPr lang="en-GB" b="1"/>
              <a:t>The first one is wrong as this is not a negative relationship!! Others do not identify the relationship effectively and tend to make isolated descriptive statements.</a:t>
            </a:r>
            <a:endParaRPr lang="en-GB" b="1"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13</a:t>
            </a:fld>
            <a:endParaRPr lang="en-GB"/>
          </a:p>
        </p:txBody>
      </p:sp>
    </p:spTree>
    <p:extLst>
      <p:ext uri="{BB962C8B-B14F-4D97-AF65-F5344CB8AC3E}">
        <p14:creationId xmlns:p14="http://schemas.microsoft.com/office/powerpoint/2010/main" val="176436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Examiner commentary: </a:t>
            </a:r>
            <a:r>
              <a:rPr lang="en-US" sz="1200" b="0" i="1" kern="1200">
                <a:solidFill>
                  <a:schemeClr val="tx1"/>
                </a:solidFill>
                <a:effectLst/>
                <a:latin typeface="+mn-lt"/>
                <a:ea typeface="+mn-ea"/>
                <a:cs typeface="+mn-cs"/>
              </a:rPr>
              <a:t>Although this answer makes plentiful use of data, a clear picture of the relationship between precipitation and overland flow is lacking. There is an absence of important terminology (such as the strength and direction of any correlation). Some of the information provided is superfluous and does not help analyse the relationship. For example, little is gained by telling us that precipitation never exceeds 100mm. Could they improve on this response? Maybe give them time to do this. We would be looking for statements such as </a:t>
            </a:r>
            <a:r>
              <a:rPr lang="en-US" sz="1200" b="1" i="1" kern="1200">
                <a:solidFill>
                  <a:schemeClr val="tx1"/>
                </a:solidFill>
                <a:effectLst/>
                <a:latin typeface="+mn-lt"/>
                <a:ea typeface="+mn-ea"/>
                <a:cs typeface="+mn-cs"/>
              </a:rPr>
              <a:t>positive correlation</a:t>
            </a:r>
            <a:r>
              <a:rPr lang="en-US" sz="1200" b="0" i="1" kern="1200">
                <a:solidFill>
                  <a:schemeClr val="tx1"/>
                </a:solidFill>
                <a:effectLst/>
                <a:latin typeface="+mn-lt"/>
                <a:ea typeface="+mn-ea"/>
                <a:cs typeface="+mn-cs"/>
              </a:rPr>
              <a:t>, but only when precip exceeds 20-30mm. For higher values, there is a </a:t>
            </a:r>
            <a:r>
              <a:rPr lang="en-US" sz="1200" b="1" i="1" kern="1200">
                <a:solidFill>
                  <a:schemeClr val="tx1"/>
                </a:solidFill>
                <a:effectLst/>
                <a:latin typeface="+mn-lt"/>
                <a:ea typeface="+mn-ea"/>
                <a:cs typeface="+mn-cs"/>
              </a:rPr>
              <a:t>strong linear relationship</a:t>
            </a:r>
            <a:r>
              <a:rPr lang="en-US" sz="1200" b="0" i="1" kern="1200">
                <a:solidFill>
                  <a:schemeClr val="tx1"/>
                </a:solidFill>
                <a:effectLst/>
                <a:latin typeface="+mn-lt"/>
                <a:ea typeface="+mn-ea"/>
                <a:cs typeface="+mn-cs"/>
              </a:rPr>
              <a:t>. In </a:t>
            </a:r>
            <a:r>
              <a:rPr lang="en-US" sz="1200" b="1" i="1" kern="1200">
                <a:solidFill>
                  <a:schemeClr val="tx1"/>
                </a:solidFill>
                <a:effectLst/>
                <a:latin typeface="+mn-lt"/>
                <a:ea typeface="+mn-ea"/>
                <a:cs typeface="+mn-cs"/>
              </a:rPr>
              <a:t>basin B, the correlation appears a little weaker</a:t>
            </a:r>
            <a:r>
              <a:rPr lang="en-US" sz="1200" b="0" i="1" kern="1200">
                <a:solidFill>
                  <a:schemeClr val="tx1"/>
                </a:solidFill>
                <a:effectLst/>
                <a:latin typeface="+mn-lt"/>
                <a:ea typeface="+mn-ea"/>
                <a:cs typeface="+mn-cs"/>
              </a:rPr>
              <a:t>. The resource helps them develop this vocabulary.</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14</a:t>
            </a:fld>
            <a:endParaRPr lang="en-GB"/>
          </a:p>
        </p:txBody>
      </p:sp>
    </p:spTree>
    <p:extLst>
      <p:ext uri="{BB962C8B-B14F-4D97-AF65-F5344CB8AC3E}">
        <p14:creationId xmlns:p14="http://schemas.microsoft.com/office/powerpoint/2010/main" val="393465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graph was used as the basis for a 5 mark AO3 question in the Eduqas A level Component 2 paper in 2018. Overall mean scores were relatively low as few students were able to critically analyse this resource when looking for a long-term trend for December precipitation. Give students some time to study this alongside the question! The demands of this question show clear progression from GCSE. Resources will not always show an ‘obvious’ or ‘clear’ trend at this level. Here, students needed to think critically about the pattern they see.</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15</a:t>
            </a:fld>
            <a:endParaRPr lang="en-GB"/>
          </a:p>
        </p:txBody>
      </p:sp>
    </p:spTree>
    <p:extLst>
      <p:ext uri="{BB962C8B-B14F-4D97-AF65-F5344CB8AC3E}">
        <p14:creationId xmlns:p14="http://schemas.microsoft.com/office/powerpoint/2010/main" val="195911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Which statements best summarise the overall story told by this graph?</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16</a:t>
            </a:fld>
            <a:endParaRPr lang="en-GB"/>
          </a:p>
        </p:txBody>
      </p:sp>
    </p:spTree>
    <p:extLst>
      <p:ext uri="{BB962C8B-B14F-4D97-AF65-F5344CB8AC3E}">
        <p14:creationId xmlns:p14="http://schemas.microsoft.com/office/powerpoint/2010/main" val="309922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Which statements best summarise the overall story told by this graph? </a:t>
            </a:r>
            <a:r>
              <a:rPr lang="en-GB" b="1"/>
              <a:t>The three remaining statements do not focus on long-term trends. </a:t>
            </a:r>
            <a:endParaRPr lang="en-GB" b="1"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17</a:t>
            </a:fld>
            <a:endParaRPr lang="en-GB"/>
          </a:p>
        </p:txBody>
      </p:sp>
    </p:spTree>
    <p:extLst>
      <p:ext uri="{BB962C8B-B14F-4D97-AF65-F5344CB8AC3E}">
        <p14:creationId xmlns:p14="http://schemas.microsoft.com/office/powerpoint/2010/main" val="265397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Examiner Commentary on Response A: </a:t>
            </a:r>
            <a:r>
              <a:rPr lang="en-US" sz="1200" b="0" i="1" kern="1200">
                <a:solidFill>
                  <a:schemeClr val="tx1"/>
                </a:solidFill>
                <a:effectLst/>
                <a:latin typeface="+mn-lt"/>
                <a:ea typeface="+mn-ea"/>
                <a:cs typeface="+mn-cs"/>
              </a:rPr>
              <a:t>Although this answer correctly identifies the maximum and minimum, it is a shame that no effort is made to analyse the trend in high values (above 150mm) and acknowledge there is possible evidence of an increase. Overall, this is a poor answer to the question asked.</a:t>
            </a:r>
          </a:p>
          <a:p>
            <a:r>
              <a:rPr lang="en-GB" b="1"/>
              <a:t>Examiner Commentary on Response B: </a:t>
            </a:r>
            <a:r>
              <a:rPr lang="en-US" sz="1200" b="0" i="1" kern="1200">
                <a:solidFill>
                  <a:schemeClr val="tx1"/>
                </a:solidFill>
                <a:effectLst/>
                <a:latin typeface="+mn-lt"/>
                <a:ea typeface="+mn-ea"/>
                <a:cs typeface="+mn-cs"/>
              </a:rPr>
              <a:t>This is an excellent answer which uses the data to analyse possible evidence for a long-term change. Part of the challenge of this question is thinking critically about the strength of the evidence shown. This answer acknowledges that while there may be a possible trend, it is far from being compelling evidence. In contrast, Response A dismissed any possibility out of hand without offering a detailed analysis of the data. Response B also analyses the evidence for cyclical trends, or cycles, of higher and lower precipitation - good!</a:t>
            </a:r>
            <a:r>
              <a:rPr lang="en-GB"/>
              <a:t> </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18</a:t>
            </a:fld>
            <a:endParaRPr lang="en-GB"/>
          </a:p>
        </p:txBody>
      </p:sp>
    </p:spTree>
    <p:extLst>
      <p:ext uri="{BB962C8B-B14F-4D97-AF65-F5344CB8AC3E}">
        <p14:creationId xmlns:p14="http://schemas.microsoft.com/office/powerpoint/2010/main" val="181905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synoptic questions in Section C of Component 2 carry 30 marks and examine each of the three AOs. A third of the marks are reserved for AO3 skills (including the ability to draw conclusions). Many students would be able to see and make links between the two resources seen here and would be able to identify that challenges to sustainability might vary across Australia, linked to variations in population density and/or location of bushfires in late 2019. These Figures are all from 2019 and will be used in an upcoming AO2 resource, published over the summer break.</a:t>
            </a:r>
          </a:p>
        </p:txBody>
      </p:sp>
      <p:sp>
        <p:nvSpPr>
          <p:cNvPr id="4" name="Slide Number Placeholder 3"/>
          <p:cNvSpPr>
            <a:spLocks noGrp="1"/>
          </p:cNvSpPr>
          <p:nvPr>
            <p:ph type="sldNum" sz="quarter" idx="5"/>
          </p:nvPr>
        </p:nvSpPr>
        <p:spPr/>
        <p:txBody>
          <a:bodyPr/>
          <a:lstStyle/>
          <a:p>
            <a:fld id="{CAF9DCF4-537F-4EB2-B888-D45C6C13859D}" type="slidenum">
              <a:rPr lang="en-GB" smtClean="0"/>
              <a:pPr/>
              <a:t>19</a:t>
            </a:fld>
            <a:endParaRPr lang="en-GB"/>
          </a:p>
        </p:txBody>
      </p:sp>
    </p:spTree>
    <p:extLst>
      <p:ext uri="{BB962C8B-B14F-4D97-AF65-F5344CB8AC3E}">
        <p14:creationId xmlns:p14="http://schemas.microsoft.com/office/powerpoint/2010/main" val="26597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2</a:t>
            </a:fld>
            <a:endParaRPr lang="en-GB"/>
          </a:p>
        </p:txBody>
      </p:sp>
    </p:spTree>
    <p:extLst>
      <p:ext uri="{BB962C8B-B14F-4D97-AF65-F5344CB8AC3E}">
        <p14:creationId xmlns:p14="http://schemas.microsoft.com/office/powerpoint/2010/main" val="3449617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different arguments relating to sustainability that could be raised but students should attempt to link these back to the spatial issue of </a:t>
            </a:r>
            <a:r>
              <a:rPr lang="en-GB" b="1"/>
              <a:t>some communities </a:t>
            </a:r>
            <a:r>
              <a:rPr lang="en-GB"/>
              <a:t>identified by the question or to the time dimension identified in the question by </a:t>
            </a:r>
            <a:r>
              <a:rPr lang="en-GB" b="1"/>
              <a:t>increasingly unsustainable</a:t>
            </a:r>
            <a:r>
              <a:rPr lang="en-GB"/>
              <a:t>. Teachers could source similarly linked resources for students to analyse and interpret, identifying potential links between them. Being able to identify changes or changing relationships/patterns over time and space are very useful tools! Practise is vital and this resource is an excellent place to start. This resource can, of course, be worked through independently by students for revision purposes too!</a:t>
            </a:r>
          </a:p>
        </p:txBody>
      </p:sp>
      <p:sp>
        <p:nvSpPr>
          <p:cNvPr id="4" name="Slide Number Placeholder 3"/>
          <p:cNvSpPr>
            <a:spLocks noGrp="1"/>
          </p:cNvSpPr>
          <p:nvPr>
            <p:ph type="sldNum" sz="quarter" idx="5"/>
          </p:nvPr>
        </p:nvSpPr>
        <p:spPr/>
        <p:txBody>
          <a:bodyPr/>
          <a:lstStyle/>
          <a:p>
            <a:fld id="{CAF9DCF4-537F-4EB2-B888-D45C6C13859D}" type="slidenum">
              <a:rPr lang="en-GB" smtClean="0"/>
              <a:pPr/>
              <a:t>20</a:t>
            </a:fld>
            <a:endParaRPr lang="en-GB"/>
          </a:p>
        </p:txBody>
      </p:sp>
    </p:spTree>
    <p:extLst>
      <p:ext uri="{BB962C8B-B14F-4D97-AF65-F5344CB8AC3E}">
        <p14:creationId xmlns:p14="http://schemas.microsoft.com/office/powerpoint/2010/main" val="159329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would provide excellent practise for students. There is much to analyse here and there are clear links that could be made between these resources in the context of the question e.g. there are certain rural areas where net migration is +8 or higher e.g. southern Sweden, Corsica OR some rural areas will see the highest temperature rises e.g. central Spain. This type of change is more difficult to control and requires international co-operation. To what extent will climate change drive future population movements etc. etc. There is literally so much to be said about these three figures, individually and collectively!</a:t>
            </a:r>
          </a:p>
        </p:txBody>
      </p:sp>
      <p:sp>
        <p:nvSpPr>
          <p:cNvPr id="4" name="Slide Number Placeholder 3"/>
          <p:cNvSpPr>
            <a:spLocks noGrp="1"/>
          </p:cNvSpPr>
          <p:nvPr>
            <p:ph type="sldNum" sz="quarter" idx="5"/>
          </p:nvPr>
        </p:nvSpPr>
        <p:spPr/>
        <p:txBody>
          <a:bodyPr/>
          <a:lstStyle/>
          <a:p>
            <a:fld id="{CAF9DCF4-537F-4EB2-B888-D45C6C13859D}" type="slidenum">
              <a:rPr lang="en-GB" smtClean="0"/>
              <a:pPr/>
              <a:t>21</a:t>
            </a:fld>
            <a:endParaRPr lang="en-GB"/>
          </a:p>
        </p:txBody>
      </p:sp>
    </p:spTree>
    <p:extLst>
      <p:ext uri="{BB962C8B-B14F-4D97-AF65-F5344CB8AC3E}">
        <p14:creationId xmlns:p14="http://schemas.microsoft.com/office/powerpoint/2010/main" val="265215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F9DCF4-537F-4EB2-B888-D45C6C13859D}" type="slidenum">
              <a:rPr lang="en-GB" smtClean="0"/>
              <a:pPr/>
              <a:t>22</a:t>
            </a:fld>
            <a:endParaRPr lang="en-GB"/>
          </a:p>
        </p:txBody>
      </p:sp>
    </p:spTree>
    <p:extLst>
      <p:ext uri="{BB962C8B-B14F-4D97-AF65-F5344CB8AC3E}">
        <p14:creationId xmlns:p14="http://schemas.microsoft.com/office/powerpoint/2010/main" val="31784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Although nearly half of the AO3 marks available are designated to the NEA, there are a significant number of Eduqas AO3 marks available for using skills and for analysing and interpreting data and evidence in Component 1 and 2. The same is true of Units 1-3 in WJEC qualifications.</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3</a:t>
            </a:fld>
            <a:endParaRPr lang="en-GB"/>
          </a:p>
        </p:txBody>
      </p:sp>
    </p:spTree>
    <p:extLst>
      <p:ext uri="{BB962C8B-B14F-4D97-AF65-F5344CB8AC3E}">
        <p14:creationId xmlns:p14="http://schemas.microsoft.com/office/powerpoint/2010/main" val="29738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resource takes you through 5 different challenges involved with the analysis and interpretation of data. The aim is to assist students to develop a skills bank that can be applied to any resource seen in an examination setting and can also be used to assist in making decisions concerning data presentation methods and analysis as part of their NEA. Each can form a lesson in their own right or can be set as individual or group tasks for students. All resources used are printable and extension activities are also available. The following is a selection of tasks from the resource as a whole but please take time to look through each section as there are a number of different tasks in each.</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4</a:t>
            </a:fld>
            <a:endParaRPr lang="en-GB"/>
          </a:p>
        </p:txBody>
      </p:sp>
    </p:spTree>
    <p:extLst>
      <p:ext uri="{BB962C8B-B14F-4D97-AF65-F5344CB8AC3E}">
        <p14:creationId xmlns:p14="http://schemas.microsoft.com/office/powerpoint/2010/main" val="283536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resource asks for the three analytical statements that best summarise this graph’s overall story. Beware selection of purely descriptive statements (although, you might not want to give this fact away before your audience starts to think!).</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5</a:t>
            </a:fld>
            <a:endParaRPr lang="en-GB"/>
          </a:p>
        </p:txBody>
      </p:sp>
    </p:spTree>
    <p:extLst>
      <p:ext uri="{BB962C8B-B14F-4D97-AF65-F5344CB8AC3E}">
        <p14:creationId xmlns:p14="http://schemas.microsoft.com/office/powerpoint/2010/main" val="5128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resource asks for the three analytical statements that best summarise this graph’s overall story. Remaining statements simply ‘lift’ from the resource and tend to look at only one sector in isolation rather than the ‘overall’ analysis.</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6</a:t>
            </a:fld>
            <a:endParaRPr lang="en-GB"/>
          </a:p>
        </p:txBody>
      </p:sp>
    </p:spTree>
    <p:extLst>
      <p:ext uri="{BB962C8B-B14F-4D97-AF65-F5344CB8AC3E}">
        <p14:creationId xmlns:p14="http://schemas.microsoft.com/office/powerpoint/2010/main" val="188292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Describing trends accurately and comprehensively can be challenging: care is needed when communicating the dimensions of change over time.</a:t>
            </a:r>
          </a:p>
          <a:p>
            <a:r>
              <a:rPr lang="en-US" sz="1200" b="1" i="0" kern="1200">
                <a:solidFill>
                  <a:schemeClr val="tx1"/>
                </a:solidFill>
                <a:effectLst/>
                <a:latin typeface="+mn-lt"/>
                <a:ea typeface="+mn-ea"/>
                <a:cs typeface="+mn-cs"/>
              </a:rPr>
              <a:t>One particular area of difficulty can be distinguishing between (i) low and high percentages and (ii) low and high rates of change. Which of the following two responses that follow has done this best?</a:t>
            </a:r>
            <a:r>
              <a:rPr lang="en-US" sz="1200" b="0" i="0" kern="1200">
                <a:solidFill>
                  <a:schemeClr val="tx1"/>
                </a:solidFill>
                <a:effectLst/>
                <a:latin typeface="+mn-lt"/>
                <a:ea typeface="+mn-ea"/>
                <a:cs typeface="+mn-cs"/>
              </a:rPr>
              <a:t> </a:t>
            </a:r>
          </a:p>
          <a:p>
            <a:r>
              <a:rPr lang="en-US" sz="1200" b="0" i="0" kern="1200">
                <a:solidFill>
                  <a:schemeClr val="tx1"/>
                </a:solidFill>
                <a:effectLst/>
                <a:latin typeface="+mn-lt"/>
                <a:ea typeface="+mn-ea"/>
                <a:cs typeface="+mn-cs"/>
              </a:rPr>
              <a:t>Response A: This analysis is clear and unambiguous. The differences in the changing percentage of employment (high or low) and the rates of change (high/fast or low/slow) are very clear.</a:t>
            </a:r>
            <a:endParaRPr lang="en-GB" i="0"/>
          </a:p>
        </p:txBody>
      </p:sp>
      <p:sp>
        <p:nvSpPr>
          <p:cNvPr id="4" name="Slide Number Placeholder 3"/>
          <p:cNvSpPr>
            <a:spLocks noGrp="1"/>
          </p:cNvSpPr>
          <p:nvPr>
            <p:ph type="sldNum" sz="quarter" idx="5"/>
          </p:nvPr>
        </p:nvSpPr>
        <p:spPr/>
        <p:txBody>
          <a:bodyPr/>
          <a:lstStyle/>
          <a:p>
            <a:fld id="{CAF9DCF4-537F-4EB2-B888-D45C6C13859D}" type="slidenum">
              <a:rPr lang="en-GB" smtClean="0"/>
              <a:pPr/>
              <a:t>7</a:t>
            </a:fld>
            <a:endParaRPr lang="en-GB"/>
          </a:p>
        </p:txBody>
      </p:sp>
    </p:spTree>
    <p:extLst>
      <p:ext uri="{BB962C8B-B14F-4D97-AF65-F5344CB8AC3E}">
        <p14:creationId xmlns:p14="http://schemas.microsoft.com/office/powerpoint/2010/main" val="258495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Response B: This analysis is unclear. The phrase 'tertiary is always lower than primary' could mean that tertiary employment has a lower growth rate than primary employment. It could also mean that tertiary employment has a lower growth rate overall. As a result, it is hard to know exactly what is going on. The account of stage three is also unclear. Can you see why?</a:t>
            </a:r>
            <a:endParaRPr lang="en-GB" i="0"/>
          </a:p>
        </p:txBody>
      </p:sp>
      <p:sp>
        <p:nvSpPr>
          <p:cNvPr id="4" name="Slide Number Placeholder 3"/>
          <p:cNvSpPr>
            <a:spLocks noGrp="1"/>
          </p:cNvSpPr>
          <p:nvPr>
            <p:ph type="sldNum" sz="quarter" idx="5"/>
          </p:nvPr>
        </p:nvSpPr>
        <p:spPr/>
        <p:txBody>
          <a:bodyPr/>
          <a:lstStyle/>
          <a:p>
            <a:fld id="{CAF9DCF4-537F-4EB2-B888-D45C6C13859D}" type="slidenum">
              <a:rPr lang="en-GB" smtClean="0"/>
              <a:pPr/>
              <a:t>8</a:t>
            </a:fld>
            <a:endParaRPr lang="en-GB"/>
          </a:p>
        </p:txBody>
      </p:sp>
    </p:spTree>
    <p:extLst>
      <p:ext uri="{BB962C8B-B14F-4D97-AF65-F5344CB8AC3E}">
        <p14:creationId xmlns:p14="http://schemas.microsoft.com/office/powerpoint/2010/main" val="32456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part of the resource asks you to adapt a response that is given. We’ll show this response on the next slide. Read it and assess its strengths and weaknesses.</a:t>
            </a:r>
            <a:endParaRPr lang="en-GB" dirty="0"/>
          </a:p>
        </p:txBody>
      </p:sp>
      <p:sp>
        <p:nvSpPr>
          <p:cNvPr id="4" name="Slide Number Placeholder 3"/>
          <p:cNvSpPr>
            <a:spLocks noGrp="1"/>
          </p:cNvSpPr>
          <p:nvPr>
            <p:ph type="sldNum" sz="quarter" idx="10"/>
          </p:nvPr>
        </p:nvSpPr>
        <p:spPr/>
        <p:txBody>
          <a:bodyPr/>
          <a:lstStyle/>
          <a:p>
            <a:fld id="{CAF9DCF4-537F-4EB2-B888-D45C6C13859D}" type="slidenum">
              <a:rPr lang="en-GB" smtClean="0"/>
              <a:pPr/>
              <a:t>9</a:t>
            </a:fld>
            <a:endParaRPr lang="en-GB"/>
          </a:p>
        </p:txBody>
      </p:sp>
    </p:spTree>
    <p:extLst>
      <p:ext uri="{BB962C8B-B14F-4D97-AF65-F5344CB8AC3E}">
        <p14:creationId xmlns:p14="http://schemas.microsoft.com/office/powerpoint/2010/main" val="3732020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11333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a:defRPr sz="2800"/>
            </a:lvl4pPr>
            <a:lvl5pPr>
              <a:defRPr sz="2800"/>
            </a:lvl5pPr>
          </a:lstStyle>
          <a:p>
            <a:pPr lvl="0"/>
            <a:r>
              <a:rPr lang="en-US" dirty="0"/>
              <a:t>Arial font size 28</a:t>
            </a:r>
          </a:p>
        </p:txBody>
      </p:sp>
      <p:sp>
        <p:nvSpPr>
          <p:cNvPr id="11" name="Text Placeholder 10"/>
          <p:cNvSpPr>
            <a:spLocks noGrp="1"/>
          </p:cNvSpPr>
          <p:nvPr>
            <p:ph type="body" sz="quarter" idx="11" hasCustomPrompt="1"/>
          </p:nvPr>
        </p:nvSpPr>
        <p:spPr>
          <a:xfrm>
            <a:off x="284163" y="2398713"/>
            <a:ext cx="8634206" cy="4227718"/>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753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a:lvl2pPr>
            <a:lvl3pPr>
              <a:defRPr sz="2800"/>
            </a:lvl3pPr>
            <a:lvl4pPr marL="1371600" indent="0">
              <a:buNone/>
              <a:defRPr sz="2800"/>
            </a:lvl4pPr>
            <a:lvl5pPr>
              <a:defRPr sz="2800"/>
            </a:lvl5pPr>
          </a:lstStyle>
          <a:p>
            <a:pPr lvl="0"/>
            <a:r>
              <a:rPr lang="en-US" dirty="0"/>
              <a:t>Click to edit subtitle</a:t>
            </a:r>
          </a:p>
        </p:txBody>
      </p:sp>
      <p:sp>
        <p:nvSpPr>
          <p:cNvPr id="4" name="Picture Placeholder 3"/>
          <p:cNvSpPr>
            <a:spLocks noGrp="1"/>
          </p:cNvSpPr>
          <p:nvPr>
            <p:ph type="pic" sz="quarter" idx="11"/>
          </p:nvPr>
        </p:nvSpPr>
        <p:spPr>
          <a:xfrm>
            <a:off x="5058886" y="2826781"/>
            <a:ext cx="3811691" cy="3609645"/>
          </a:xfrm>
        </p:spPr>
        <p:txBody>
          <a:bodyPr/>
          <a:lstStyle/>
          <a:p>
            <a:endParaRPr lang="en-GB"/>
          </a:p>
        </p:txBody>
      </p:sp>
      <p:sp>
        <p:nvSpPr>
          <p:cNvPr id="6" name="Text Placeholder 5"/>
          <p:cNvSpPr>
            <a:spLocks noGrp="1"/>
          </p:cNvSpPr>
          <p:nvPr>
            <p:ph type="body" sz="quarter" idx="12" hasCustomPrompt="1"/>
          </p:nvPr>
        </p:nvSpPr>
        <p:spPr>
          <a:xfrm>
            <a:off x="284305" y="2827338"/>
            <a:ext cx="4632184" cy="3608387"/>
          </a:xfrm>
          <a:solidFill>
            <a:schemeClr val="accent6">
              <a:lumMod val="20000"/>
              <a:lumOff val="80000"/>
            </a:schemeClr>
          </a:solidFill>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font (min) size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37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Tree>
    <p:extLst>
      <p:ext uri="{BB962C8B-B14F-4D97-AF65-F5344CB8AC3E}">
        <p14:creationId xmlns:p14="http://schemas.microsoft.com/office/powerpoint/2010/main" val="64949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b="1">
                <a:solidFill>
                  <a:schemeClr val="bg1"/>
                </a:solidFill>
              </a:defRPr>
            </a:lvl1pPr>
          </a:lstStyle>
          <a:p>
            <a:r>
              <a:rPr lang="en-US" dirty="0"/>
              <a:t>Arial font size 32</a:t>
            </a:r>
            <a:endParaRPr lang="en-GB" dirty="0"/>
          </a:p>
        </p:txBody>
      </p:sp>
      <p:sp>
        <p:nvSpPr>
          <p:cNvPr id="9" name="Text Placeholder 8"/>
          <p:cNvSpPr>
            <a:spLocks noGrp="1"/>
          </p:cNvSpPr>
          <p:nvPr>
            <p:ph type="body" sz="quarter" idx="10" hasCustomPrompt="1"/>
          </p:nvPr>
        </p:nvSpPr>
        <p:spPr>
          <a:xfrm>
            <a:off x="284305" y="1341872"/>
            <a:ext cx="4632079" cy="724436"/>
          </a:xfrm>
        </p:spPr>
        <p:txBody>
          <a:bodyPr>
            <a:noAutofit/>
          </a:bodyPr>
          <a:lstStyle>
            <a:lvl1pPr>
              <a:defRPr sz="2800" b="1"/>
            </a:lvl1pPr>
            <a:lvl2pPr>
              <a:defRPr sz="2800" b="1"/>
            </a:lvl2pPr>
            <a:lvl3pPr>
              <a:defRPr sz="2800" b="1"/>
            </a:lvl3pPr>
            <a:lvl4pPr>
              <a:defRPr sz="2800" b="1"/>
            </a:lvl4pPr>
            <a:lvl5pPr>
              <a:defRPr sz="2800" b="1"/>
            </a:lvl5pPr>
          </a:lstStyle>
          <a:p>
            <a:pPr lvl="0"/>
            <a:r>
              <a:rPr lang="en-US" dirty="0"/>
              <a:t>Arial font size 28</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p:cNvSpPr>
            <a:spLocks noGrp="1"/>
          </p:cNvSpPr>
          <p:nvPr>
            <p:ph type="tbl" sz="quarter" idx="11"/>
          </p:nvPr>
        </p:nvSpPr>
        <p:spPr>
          <a:xfrm>
            <a:off x="284163" y="2255838"/>
            <a:ext cx="8586787" cy="4251325"/>
          </a:xfrm>
        </p:spPr>
        <p:txBody>
          <a:bodyPr/>
          <a:lstStyle/>
          <a:p>
            <a:endParaRPr lang="en-GB"/>
          </a:p>
        </p:txBody>
      </p:sp>
    </p:spTree>
    <p:extLst>
      <p:ext uri="{BB962C8B-B14F-4D97-AF65-F5344CB8AC3E}">
        <p14:creationId xmlns:p14="http://schemas.microsoft.com/office/powerpoint/2010/main" val="64949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5" name="TextBox 4"/>
          <p:cNvSpPr txBox="1"/>
          <p:nvPr userDrawn="1"/>
        </p:nvSpPr>
        <p:spPr>
          <a:xfrm>
            <a:off x="278740" y="1420305"/>
            <a:ext cx="4625769" cy="1384995"/>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Contact our specialist Subject Officers and administrative support team for your subject with any queries.  </a:t>
            </a:r>
          </a:p>
          <a:p>
            <a:endParaRPr lang="en-GB" sz="2400" dirty="0">
              <a:latin typeface="Arial" panose="020B0604020202020204" pitchFamily="34" charset="0"/>
              <a:cs typeface="Arial" panose="020B0604020202020204" pitchFamily="34" charset="0"/>
            </a:endParaRPr>
          </a:p>
        </p:txBody>
      </p:sp>
      <p:sp>
        <p:nvSpPr>
          <p:cNvPr id="6" name="Text Placeholder 8"/>
          <p:cNvSpPr>
            <a:spLocks noGrp="1"/>
          </p:cNvSpPr>
          <p:nvPr>
            <p:ph type="body" sz="quarter" idx="10" hasCustomPrompt="1"/>
          </p:nvPr>
        </p:nvSpPr>
        <p:spPr>
          <a:xfrm>
            <a:off x="272430" y="2523486"/>
            <a:ext cx="4632079" cy="724436"/>
          </a:xfrm>
        </p:spPr>
        <p:txBody>
          <a:bodyPr>
            <a:noAutofit/>
          </a:bodyPr>
          <a:lstStyle>
            <a:lvl1pPr>
              <a:defRPr sz="2800">
                <a:solidFill>
                  <a:schemeClr val="bg1"/>
                </a:solidFill>
              </a:defRPr>
            </a:lvl1pPr>
            <a:lvl2pPr>
              <a:defRPr sz="2800"/>
            </a:lvl2pPr>
            <a:lvl3pPr>
              <a:defRPr sz="2800"/>
            </a:lvl3pPr>
            <a:lvl4pPr>
              <a:defRPr sz="2800"/>
            </a:lvl4pPr>
            <a:lvl5pPr>
              <a:defRPr sz="2800"/>
            </a:lvl5pPr>
          </a:lstStyle>
          <a:p>
            <a:pPr lvl="0"/>
            <a:r>
              <a:rPr lang="en-US" dirty="0"/>
              <a:t>Insert contact details</a:t>
            </a:r>
          </a:p>
        </p:txBody>
      </p:sp>
      <p:sp>
        <p:nvSpPr>
          <p:cNvPr id="7" name="Title 1"/>
          <p:cNvSpPr>
            <a:spLocks noGrp="1"/>
          </p:cNvSpPr>
          <p:nvPr>
            <p:ph type="title" hasCustomPrompt="1"/>
          </p:nvPr>
        </p:nvSpPr>
        <p:spPr>
          <a:xfrm>
            <a:off x="278740" y="511585"/>
            <a:ext cx="7576456" cy="908720"/>
          </a:xfrm>
        </p:spPr>
        <p:txBody>
          <a:bodyPr>
            <a:normAutofit/>
          </a:bodyPr>
          <a:lstStyle>
            <a:lvl1pPr algn="l">
              <a:defRPr sz="4400" b="1">
                <a:solidFill>
                  <a:schemeClr val="bg1"/>
                </a:solidFill>
              </a:defRPr>
            </a:lvl1pPr>
          </a:lstStyle>
          <a:p>
            <a:r>
              <a:rPr lang="en-US" dirty="0"/>
              <a:t>Any Questions?</a:t>
            </a:r>
            <a:endParaRPr lang="en-GB" dirty="0"/>
          </a:p>
        </p:txBody>
      </p:sp>
    </p:spTree>
    <p:extLst>
      <p:ext uri="{BB962C8B-B14F-4D97-AF65-F5344CB8AC3E}">
        <p14:creationId xmlns:p14="http://schemas.microsoft.com/office/powerpoint/2010/main" val="375878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3" r:id="rId1"/>
    <p:sldLayoutId id="2147483658" r:id="rId2"/>
    <p:sldLayoutId id="2147483659" r:id="rId3"/>
    <p:sldLayoutId id="2147483660" r:id="rId4"/>
    <p:sldLayoutId id="2147483662" r:id="rId5"/>
    <p:sldLayoutId id="2147483661" r:id="rId6"/>
    <p:sldLayoutId id="2147483665" r:id="rId7"/>
    <p:sldLayoutId id="2147483657" r:id="rId8"/>
    <p:sldLayoutId id="2147483655" r:id="rId9"/>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businessinsider.com.au/this-map-shows-population-density-across-australia-2017-7" TargetMode="External"/><Relationship Id="rId5" Type="http://schemas.openxmlformats.org/officeDocument/2006/relationships/hyperlink" Target="https://www.bbc.co.uk/news/world-australia-50956318"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eduqas.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mailto:GCEGeography@eduqas.co.uk"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eduqas.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404" y="403582"/>
            <a:ext cx="8669214" cy="808038"/>
          </a:xfrm>
        </p:spPr>
        <p:txBody>
          <a:bodyPr/>
          <a:lstStyle/>
          <a:p>
            <a:r>
              <a:rPr lang="en-GB" dirty="0">
                <a:solidFill>
                  <a:schemeClr val="bg1">
                    <a:lumMod val="75000"/>
                  </a:schemeClr>
                </a:solidFill>
              </a:rPr>
              <a:t>GCE Geography (from 2016)</a:t>
            </a:r>
          </a:p>
          <a:p>
            <a:endParaRPr lang="en-GB" sz="1800" dirty="0">
              <a:solidFill>
                <a:schemeClr val="bg1">
                  <a:lumMod val="75000"/>
                </a:schemeClr>
              </a:solidFill>
            </a:endParaRPr>
          </a:p>
          <a:p>
            <a:r>
              <a:rPr lang="en-US" b="0"/>
              <a:t>AO3: Developing data analysis skills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33591" y="176111"/>
            <a:ext cx="7389677"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Identifying elements of a good AO3 response</a:t>
            </a:r>
            <a:endParaRPr lang="en-GB" sz="2600" dirty="0">
              <a:solidFill>
                <a:schemeClr val="bg1"/>
              </a:solidFill>
            </a:endParaRPr>
          </a:p>
        </p:txBody>
      </p:sp>
      <p:pic>
        <p:nvPicPr>
          <p:cNvPr id="3" name="Picture 2">
            <a:extLst>
              <a:ext uri="{FF2B5EF4-FFF2-40B4-BE49-F238E27FC236}">
                <a16:creationId xmlns:a16="http://schemas.microsoft.com/office/drawing/2014/main" id="{7C91D0ED-815B-4B1D-B6AB-231AE420954F}"/>
              </a:ext>
            </a:extLst>
          </p:cNvPr>
          <p:cNvPicPr>
            <a:picLocks noChangeAspect="1"/>
          </p:cNvPicPr>
          <p:nvPr/>
        </p:nvPicPr>
        <p:blipFill>
          <a:blip r:embed="rId3"/>
          <a:stretch>
            <a:fillRect/>
          </a:stretch>
        </p:blipFill>
        <p:spPr>
          <a:xfrm>
            <a:off x="0" y="943772"/>
            <a:ext cx="5462611" cy="5738117"/>
          </a:xfrm>
          <a:prstGeom prst="rect">
            <a:avLst/>
          </a:prstGeom>
        </p:spPr>
      </p:pic>
      <p:sp>
        <p:nvSpPr>
          <p:cNvPr id="4" name="Rectangle 3">
            <a:extLst>
              <a:ext uri="{FF2B5EF4-FFF2-40B4-BE49-F238E27FC236}">
                <a16:creationId xmlns:a16="http://schemas.microsoft.com/office/drawing/2014/main" id="{FF2AED47-D7E1-4E9C-9DA0-9BA0CE2D1096}"/>
              </a:ext>
            </a:extLst>
          </p:cNvPr>
          <p:cNvSpPr/>
          <p:nvPr/>
        </p:nvSpPr>
        <p:spPr>
          <a:xfrm>
            <a:off x="5462611" y="987801"/>
            <a:ext cx="3681389" cy="4401205"/>
          </a:xfrm>
          <a:prstGeom prst="rect">
            <a:avLst/>
          </a:prstGeom>
        </p:spPr>
        <p:txBody>
          <a:bodyPr wrap="square">
            <a:spAutoFit/>
          </a:bodyPr>
          <a:lstStyle/>
          <a:p>
            <a:r>
              <a:rPr lang="en-US" sz="2000" b="1"/>
              <a:t>Using Figure 2, analyse the distribution of the Top 10 ranked retail centres with the highest percentage of shop vacancies.</a:t>
            </a:r>
          </a:p>
          <a:p>
            <a:endParaRPr lang="en-US" sz="2000" b="1"/>
          </a:p>
          <a:p>
            <a:r>
              <a:rPr lang="en-US"/>
              <a:t>In total there are the 10 regional centres with high vacancies. Walsall, Wolverhampton and Birmingham have between 23.8 and 26 per cent shop vacancies. At the coast you have Stockton on Tees, Hull and Grimsby with between 24.2 and 27.5 per cent. Bradford is on its own with 26.8%. Blackpool and Warrington are also on a coast and have high scores.</a:t>
            </a:r>
            <a:endParaRPr lang="en-GB" sz="2000" b="1"/>
          </a:p>
        </p:txBody>
      </p:sp>
    </p:spTree>
    <p:extLst>
      <p:ext uri="{BB962C8B-B14F-4D97-AF65-F5344CB8AC3E}">
        <p14:creationId xmlns:p14="http://schemas.microsoft.com/office/powerpoint/2010/main" val="131195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23317" y="176111"/>
            <a:ext cx="7399951"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Identifying elements of a good AO3 response</a:t>
            </a:r>
            <a:endParaRPr lang="en-GB" sz="2600" dirty="0">
              <a:solidFill>
                <a:schemeClr val="bg1"/>
              </a:solidFill>
            </a:endParaRPr>
          </a:p>
        </p:txBody>
      </p:sp>
      <p:pic>
        <p:nvPicPr>
          <p:cNvPr id="3" name="Picture 2">
            <a:extLst>
              <a:ext uri="{FF2B5EF4-FFF2-40B4-BE49-F238E27FC236}">
                <a16:creationId xmlns:a16="http://schemas.microsoft.com/office/drawing/2014/main" id="{7C91D0ED-815B-4B1D-B6AB-231AE420954F}"/>
              </a:ext>
            </a:extLst>
          </p:cNvPr>
          <p:cNvPicPr>
            <a:picLocks noChangeAspect="1"/>
          </p:cNvPicPr>
          <p:nvPr/>
        </p:nvPicPr>
        <p:blipFill>
          <a:blip r:embed="rId3"/>
          <a:stretch>
            <a:fillRect/>
          </a:stretch>
        </p:blipFill>
        <p:spPr>
          <a:xfrm>
            <a:off x="0" y="943772"/>
            <a:ext cx="5462611" cy="5738117"/>
          </a:xfrm>
          <a:prstGeom prst="rect">
            <a:avLst/>
          </a:prstGeom>
        </p:spPr>
      </p:pic>
      <p:sp>
        <p:nvSpPr>
          <p:cNvPr id="4" name="Rectangle 3">
            <a:extLst>
              <a:ext uri="{FF2B5EF4-FFF2-40B4-BE49-F238E27FC236}">
                <a16:creationId xmlns:a16="http://schemas.microsoft.com/office/drawing/2014/main" id="{FF2AED47-D7E1-4E9C-9DA0-9BA0CE2D1096}"/>
              </a:ext>
            </a:extLst>
          </p:cNvPr>
          <p:cNvSpPr/>
          <p:nvPr/>
        </p:nvSpPr>
        <p:spPr>
          <a:xfrm>
            <a:off x="5462611" y="987801"/>
            <a:ext cx="3681389" cy="5570756"/>
          </a:xfrm>
          <a:prstGeom prst="rect">
            <a:avLst/>
          </a:prstGeom>
        </p:spPr>
        <p:txBody>
          <a:bodyPr wrap="square">
            <a:spAutoFit/>
          </a:bodyPr>
          <a:lstStyle/>
          <a:p>
            <a:r>
              <a:rPr lang="en-US" sz="2000" b="1"/>
              <a:t>Using Figure 2, analyse the distribution of the Top 10 ranked retail centres with the highest percentage of shop vacancies.</a:t>
            </a:r>
          </a:p>
          <a:p>
            <a:endParaRPr lang="en-US" sz="600" b="1"/>
          </a:p>
          <a:p>
            <a:r>
              <a:rPr lang="en-US"/>
              <a:t>The 10 regional centres with high vacancies </a:t>
            </a:r>
            <a:r>
              <a:rPr lang="en-US" i="1">
                <a:solidFill>
                  <a:srgbClr val="C00000"/>
                </a:solidFill>
              </a:rPr>
              <a:t>are all in the Midlands and northern England</a:t>
            </a:r>
            <a:r>
              <a:rPr lang="en-US"/>
              <a:t>. Walsall, Wolverhampton and Birmingham have between 23.8 and 26 per cent shop vacancies </a:t>
            </a:r>
            <a:r>
              <a:rPr lang="en-US" i="1">
                <a:solidFill>
                  <a:srgbClr val="C00000"/>
                </a:solidFill>
              </a:rPr>
              <a:t>and form a cluster in the south of this area</a:t>
            </a:r>
            <a:r>
              <a:rPr lang="en-US"/>
              <a:t>. </a:t>
            </a:r>
            <a:r>
              <a:rPr lang="en-US" i="1"/>
              <a:t>Along the east</a:t>
            </a:r>
            <a:r>
              <a:rPr lang="en-US"/>
              <a:t> coast you have a </a:t>
            </a:r>
            <a:r>
              <a:rPr lang="en-US" i="1">
                <a:solidFill>
                  <a:srgbClr val="C00000"/>
                </a:solidFill>
              </a:rPr>
              <a:t>linear distribution </a:t>
            </a:r>
            <a:r>
              <a:rPr lang="en-US" i="1"/>
              <a:t>made up of</a:t>
            </a:r>
            <a:r>
              <a:rPr lang="en-US"/>
              <a:t> Stockton on Tees, Hull and Grimsby with between 24.2 and 27.5 per cent. </a:t>
            </a:r>
            <a:r>
              <a:rPr lang="en-US" i="1">
                <a:solidFill>
                  <a:srgbClr val="C00000"/>
                </a:solidFill>
              </a:rPr>
              <a:t>At the west coast</a:t>
            </a:r>
            <a:r>
              <a:rPr lang="en-US"/>
              <a:t>, Blackpool and Warrington also have high scores. Bradford is found on its own </a:t>
            </a:r>
            <a:r>
              <a:rPr lang="en-US" i="1">
                <a:solidFill>
                  <a:srgbClr val="C00000"/>
                </a:solidFill>
              </a:rPr>
              <a:t>equidistant between these two coasts</a:t>
            </a:r>
            <a:r>
              <a:rPr lang="en-US"/>
              <a:t> and has 26.8%.</a:t>
            </a:r>
            <a:endParaRPr lang="en-GB" sz="2000" b="1"/>
          </a:p>
        </p:txBody>
      </p:sp>
    </p:spTree>
    <p:extLst>
      <p:ext uri="{BB962C8B-B14F-4D97-AF65-F5344CB8AC3E}">
        <p14:creationId xmlns:p14="http://schemas.microsoft.com/office/powerpoint/2010/main" val="394936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503BB-E5F8-4ED5-A39E-D6704936593D}"/>
              </a:ext>
            </a:extLst>
          </p:cNvPr>
          <p:cNvPicPr>
            <a:picLocks noChangeAspect="1"/>
          </p:cNvPicPr>
          <p:nvPr/>
        </p:nvPicPr>
        <p:blipFill rotWithShape="1">
          <a:blip r:embed="rId3"/>
          <a:srcRect t="56365"/>
          <a:stretch/>
        </p:blipFill>
        <p:spPr>
          <a:xfrm>
            <a:off x="0" y="4271480"/>
            <a:ext cx="9008559" cy="2553128"/>
          </a:xfrm>
          <a:prstGeom prst="rect">
            <a:avLst/>
          </a:prstGeom>
        </p:spPr>
      </p:pic>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solidFill>
                  <a:schemeClr val="bg1"/>
                </a:solidFill>
              </a:rPr>
              <a:t>Analysing relationships</a:t>
            </a:r>
            <a:endParaRPr lang="en-GB" sz="3200" dirty="0">
              <a:solidFill>
                <a:schemeClr val="bg1"/>
              </a:solidFill>
            </a:endParaRPr>
          </a:p>
        </p:txBody>
      </p:sp>
      <p:pic>
        <p:nvPicPr>
          <p:cNvPr id="7" name="Picture 6">
            <a:extLst>
              <a:ext uri="{FF2B5EF4-FFF2-40B4-BE49-F238E27FC236}">
                <a16:creationId xmlns:a16="http://schemas.microsoft.com/office/drawing/2014/main" id="{E77E6740-E635-47E8-8D1A-E6164EEBBC3D}"/>
              </a:ext>
            </a:extLst>
          </p:cNvPr>
          <p:cNvPicPr>
            <a:picLocks noChangeAspect="1"/>
          </p:cNvPicPr>
          <p:nvPr/>
        </p:nvPicPr>
        <p:blipFill>
          <a:blip r:embed="rId4"/>
          <a:stretch>
            <a:fillRect/>
          </a:stretch>
        </p:blipFill>
        <p:spPr>
          <a:xfrm>
            <a:off x="2332233" y="981339"/>
            <a:ext cx="4674742" cy="3357577"/>
          </a:xfrm>
          <a:prstGeom prst="rect">
            <a:avLst/>
          </a:prstGeom>
        </p:spPr>
      </p:pic>
    </p:spTree>
    <p:extLst>
      <p:ext uri="{BB962C8B-B14F-4D97-AF65-F5344CB8AC3E}">
        <p14:creationId xmlns:p14="http://schemas.microsoft.com/office/powerpoint/2010/main" val="228739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503BB-E5F8-4ED5-A39E-D6704936593D}"/>
              </a:ext>
            </a:extLst>
          </p:cNvPr>
          <p:cNvPicPr>
            <a:picLocks noChangeAspect="1"/>
          </p:cNvPicPr>
          <p:nvPr/>
        </p:nvPicPr>
        <p:blipFill rotWithShape="1">
          <a:blip r:embed="rId3"/>
          <a:srcRect t="56365"/>
          <a:stretch/>
        </p:blipFill>
        <p:spPr>
          <a:xfrm>
            <a:off x="0" y="4271480"/>
            <a:ext cx="9008559" cy="2553128"/>
          </a:xfrm>
          <a:prstGeom prst="rect">
            <a:avLst/>
          </a:prstGeom>
        </p:spPr>
      </p:pic>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solidFill>
                  <a:schemeClr val="bg1"/>
                </a:solidFill>
              </a:rPr>
              <a:t>Analysing relationships</a:t>
            </a:r>
            <a:endParaRPr lang="en-GB" sz="3200" dirty="0">
              <a:solidFill>
                <a:schemeClr val="bg1"/>
              </a:solidFill>
            </a:endParaRPr>
          </a:p>
        </p:txBody>
      </p:sp>
      <p:sp>
        <p:nvSpPr>
          <p:cNvPr id="6" name="Rectangle: Rounded Corners 5">
            <a:extLst>
              <a:ext uri="{FF2B5EF4-FFF2-40B4-BE49-F238E27FC236}">
                <a16:creationId xmlns:a16="http://schemas.microsoft.com/office/drawing/2014/main" id="{CBEF3501-9566-4793-A741-8BBA2F7D7247}"/>
              </a:ext>
            </a:extLst>
          </p:cNvPr>
          <p:cNvSpPr/>
          <p:nvPr/>
        </p:nvSpPr>
        <p:spPr>
          <a:xfrm>
            <a:off x="6020333" y="4394192"/>
            <a:ext cx="2828204" cy="1108931"/>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77E6740-E635-47E8-8D1A-E6164EEBBC3D}"/>
              </a:ext>
            </a:extLst>
          </p:cNvPr>
          <p:cNvPicPr>
            <a:picLocks noChangeAspect="1"/>
          </p:cNvPicPr>
          <p:nvPr/>
        </p:nvPicPr>
        <p:blipFill>
          <a:blip r:embed="rId4"/>
          <a:stretch>
            <a:fillRect/>
          </a:stretch>
        </p:blipFill>
        <p:spPr>
          <a:xfrm>
            <a:off x="2332233" y="981339"/>
            <a:ext cx="4674742" cy="3357577"/>
          </a:xfrm>
          <a:prstGeom prst="rect">
            <a:avLst/>
          </a:prstGeom>
        </p:spPr>
      </p:pic>
      <p:sp>
        <p:nvSpPr>
          <p:cNvPr id="9" name="Rectangle: Rounded Corners 8">
            <a:extLst>
              <a:ext uri="{FF2B5EF4-FFF2-40B4-BE49-F238E27FC236}">
                <a16:creationId xmlns:a16="http://schemas.microsoft.com/office/drawing/2014/main" id="{E764DF38-E1FB-47F8-976F-2856052BB1E5}"/>
              </a:ext>
            </a:extLst>
          </p:cNvPr>
          <p:cNvSpPr/>
          <p:nvPr/>
        </p:nvSpPr>
        <p:spPr>
          <a:xfrm>
            <a:off x="3071973" y="4395248"/>
            <a:ext cx="2828204" cy="1108931"/>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F10B729-B317-42CC-87F1-372577ED0BE2}"/>
              </a:ext>
            </a:extLst>
          </p:cNvPr>
          <p:cNvSpPr/>
          <p:nvPr/>
        </p:nvSpPr>
        <p:spPr>
          <a:xfrm>
            <a:off x="6020333" y="5625835"/>
            <a:ext cx="2828204" cy="1108931"/>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18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7E6740-E635-47E8-8D1A-E6164EEBBC3D}"/>
              </a:ext>
            </a:extLst>
          </p:cNvPr>
          <p:cNvPicPr>
            <a:picLocks noChangeAspect="1"/>
          </p:cNvPicPr>
          <p:nvPr/>
        </p:nvPicPr>
        <p:blipFill rotWithShape="1">
          <a:blip r:embed="rId3"/>
          <a:srcRect t="3611"/>
          <a:stretch/>
        </p:blipFill>
        <p:spPr>
          <a:xfrm>
            <a:off x="2168269" y="996593"/>
            <a:ext cx="4946140" cy="3424234"/>
          </a:xfrm>
          <a:prstGeom prst="rect">
            <a:avLst/>
          </a:prstGeom>
        </p:spPr>
      </p:pic>
      <p:sp>
        <p:nvSpPr>
          <p:cNvPr id="3" name="Rectangle 2">
            <a:extLst>
              <a:ext uri="{FF2B5EF4-FFF2-40B4-BE49-F238E27FC236}">
                <a16:creationId xmlns:a16="http://schemas.microsoft.com/office/drawing/2014/main" id="{7184DE1B-1884-42D1-A5C2-FCDD5E713ABE}"/>
              </a:ext>
            </a:extLst>
          </p:cNvPr>
          <p:cNvSpPr/>
          <p:nvPr/>
        </p:nvSpPr>
        <p:spPr>
          <a:xfrm>
            <a:off x="259411" y="4257288"/>
            <a:ext cx="8763855" cy="2600712"/>
          </a:xfrm>
          <a:prstGeom prst="rect">
            <a:avLst/>
          </a:prstGeom>
        </p:spPr>
        <p:txBody>
          <a:bodyPr wrap="square">
            <a:spAutoFit/>
          </a:bodyPr>
          <a:lstStyle/>
          <a:p>
            <a:r>
              <a:rPr lang="en-US" sz="1700" b="1">
                <a:solidFill>
                  <a:srgbClr val="333333"/>
                </a:solidFill>
              </a:rPr>
              <a:t>AO3 question (5 marks): </a:t>
            </a:r>
          </a:p>
          <a:p>
            <a:r>
              <a:rPr lang="en-US" sz="1700"/>
              <a:t>Analyse the relationship between precipitation and runoff for the two river basins shown in the graph.</a:t>
            </a:r>
          </a:p>
          <a:p>
            <a:endParaRPr lang="en-US" sz="1000">
              <a:solidFill>
                <a:srgbClr val="333333"/>
              </a:solidFill>
            </a:endParaRPr>
          </a:p>
          <a:p>
            <a:r>
              <a:rPr lang="en-US" sz="1700">
                <a:solidFill>
                  <a:srgbClr val="333333"/>
                </a:solidFill>
              </a:rPr>
              <a:t>In river basin A, overland flow starts off very low when precipitation is also low. For example, 20 millimetres of precipitation result in just 2 millimetres of overland flow. The same is also true of river basin B, for example, when precipitation is about 25 millimetres the overland flow value is only 3 millimetres. Later on, there is an increase in overland flow when precipitation increases. The maximum overland flow for river B is 50 millimetres and for river A it is 60 millimetres. No precipitation value greater than 100 millimetres is recorded for either river.</a:t>
            </a:r>
            <a:endParaRPr lang="en-GB" sz="1700"/>
          </a:p>
        </p:txBody>
      </p:sp>
      <p:sp>
        <p:nvSpPr>
          <p:cNvPr id="10" name="Text Placeholder 9">
            <a:extLst>
              <a:ext uri="{FF2B5EF4-FFF2-40B4-BE49-F238E27FC236}">
                <a16:creationId xmlns:a16="http://schemas.microsoft.com/office/drawing/2014/main" id="{73EC1FEB-D71D-4937-A966-EB5CC823B799}"/>
              </a:ext>
            </a:extLst>
          </p:cNvPr>
          <p:cNvSpPr txBox="1">
            <a:spLocks/>
          </p:cNvSpPr>
          <p:nvPr/>
        </p:nvSpPr>
        <p:spPr>
          <a:xfrm>
            <a:off x="1623317" y="176111"/>
            <a:ext cx="7399951"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Identifying elements of a good AO3 response</a:t>
            </a:r>
            <a:endParaRPr lang="en-GB" sz="2600" dirty="0">
              <a:solidFill>
                <a:schemeClr val="bg1"/>
              </a:solidFill>
            </a:endParaRPr>
          </a:p>
        </p:txBody>
      </p:sp>
      <p:sp>
        <p:nvSpPr>
          <p:cNvPr id="5" name="TextBox 4">
            <a:extLst>
              <a:ext uri="{FF2B5EF4-FFF2-40B4-BE49-F238E27FC236}">
                <a16:creationId xmlns:a16="http://schemas.microsoft.com/office/drawing/2014/main" id="{A3E05409-3C46-42A8-B121-4C4ED2DD2581}"/>
              </a:ext>
            </a:extLst>
          </p:cNvPr>
          <p:cNvSpPr txBox="1"/>
          <p:nvPr/>
        </p:nvSpPr>
        <p:spPr>
          <a:xfrm>
            <a:off x="6709025" y="3264429"/>
            <a:ext cx="2003460" cy="923330"/>
          </a:xfrm>
          <a:prstGeom prst="rect">
            <a:avLst/>
          </a:prstGeom>
          <a:solidFill>
            <a:srgbClr val="FFFF00"/>
          </a:solidFill>
          <a:ln w="41275">
            <a:solidFill>
              <a:schemeClr val="tx1"/>
            </a:solidFill>
          </a:ln>
        </p:spPr>
        <p:txBody>
          <a:bodyPr wrap="square" rtlCol="0">
            <a:spAutoFit/>
          </a:bodyPr>
          <a:lstStyle/>
          <a:p>
            <a:r>
              <a:rPr lang="en-GB"/>
              <a:t>How could this response be improved?</a:t>
            </a:r>
          </a:p>
        </p:txBody>
      </p:sp>
    </p:spTree>
    <p:extLst>
      <p:ext uri="{BB962C8B-B14F-4D97-AF65-F5344CB8AC3E}">
        <p14:creationId xmlns:p14="http://schemas.microsoft.com/office/powerpoint/2010/main" val="6092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43866" y="176111"/>
            <a:ext cx="737940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900">
                <a:solidFill>
                  <a:schemeClr val="bg1"/>
                </a:solidFill>
              </a:rPr>
              <a:t>Analysing and interpreting data critically</a:t>
            </a:r>
            <a:endParaRPr lang="en-GB" sz="2900" dirty="0">
              <a:solidFill>
                <a:schemeClr val="bg1"/>
              </a:solidFill>
            </a:endParaRPr>
          </a:p>
        </p:txBody>
      </p:sp>
      <p:pic>
        <p:nvPicPr>
          <p:cNvPr id="2" name="Picture 1">
            <a:extLst>
              <a:ext uri="{FF2B5EF4-FFF2-40B4-BE49-F238E27FC236}">
                <a16:creationId xmlns:a16="http://schemas.microsoft.com/office/drawing/2014/main" id="{E4C06BC1-4F26-464C-B959-CB2B3A196EE1}"/>
              </a:ext>
            </a:extLst>
          </p:cNvPr>
          <p:cNvPicPr>
            <a:picLocks noChangeAspect="1"/>
          </p:cNvPicPr>
          <p:nvPr/>
        </p:nvPicPr>
        <p:blipFill>
          <a:blip r:embed="rId3"/>
          <a:stretch>
            <a:fillRect/>
          </a:stretch>
        </p:blipFill>
        <p:spPr>
          <a:xfrm>
            <a:off x="1369020" y="1228640"/>
            <a:ext cx="6061753" cy="4187395"/>
          </a:xfrm>
          <a:prstGeom prst="rect">
            <a:avLst/>
          </a:prstGeom>
        </p:spPr>
      </p:pic>
      <p:sp>
        <p:nvSpPr>
          <p:cNvPr id="3" name="Rectangle 2">
            <a:extLst>
              <a:ext uri="{FF2B5EF4-FFF2-40B4-BE49-F238E27FC236}">
                <a16:creationId xmlns:a16="http://schemas.microsoft.com/office/drawing/2014/main" id="{AC3700EE-081B-4BDE-AA64-4C0C8DBC1964}"/>
              </a:ext>
            </a:extLst>
          </p:cNvPr>
          <p:cNvSpPr/>
          <p:nvPr/>
        </p:nvSpPr>
        <p:spPr>
          <a:xfrm>
            <a:off x="534257" y="5529867"/>
            <a:ext cx="8013842" cy="923330"/>
          </a:xfrm>
          <a:prstGeom prst="rect">
            <a:avLst/>
          </a:prstGeom>
        </p:spPr>
        <p:txBody>
          <a:bodyPr wrap="square">
            <a:spAutoFit/>
          </a:bodyPr>
          <a:lstStyle/>
          <a:p>
            <a:r>
              <a:rPr lang="en-US" b="1"/>
              <a:t>AO3 question (5 marks):</a:t>
            </a:r>
          </a:p>
          <a:p>
            <a:r>
              <a:rPr lang="en-US"/>
              <a:t>Use the graph to analyse long-term changes in December precipitation in England and Wales.</a:t>
            </a:r>
            <a:endParaRPr lang="en-GB"/>
          </a:p>
        </p:txBody>
      </p:sp>
    </p:spTree>
    <p:extLst>
      <p:ext uri="{BB962C8B-B14F-4D97-AF65-F5344CB8AC3E}">
        <p14:creationId xmlns:p14="http://schemas.microsoft.com/office/powerpoint/2010/main" val="201306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43866" y="176111"/>
            <a:ext cx="737940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900">
                <a:solidFill>
                  <a:schemeClr val="bg1"/>
                </a:solidFill>
              </a:rPr>
              <a:t>Analysing and interpreting data critically</a:t>
            </a:r>
            <a:endParaRPr lang="en-GB" sz="2900" dirty="0">
              <a:solidFill>
                <a:schemeClr val="bg1"/>
              </a:solidFill>
            </a:endParaRPr>
          </a:p>
        </p:txBody>
      </p:sp>
      <p:pic>
        <p:nvPicPr>
          <p:cNvPr id="2" name="Picture 1">
            <a:extLst>
              <a:ext uri="{FF2B5EF4-FFF2-40B4-BE49-F238E27FC236}">
                <a16:creationId xmlns:a16="http://schemas.microsoft.com/office/drawing/2014/main" id="{E4C06BC1-4F26-464C-B959-CB2B3A196EE1}"/>
              </a:ext>
            </a:extLst>
          </p:cNvPr>
          <p:cNvPicPr>
            <a:picLocks noChangeAspect="1"/>
          </p:cNvPicPr>
          <p:nvPr/>
        </p:nvPicPr>
        <p:blipFill>
          <a:blip r:embed="rId3"/>
          <a:stretch>
            <a:fillRect/>
          </a:stretch>
        </p:blipFill>
        <p:spPr>
          <a:xfrm>
            <a:off x="2065107" y="978243"/>
            <a:ext cx="4736385" cy="3271844"/>
          </a:xfrm>
          <a:prstGeom prst="rect">
            <a:avLst/>
          </a:prstGeom>
        </p:spPr>
      </p:pic>
      <p:pic>
        <p:nvPicPr>
          <p:cNvPr id="4" name="Picture 3">
            <a:extLst>
              <a:ext uri="{FF2B5EF4-FFF2-40B4-BE49-F238E27FC236}">
                <a16:creationId xmlns:a16="http://schemas.microsoft.com/office/drawing/2014/main" id="{4B72C3FF-0334-4722-9780-D14FBF925F5E}"/>
              </a:ext>
            </a:extLst>
          </p:cNvPr>
          <p:cNvPicPr>
            <a:picLocks noChangeAspect="1"/>
          </p:cNvPicPr>
          <p:nvPr/>
        </p:nvPicPr>
        <p:blipFill>
          <a:blip r:embed="rId4"/>
          <a:stretch>
            <a:fillRect/>
          </a:stretch>
        </p:blipFill>
        <p:spPr>
          <a:xfrm>
            <a:off x="82193" y="4250087"/>
            <a:ext cx="8959065" cy="2503565"/>
          </a:xfrm>
          <a:prstGeom prst="rect">
            <a:avLst/>
          </a:prstGeom>
        </p:spPr>
      </p:pic>
    </p:spTree>
    <p:extLst>
      <p:ext uri="{BB962C8B-B14F-4D97-AF65-F5344CB8AC3E}">
        <p14:creationId xmlns:p14="http://schemas.microsoft.com/office/powerpoint/2010/main" val="169433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43866" y="176111"/>
            <a:ext cx="737940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900">
                <a:solidFill>
                  <a:schemeClr val="bg1"/>
                </a:solidFill>
              </a:rPr>
              <a:t>Analysing and interpreting data critically</a:t>
            </a:r>
            <a:endParaRPr lang="en-GB" sz="2900" dirty="0">
              <a:solidFill>
                <a:schemeClr val="bg1"/>
              </a:solidFill>
            </a:endParaRPr>
          </a:p>
        </p:txBody>
      </p:sp>
      <p:pic>
        <p:nvPicPr>
          <p:cNvPr id="2" name="Picture 1">
            <a:extLst>
              <a:ext uri="{FF2B5EF4-FFF2-40B4-BE49-F238E27FC236}">
                <a16:creationId xmlns:a16="http://schemas.microsoft.com/office/drawing/2014/main" id="{E4C06BC1-4F26-464C-B959-CB2B3A196EE1}"/>
              </a:ext>
            </a:extLst>
          </p:cNvPr>
          <p:cNvPicPr>
            <a:picLocks noChangeAspect="1"/>
          </p:cNvPicPr>
          <p:nvPr/>
        </p:nvPicPr>
        <p:blipFill>
          <a:blip r:embed="rId3"/>
          <a:stretch>
            <a:fillRect/>
          </a:stretch>
        </p:blipFill>
        <p:spPr>
          <a:xfrm>
            <a:off x="2065107" y="978243"/>
            <a:ext cx="4736385" cy="3271844"/>
          </a:xfrm>
          <a:prstGeom prst="rect">
            <a:avLst/>
          </a:prstGeom>
        </p:spPr>
      </p:pic>
      <p:pic>
        <p:nvPicPr>
          <p:cNvPr id="4" name="Picture 3">
            <a:extLst>
              <a:ext uri="{FF2B5EF4-FFF2-40B4-BE49-F238E27FC236}">
                <a16:creationId xmlns:a16="http://schemas.microsoft.com/office/drawing/2014/main" id="{4B72C3FF-0334-4722-9780-D14FBF925F5E}"/>
              </a:ext>
            </a:extLst>
          </p:cNvPr>
          <p:cNvPicPr>
            <a:picLocks noChangeAspect="1"/>
          </p:cNvPicPr>
          <p:nvPr/>
        </p:nvPicPr>
        <p:blipFill>
          <a:blip r:embed="rId4"/>
          <a:stretch>
            <a:fillRect/>
          </a:stretch>
        </p:blipFill>
        <p:spPr>
          <a:xfrm>
            <a:off x="82193" y="4250087"/>
            <a:ext cx="8959065" cy="2503565"/>
          </a:xfrm>
          <a:prstGeom prst="rect">
            <a:avLst/>
          </a:prstGeom>
        </p:spPr>
      </p:pic>
      <p:sp>
        <p:nvSpPr>
          <p:cNvPr id="9" name="Rectangle: Rounded Corners 8">
            <a:extLst>
              <a:ext uri="{FF2B5EF4-FFF2-40B4-BE49-F238E27FC236}">
                <a16:creationId xmlns:a16="http://schemas.microsoft.com/office/drawing/2014/main" id="{1A5D1437-06EE-4A0E-82F6-BAF03214AAE8}"/>
              </a:ext>
            </a:extLst>
          </p:cNvPr>
          <p:cNvSpPr/>
          <p:nvPr/>
        </p:nvSpPr>
        <p:spPr>
          <a:xfrm>
            <a:off x="102742" y="5604791"/>
            <a:ext cx="2897313" cy="1077098"/>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E89487A6-F708-46FD-93D9-1712A7812329}"/>
              </a:ext>
            </a:extLst>
          </p:cNvPr>
          <p:cNvSpPr/>
          <p:nvPr/>
        </p:nvSpPr>
        <p:spPr>
          <a:xfrm>
            <a:off x="3123343" y="4376791"/>
            <a:ext cx="2897313" cy="1126880"/>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5463AA71-3CE3-4849-839D-33FD34945617}"/>
              </a:ext>
            </a:extLst>
          </p:cNvPr>
          <p:cNvSpPr/>
          <p:nvPr/>
        </p:nvSpPr>
        <p:spPr>
          <a:xfrm>
            <a:off x="3123342" y="5579900"/>
            <a:ext cx="2897313" cy="1126880"/>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41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643866" y="176111"/>
            <a:ext cx="737940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900">
                <a:solidFill>
                  <a:schemeClr val="bg1"/>
                </a:solidFill>
              </a:rPr>
              <a:t>Analysing and interpreting data critically</a:t>
            </a:r>
            <a:endParaRPr lang="en-GB" sz="2900" dirty="0">
              <a:solidFill>
                <a:schemeClr val="bg1"/>
              </a:solidFill>
            </a:endParaRPr>
          </a:p>
        </p:txBody>
      </p:sp>
      <p:pic>
        <p:nvPicPr>
          <p:cNvPr id="2" name="Picture 1">
            <a:extLst>
              <a:ext uri="{FF2B5EF4-FFF2-40B4-BE49-F238E27FC236}">
                <a16:creationId xmlns:a16="http://schemas.microsoft.com/office/drawing/2014/main" id="{E4C06BC1-4F26-464C-B959-CB2B3A196EE1}"/>
              </a:ext>
            </a:extLst>
          </p:cNvPr>
          <p:cNvPicPr>
            <a:picLocks noChangeAspect="1"/>
          </p:cNvPicPr>
          <p:nvPr/>
        </p:nvPicPr>
        <p:blipFill>
          <a:blip r:embed="rId3"/>
          <a:stretch>
            <a:fillRect/>
          </a:stretch>
        </p:blipFill>
        <p:spPr>
          <a:xfrm>
            <a:off x="209347" y="1125255"/>
            <a:ext cx="4497148" cy="3106583"/>
          </a:xfrm>
          <a:prstGeom prst="rect">
            <a:avLst/>
          </a:prstGeom>
        </p:spPr>
      </p:pic>
      <p:sp>
        <p:nvSpPr>
          <p:cNvPr id="4" name="Rectangle 3">
            <a:extLst>
              <a:ext uri="{FF2B5EF4-FFF2-40B4-BE49-F238E27FC236}">
                <a16:creationId xmlns:a16="http://schemas.microsoft.com/office/drawing/2014/main" id="{48C75BBB-8E3D-4E20-A0EB-C4BC6654E76A}"/>
              </a:ext>
            </a:extLst>
          </p:cNvPr>
          <p:cNvSpPr/>
          <p:nvPr/>
        </p:nvSpPr>
        <p:spPr>
          <a:xfrm>
            <a:off x="204175" y="4231839"/>
            <a:ext cx="4367825" cy="2446824"/>
          </a:xfrm>
          <a:prstGeom prst="rect">
            <a:avLst/>
          </a:prstGeom>
        </p:spPr>
        <p:txBody>
          <a:bodyPr wrap="square">
            <a:spAutoFit/>
          </a:bodyPr>
          <a:lstStyle/>
          <a:p>
            <a:r>
              <a:rPr lang="en-US" sz="1700" b="1"/>
              <a:t>Response A:</a:t>
            </a:r>
          </a:p>
          <a:p>
            <a:r>
              <a:rPr lang="en-US" sz="1700"/>
              <a:t>Overall the trend is unclear and there seems to be no permanent change. The maximum value is about 230 mm in 2014 and the lowest was 30 mm in 1932. There are many other highs and lows meaning that there is no long-term trend that I can see. For example, there is a low amount in 1962. There is a high amount of precipitation in 1958.</a:t>
            </a:r>
            <a:endParaRPr lang="en-GB" sz="1700"/>
          </a:p>
        </p:txBody>
      </p:sp>
      <p:sp>
        <p:nvSpPr>
          <p:cNvPr id="5" name="Rectangle 4">
            <a:extLst>
              <a:ext uri="{FF2B5EF4-FFF2-40B4-BE49-F238E27FC236}">
                <a16:creationId xmlns:a16="http://schemas.microsoft.com/office/drawing/2014/main" id="{F5364AE4-AACE-4548-9E56-99A50D11FB4D}"/>
              </a:ext>
            </a:extLst>
          </p:cNvPr>
          <p:cNvSpPr/>
          <p:nvPr/>
        </p:nvSpPr>
        <p:spPr>
          <a:xfrm>
            <a:off x="4853268" y="1674782"/>
            <a:ext cx="4081385" cy="4539704"/>
          </a:xfrm>
          <a:prstGeom prst="rect">
            <a:avLst/>
          </a:prstGeom>
        </p:spPr>
        <p:txBody>
          <a:bodyPr wrap="square">
            <a:spAutoFit/>
          </a:bodyPr>
          <a:lstStyle/>
          <a:p>
            <a:r>
              <a:rPr lang="en-US" sz="1700" b="1"/>
              <a:t>Response B:</a:t>
            </a:r>
          </a:p>
          <a:p>
            <a:r>
              <a:rPr lang="en-US" sz="1700"/>
              <a:t>It is possible that December precipitation has increased slightly in recent decades. The value has exceeded 150 mm 11 times since 1976 but only 5 times before then. This could indicate a long-term trend towards higher precipitation. 2014 had the highest precipitation for the entire period (230mm). However things are made complicated by what could be a cycle (every 3-5 years) of an unusually low amount of precipitation in some years, most recently in 2009 (48mm). Moreover, very high values were recorded in the past in 1928 and 1933. Therefore while there is some evidence of a long-term increase, it is far from certain that a significant change is happening.</a:t>
            </a:r>
            <a:endParaRPr lang="en-GB" sz="1700"/>
          </a:p>
        </p:txBody>
      </p:sp>
    </p:spTree>
    <p:extLst>
      <p:ext uri="{BB962C8B-B14F-4D97-AF65-F5344CB8AC3E}">
        <p14:creationId xmlns:p14="http://schemas.microsoft.com/office/powerpoint/2010/main" val="380533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1">
            <a:extLst>
              <a:ext uri="{FF2B5EF4-FFF2-40B4-BE49-F238E27FC236}">
                <a16:creationId xmlns:a16="http://schemas.microsoft.com/office/drawing/2014/main" id="{C5AC1BA9-B54D-4A08-A50A-B33D05091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69" y="2972364"/>
            <a:ext cx="4372029" cy="365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98D94E0-569E-4E5B-9709-A0C6E6C1016D}"/>
              </a:ext>
            </a:extLst>
          </p:cNvPr>
          <p:cNvSpPr txBox="1"/>
          <p:nvPr/>
        </p:nvSpPr>
        <p:spPr>
          <a:xfrm>
            <a:off x="261751" y="1007586"/>
            <a:ext cx="8784442" cy="2462213"/>
          </a:xfrm>
          <a:prstGeom prst="rect">
            <a:avLst/>
          </a:prstGeom>
          <a:noFill/>
        </p:spPr>
        <p:txBody>
          <a:bodyPr wrap="square" rtlCol="0">
            <a:spAutoFit/>
          </a:bodyPr>
          <a:lstStyle/>
          <a:p>
            <a:r>
              <a:rPr lang="en-US"/>
              <a:t>In Section C of Component 2, 10 AO3 marks are available for analysing and interpreting the resources available and for drawing conclusions. Candidates should aim for well-developed analysis that makes links and connections between the resources in the context of the question.</a:t>
            </a:r>
          </a:p>
          <a:p>
            <a:endParaRPr lang="en-US" sz="1000"/>
          </a:p>
          <a:p>
            <a:r>
              <a:rPr lang="en-GB" b="1"/>
              <a:t>Question: Evaluate the view that some local communities in Australia face an increasingly unsustainable future. </a:t>
            </a:r>
            <a:r>
              <a:rPr lang="en-GB"/>
              <a:t>(Figures seen are based on data from December 2019)</a:t>
            </a:r>
          </a:p>
          <a:p>
            <a:endParaRPr lang="en-US"/>
          </a:p>
          <a:p>
            <a:endParaRPr lang="en-GB"/>
          </a:p>
        </p:txBody>
      </p:sp>
      <p:sp>
        <p:nvSpPr>
          <p:cNvPr id="7" name="Text Placeholder 9">
            <a:extLst>
              <a:ext uri="{FF2B5EF4-FFF2-40B4-BE49-F238E27FC236}">
                <a16:creationId xmlns:a16="http://schemas.microsoft.com/office/drawing/2014/main" id="{F63D9D54-B8DD-46B4-AF57-3BE7EF6E4B85}"/>
              </a:ext>
            </a:extLst>
          </p:cNvPr>
          <p:cNvSpPr txBox="1">
            <a:spLocks/>
          </p:cNvSpPr>
          <p:nvPr/>
        </p:nvSpPr>
        <p:spPr>
          <a:xfrm>
            <a:off x="1665351"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21</a:t>
            </a:r>
            <a:r>
              <a:rPr lang="en-GB" sz="2600" baseline="30000">
                <a:solidFill>
                  <a:schemeClr val="bg1"/>
                </a:solidFill>
              </a:rPr>
              <a:t>st</a:t>
            </a:r>
            <a:r>
              <a:rPr lang="en-GB" sz="2600">
                <a:solidFill>
                  <a:schemeClr val="bg1"/>
                </a:solidFill>
              </a:rPr>
              <a:t> Century Challenges</a:t>
            </a:r>
            <a:endParaRPr lang="en-GB" sz="2600" dirty="0">
              <a:solidFill>
                <a:schemeClr val="bg1"/>
              </a:solidFill>
            </a:endParaRPr>
          </a:p>
        </p:txBody>
      </p:sp>
      <p:pic>
        <p:nvPicPr>
          <p:cNvPr id="6" name="Picture 5">
            <a:extLst>
              <a:ext uri="{FF2B5EF4-FFF2-40B4-BE49-F238E27FC236}">
                <a16:creationId xmlns:a16="http://schemas.microsoft.com/office/drawing/2014/main" id="{D77ABDEF-9BF6-450B-8876-2687E93CA8B1}"/>
              </a:ext>
            </a:extLst>
          </p:cNvPr>
          <p:cNvPicPr/>
          <p:nvPr/>
        </p:nvPicPr>
        <p:blipFill rotWithShape="1">
          <a:blip r:embed="rId4" cstate="print">
            <a:extLst>
              <a:ext uri="{28A0092B-C50C-407E-A947-70E740481C1C}">
                <a14:useLocalDpi xmlns:a14="http://schemas.microsoft.com/office/drawing/2010/main" val="0"/>
              </a:ext>
            </a:extLst>
          </a:blip>
          <a:srcRect l="1033" t="11150" b="4851"/>
          <a:stretch/>
        </p:blipFill>
        <p:spPr>
          <a:xfrm>
            <a:off x="4929534" y="3212985"/>
            <a:ext cx="3832260" cy="3002880"/>
          </a:xfrm>
          <a:prstGeom prst="rect">
            <a:avLst/>
          </a:prstGeom>
        </p:spPr>
      </p:pic>
      <p:cxnSp>
        <p:nvCxnSpPr>
          <p:cNvPr id="3" name="Straight Arrow Connector 2">
            <a:extLst>
              <a:ext uri="{FF2B5EF4-FFF2-40B4-BE49-F238E27FC236}">
                <a16:creationId xmlns:a16="http://schemas.microsoft.com/office/drawing/2014/main" id="{9856E9AE-882F-4D94-AC57-5FF5D79A80CC}"/>
              </a:ext>
            </a:extLst>
          </p:cNvPr>
          <p:cNvCxnSpPr/>
          <p:nvPr/>
        </p:nvCxnSpPr>
        <p:spPr>
          <a:xfrm flipV="1">
            <a:off x="4058292" y="3429000"/>
            <a:ext cx="0" cy="6190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6397424-E3F0-46E6-84B7-A88F06CC378B}"/>
              </a:ext>
            </a:extLst>
          </p:cNvPr>
          <p:cNvCxnSpPr/>
          <p:nvPr/>
        </p:nvCxnSpPr>
        <p:spPr>
          <a:xfrm flipV="1">
            <a:off x="8472754" y="3429000"/>
            <a:ext cx="0" cy="6190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03FBC10-D05D-48EF-BAB5-6AE81972C29D}"/>
              </a:ext>
            </a:extLst>
          </p:cNvPr>
          <p:cNvSpPr txBox="1"/>
          <p:nvPr/>
        </p:nvSpPr>
        <p:spPr>
          <a:xfrm>
            <a:off x="3893905" y="3128944"/>
            <a:ext cx="193147" cy="369332"/>
          </a:xfrm>
          <a:prstGeom prst="rect">
            <a:avLst/>
          </a:prstGeom>
          <a:noFill/>
        </p:spPr>
        <p:txBody>
          <a:bodyPr wrap="square" rtlCol="0">
            <a:spAutoFit/>
          </a:bodyPr>
          <a:lstStyle/>
          <a:p>
            <a:r>
              <a:rPr lang="en-GB"/>
              <a:t>N</a:t>
            </a:r>
          </a:p>
        </p:txBody>
      </p:sp>
      <p:sp>
        <p:nvSpPr>
          <p:cNvPr id="10" name="TextBox 9">
            <a:extLst>
              <a:ext uri="{FF2B5EF4-FFF2-40B4-BE49-F238E27FC236}">
                <a16:creationId xmlns:a16="http://schemas.microsoft.com/office/drawing/2014/main" id="{2ABD8F3E-4365-411B-B2A9-9B54454AFBA2}"/>
              </a:ext>
            </a:extLst>
          </p:cNvPr>
          <p:cNvSpPr txBox="1"/>
          <p:nvPr/>
        </p:nvSpPr>
        <p:spPr>
          <a:xfrm>
            <a:off x="8291594" y="3096678"/>
            <a:ext cx="193147" cy="369332"/>
          </a:xfrm>
          <a:prstGeom prst="rect">
            <a:avLst/>
          </a:prstGeom>
          <a:noFill/>
        </p:spPr>
        <p:txBody>
          <a:bodyPr wrap="square" rtlCol="0">
            <a:spAutoFit/>
          </a:bodyPr>
          <a:lstStyle/>
          <a:p>
            <a:r>
              <a:rPr lang="en-GB"/>
              <a:t>N</a:t>
            </a:r>
          </a:p>
        </p:txBody>
      </p:sp>
      <p:sp>
        <p:nvSpPr>
          <p:cNvPr id="2" name="TextBox 1">
            <a:extLst>
              <a:ext uri="{FF2B5EF4-FFF2-40B4-BE49-F238E27FC236}">
                <a16:creationId xmlns:a16="http://schemas.microsoft.com/office/drawing/2014/main" id="{FA8BBFEE-2203-4BBE-ABA0-530D789E2E06}"/>
              </a:ext>
            </a:extLst>
          </p:cNvPr>
          <p:cNvSpPr txBox="1"/>
          <p:nvPr/>
        </p:nvSpPr>
        <p:spPr>
          <a:xfrm>
            <a:off x="113016" y="6599190"/>
            <a:ext cx="4468182" cy="507831"/>
          </a:xfrm>
          <a:prstGeom prst="rect">
            <a:avLst/>
          </a:prstGeom>
          <a:noFill/>
        </p:spPr>
        <p:txBody>
          <a:bodyPr wrap="square" rtlCol="0">
            <a:spAutoFit/>
          </a:bodyPr>
          <a:lstStyle/>
          <a:p>
            <a:r>
              <a:rPr lang="en-GB" sz="900" u="sng">
                <a:hlinkClick r:id="rId5"/>
              </a:rPr>
              <a:t>Source:www.bbc.co.uk/news/world-australia-50956318</a:t>
            </a:r>
            <a:endParaRPr lang="en-GB" sz="900"/>
          </a:p>
          <a:p>
            <a:endParaRPr lang="en-GB"/>
          </a:p>
        </p:txBody>
      </p:sp>
      <p:sp>
        <p:nvSpPr>
          <p:cNvPr id="12" name="TextBox 11">
            <a:extLst>
              <a:ext uri="{FF2B5EF4-FFF2-40B4-BE49-F238E27FC236}">
                <a16:creationId xmlns:a16="http://schemas.microsoft.com/office/drawing/2014/main" id="{A1DA25D4-2C78-45A9-8EF5-1BC024E483A1}"/>
              </a:ext>
            </a:extLst>
          </p:cNvPr>
          <p:cNvSpPr txBox="1"/>
          <p:nvPr/>
        </p:nvSpPr>
        <p:spPr>
          <a:xfrm>
            <a:off x="4929534" y="6599189"/>
            <a:ext cx="4468182" cy="230832"/>
          </a:xfrm>
          <a:prstGeom prst="rect">
            <a:avLst/>
          </a:prstGeom>
          <a:noFill/>
        </p:spPr>
        <p:txBody>
          <a:bodyPr wrap="square" rtlCol="0">
            <a:spAutoFit/>
          </a:bodyPr>
          <a:lstStyle/>
          <a:p>
            <a:r>
              <a:rPr lang="en-GB" sz="900">
                <a:hlinkClick r:id="rId6"/>
              </a:rPr>
              <a:t>Source: www.businessinsider.com.au</a:t>
            </a:r>
            <a:endParaRPr lang="en-GB"/>
          </a:p>
        </p:txBody>
      </p:sp>
    </p:spTree>
    <p:extLst>
      <p:ext uri="{BB962C8B-B14F-4D97-AF65-F5344CB8AC3E}">
        <p14:creationId xmlns:p14="http://schemas.microsoft.com/office/powerpoint/2010/main" val="105361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11282"/>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lstStyle/>
          <a:p>
            <a:endParaRPr lang="en-US" sz="2800" b="1" dirty="0"/>
          </a:p>
          <a:p>
            <a:endParaRPr lang="en-GB" dirty="0"/>
          </a:p>
        </p:txBody>
      </p:sp>
      <p:sp>
        <p:nvSpPr>
          <p:cNvPr id="4" name="Text Placeholder 9"/>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hlinkClick r:id="rId3"/>
              </a:rPr>
              <a:t>https://resources.eduqas.co.uk/</a:t>
            </a:r>
            <a:endParaRPr lang="en-GB" sz="3200" dirty="0">
              <a:solidFill>
                <a:schemeClr val="bg1"/>
              </a:solidFill>
            </a:endParaRPr>
          </a:p>
        </p:txBody>
      </p:sp>
      <p:sp>
        <p:nvSpPr>
          <p:cNvPr id="3" name="TextBox 2"/>
          <p:cNvSpPr txBox="1"/>
          <p:nvPr/>
        </p:nvSpPr>
        <p:spPr>
          <a:xfrm>
            <a:off x="403760" y="1211282"/>
            <a:ext cx="8253352" cy="3046988"/>
          </a:xfrm>
          <a:prstGeom prst="rect">
            <a:avLst/>
          </a:prstGeom>
          <a:noFill/>
        </p:spPr>
        <p:txBody>
          <a:bodyPr wrap="square" rtlCol="0">
            <a:spAutoFit/>
          </a:bodyPr>
          <a:lstStyle/>
          <a:p>
            <a:pPr marL="342900" indent="-342900">
              <a:buFont typeface="Arial" panose="020B0604020202020204" pitchFamily="34" charset="0"/>
              <a:buChar char="•"/>
            </a:pPr>
            <a:r>
              <a:rPr lang="en-US" sz="2400"/>
              <a:t>This resource helps students understand how to describe and analyse patterns, trends and relationships effectively and offers advice on how to think critically about different data presentation techniques.</a:t>
            </a:r>
          </a:p>
          <a:p>
            <a:pPr marL="342900" indent="-342900">
              <a:buFont typeface="Arial" panose="020B0604020202020204" pitchFamily="34" charset="0"/>
              <a:buChar char="•"/>
            </a:pPr>
            <a:r>
              <a:rPr lang="en-US" sz="2400"/>
              <a:t>It supports candidates as they prepare for their examinations and as they consider different data presentation skills for their NEA.</a:t>
            </a: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DCDDC10-5A5E-4878-A5B9-3F76B14EA604}"/>
              </a:ext>
            </a:extLst>
          </p:cNvPr>
          <p:cNvPicPr>
            <a:picLocks noChangeAspect="1"/>
          </p:cNvPicPr>
          <p:nvPr/>
        </p:nvPicPr>
        <p:blipFill>
          <a:blip r:embed="rId4"/>
          <a:stretch>
            <a:fillRect/>
          </a:stretch>
        </p:blipFill>
        <p:spPr>
          <a:xfrm>
            <a:off x="1987294" y="3587710"/>
            <a:ext cx="5169412" cy="2808978"/>
          </a:xfrm>
          <a:prstGeom prst="rect">
            <a:avLst/>
          </a:prstGeom>
        </p:spPr>
      </p:pic>
    </p:spTree>
    <p:extLst>
      <p:ext uri="{BB962C8B-B14F-4D97-AF65-F5344CB8AC3E}">
        <p14:creationId xmlns:p14="http://schemas.microsoft.com/office/powerpoint/2010/main" val="94922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8D94E0-569E-4E5B-9709-A0C6E6C1016D}"/>
              </a:ext>
            </a:extLst>
          </p:cNvPr>
          <p:cNvSpPr txBox="1"/>
          <p:nvPr/>
        </p:nvSpPr>
        <p:spPr>
          <a:xfrm>
            <a:off x="261751" y="1002098"/>
            <a:ext cx="8784442" cy="2185214"/>
          </a:xfrm>
          <a:prstGeom prst="rect">
            <a:avLst/>
          </a:prstGeom>
          <a:noFill/>
        </p:spPr>
        <p:txBody>
          <a:bodyPr wrap="square" rtlCol="0">
            <a:spAutoFit/>
          </a:bodyPr>
          <a:lstStyle/>
          <a:p>
            <a:r>
              <a:rPr lang="en-US"/>
              <a:t>A third resource might offer a different pattern for anlaysis. Could students make links between all three resources?</a:t>
            </a:r>
          </a:p>
          <a:p>
            <a:endParaRPr lang="en-US" sz="600"/>
          </a:p>
          <a:p>
            <a:r>
              <a:rPr lang="en-GB" b="1"/>
              <a:t>Evaluate the view that some local communities in Australia face an increasingly unsustainable future. </a:t>
            </a:r>
          </a:p>
          <a:p>
            <a:endParaRPr lang="en-US"/>
          </a:p>
          <a:p>
            <a:endParaRPr lang="en-US"/>
          </a:p>
          <a:p>
            <a:endParaRPr lang="en-GB"/>
          </a:p>
        </p:txBody>
      </p:sp>
      <p:sp>
        <p:nvSpPr>
          <p:cNvPr id="7" name="Text Placeholder 9">
            <a:extLst>
              <a:ext uri="{FF2B5EF4-FFF2-40B4-BE49-F238E27FC236}">
                <a16:creationId xmlns:a16="http://schemas.microsoft.com/office/drawing/2014/main" id="{F63D9D54-B8DD-46B4-AF57-3BE7EF6E4B85}"/>
              </a:ext>
            </a:extLst>
          </p:cNvPr>
          <p:cNvSpPr txBox="1">
            <a:spLocks/>
          </p:cNvSpPr>
          <p:nvPr/>
        </p:nvSpPr>
        <p:spPr>
          <a:xfrm>
            <a:off x="1665351"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GB" sz="2600" dirty="0">
              <a:solidFill>
                <a:schemeClr val="bg1"/>
              </a:solidFill>
            </a:endParaRPr>
          </a:p>
        </p:txBody>
      </p:sp>
      <p:pic>
        <p:nvPicPr>
          <p:cNvPr id="8" name="Picture 7">
            <a:extLst>
              <a:ext uri="{FF2B5EF4-FFF2-40B4-BE49-F238E27FC236}">
                <a16:creationId xmlns:a16="http://schemas.microsoft.com/office/drawing/2014/main" id="{0D773F7C-C41A-4763-A651-3F10B8FC92E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41842" y="2094705"/>
            <a:ext cx="5434187" cy="3324751"/>
          </a:xfrm>
          <a:prstGeom prst="rect">
            <a:avLst/>
          </a:prstGeom>
        </p:spPr>
      </p:pic>
      <p:sp>
        <p:nvSpPr>
          <p:cNvPr id="9" name="Text Placeholder 9">
            <a:extLst>
              <a:ext uri="{FF2B5EF4-FFF2-40B4-BE49-F238E27FC236}">
                <a16:creationId xmlns:a16="http://schemas.microsoft.com/office/drawing/2014/main" id="{C3243E8E-FFF0-480C-B1D6-E5C91FA8D524}"/>
              </a:ext>
            </a:extLst>
          </p:cNvPr>
          <p:cNvSpPr txBox="1">
            <a:spLocks/>
          </p:cNvSpPr>
          <p:nvPr/>
        </p:nvSpPr>
        <p:spPr>
          <a:xfrm>
            <a:off x="1560897"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21</a:t>
            </a:r>
            <a:r>
              <a:rPr lang="en-GB" sz="2600" baseline="30000">
                <a:solidFill>
                  <a:schemeClr val="bg1"/>
                </a:solidFill>
              </a:rPr>
              <a:t>st</a:t>
            </a:r>
            <a:r>
              <a:rPr lang="en-GB" sz="2600">
                <a:solidFill>
                  <a:schemeClr val="bg1"/>
                </a:solidFill>
              </a:rPr>
              <a:t> Century Challenges</a:t>
            </a:r>
            <a:endParaRPr lang="en-GB" sz="2600" dirty="0">
              <a:solidFill>
                <a:schemeClr val="bg1"/>
              </a:solidFill>
            </a:endParaRPr>
          </a:p>
        </p:txBody>
      </p:sp>
      <p:sp>
        <p:nvSpPr>
          <p:cNvPr id="5" name="TextBox 4">
            <a:extLst>
              <a:ext uri="{FF2B5EF4-FFF2-40B4-BE49-F238E27FC236}">
                <a16:creationId xmlns:a16="http://schemas.microsoft.com/office/drawing/2014/main" id="{5512108E-3144-4CF5-B237-7B1D59A7BAD2}"/>
              </a:ext>
            </a:extLst>
          </p:cNvPr>
          <p:cNvSpPr txBox="1"/>
          <p:nvPr/>
        </p:nvSpPr>
        <p:spPr>
          <a:xfrm>
            <a:off x="261751" y="2941927"/>
            <a:ext cx="2409928" cy="1754326"/>
          </a:xfrm>
          <a:prstGeom prst="rect">
            <a:avLst/>
          </a:prstGeom>
          <a:solidFill>
            <a:srgbClr val="FFFF00"/>
          </a:solidFill>
          <a:ln w="25400">
            <a:solidFill>
              <a:schemeClr val="tx1"/>
            </a:solidFill>
          </a:ln>
        </p:spPr>
        <p:txBody>
          <a:bodyPr wrap="square" rtlCol="0">
            <a:spAutoFit/>
          </a:bodyPr>
          <a:lstStyle/>
          <a:p>
            <a:r>
              <a:rPr lang="en-GB" b="1"/>
              <a:t>This figure shows the domestic consumption of coal and coal exports for Australia in millions of tonnes (1991 – 2018)</a:t>
            </a:r>
          </a:p>
        </p:txBody>
      </p:sp>
      <p:sp>
        <p:nvSpPr>
          <p:cNvPr id="6" name="Rectangle 5">
            <a:extLst>
              <a:ext uri="{FF2B5EF4-FFF2-40B4-BE49-F238E27FC236}">
                <a16:creationId xmlns:a16="http://schemas.microsoft.com/office/drawing/2014/main" id="{F638DB72-F9EA-4B90-92C1-09E1AB0F9F57}"/>
              </a:ext>
            </a:extLst>
          </p:cNvPr>
          <p:cNvSpPr/>
          <p:nvPr/>
        </p:nvSpPr>
        <p:spPr>
          <a:xfrm>
            <a:off x="97807" y="5667259"/>
            <a:ext cx="8948386" cy="1200329"/>
          </a:xfrm>
          <a:prstGeom prst="rect">
            <a:avLst/>
          </a:prstGeom>
        </p:spPr>
        <p:txBody>
          <a:bodyPr wrap="square">
            <a:spAutoFit/>
          </a:bodyPr>
          <a:lstStyle/>
          <a:p>
            <a:r>
              <a:rPr lang="en-US"/>
              <a:t>Arguments identified could link to recently increasing domestic consumption of coal and impacts of anthropogenic climate change on some communities. Another approach could analyse the potential impacts of a future decrease in coal exports for some communities. All arguments could link back to the first two resources.</a:t>
            </a:r>
          </a:p>
        </p:txBody>
      </p:sp>
      <p:sp>
        <p:nvSpPr>
          <p:cNvPr id="10" name="TextBox 9">
            <a:extLst>
              <a:ext uri="{FF2B5EF4-FFF2-40B4-BE49-F238E27FC236}">
                <a16:creationId xmlns:a16="http://schemas.microsoft.com/office/drawing/2014/main" id="{10F442BD-D974-42EE-B29D-B749DABCFF7D}"/>
              </a:ext>
            </a:extLst>
          </p:cNvPr>
          <p:cNvSpPr txBox="1"/>
          <p:nvPr/>
        </p:nvSpPr>
        <p:spPr>
          <a:xfrm>
            <a:off x="3552797" y="5419456"/>
            <a:ext cx="4468182" cy="230832"/>
          </a:xfrm>
          <a:prstGeom prst="rect">
            <a:avLst/>
          </a:prstGeom>
          <a:noFill/>
        </p:spPr>
        <p:txBody>
          <a:bodyPr wrap="square" rtlCol="0">
            <a:spAutoFit/>
          </a:bodyPr>
          <a:lstStyle/>
          <a:p>
            <a:r>
              <a:rPr lang="en-GB" sz="900"/>
              <a:t>Adapted from: researchgate.net</a:t>
            </a:r>
            <a:endParaRPr lang="en-GB"/>
          </a:p>
        </p:txBody>
      </p:sp>
    </p:spTree>
    <p:extLst>
      <p:ext uri="{BB962C8B-B14F-4D97-AF65-F5344CB8AC3E}">
        <p14:creationId xmlns:p14="http://schemas.microsoft.com/office/powerpoint/2010/main" val="4816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8D94E0-569E-4E5B-9709-A0C6E6C1016D}"/>
              </a:ext>
            </a:extLst>
          </p:cNvPr>
          <p:cNvSpPr txBox="1"/>
          <p:nvPr/>
        </p:nvSpPr>
        <p:spPr>
          <a:xfrm>
            <a:off x="261751" y="1007586"/>
            <a:ext cx="8784442" cy="1754326"/>
          </a:xfrm>
          <a:prstGeom prst="rect">
            <a:avLst/>
          </a:prstGeom>
          <a:noFill/>
        </p:spPr>
        <p:txBody>
          <a:bodyPr wrap="square" rtlCol="0">
            <a:spAutoFit/>
          </a:bodyPr>
          <a:lstStyle/>
          <a:p>
            <a:r>
              <a:rPr lang="en-US"/>
              <a:t>Take another look at these resources from a 2018 examination question:</a:t>
            </a:r>
          </a:p>
          <a:p>
            <a:endParaRPr lang="en-US"/>
          </a:p>
          <a:p>
            <a:r>
              <a:rPr lang="en-US" b="1"/>
              <a:t>Question: To what extent can change be prevented in rural areas?</a:t>
            </a:r>
          </a:p>
          <a:p>
            <a:endParaRPr lang="en-US"/>
          </a:p>
          <a:p>
            <a:endParaRPr lang="en-US"/>
          </a:p>
          <a:p>
            <a:endParaRPr lang="en-GB"/>
          </a:p>
        </p:txBody>
      </p:sp>
      <p:sp>
        <p:nvSpPr>
          <p:cNvPr id="7" name="Text Placeholder 9">
            <a:extLst>
              <a:ext uri="{FF2B5EF4-FFF2-40B4-BE49-F238E27FC236}">
                <a16:creationId xmlns:a16="http://schemas.microsoft.com/office/drawing/2014/main" id="{F63D9D54-B8DD-46B4-AF57-3BE7EF6E4B85}"/>
              </a:ext>
            </a:extLst>
          </p:cNvPr>
          <p:cNvSpPr txBox="1">
            <a:spLocks/>
          </p:cNvSpPr>
          <p:nvPr/>
        </p:nvSpPr>
        <p:spPr>
          <a:xfrm>
            <a:off x="1665351"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GB" sz="2600" dirty="0">
              <a:solidFill>
                <a:schemeClr val="bg1"/>
              </a:solidFill>
            </a:endParaRPr>
          </a:p>
        </p:txBody>
      </p:sp>
      <p:sp>
        <p:nvSpPr>
          <p:cNvPr id="9" name="Text Placeholder 9">
            <a:extLst>
              <a:ext uri="{FF2B5EF4-FFF2-40B4-BE49-F238E27FC236}">
                <a16:creationId xmlns:a16="http://schemas.microsoft.com/office/drawing/2014/main" id="{C3243E8E-FFF0-480C-B1D6-E5C91FA8D524}"/>
              </a:ext>
            </a:extLst>
          </p:cNvPr>
          <p:cNvSpPr txBox="1">
            <a:spLocks/>
          </p:cNvSpPr>
          <p:nvPr/>
        </p:nvSpPr>
        <p:spPr>
          <a:xfrm>
            <a:off x="1560897"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21</a:t>
            </a:r>
            <a:r>
              <a:rPr lang="en-GB" sz="2600" baseline="30000">
                <a:solidFill>
                  <a:schemeClr val="bg1"/>
                </a:solidFill>
              </a:rPr>
              <a:t>st</a:t>
            </a:r>
            <a:r>
              <a:rPr lang="en-GB" sz="2600">
                <a:solidFill>
                  <a:schemeClr val="bg1"/>
                </a:solidFill>
              </a:rPr>
              <a:t> Century Challenges</a:t>
            </a:r>
            <a:endParaRPr lang="en-GB" sz="2600" dirty="0">
              <a:solidFill>
                <a:schemeClr val="bg1"/>
              </a:solidFill>
            </a:endParaRPr>
          </a:p>
        </p:txBody>
      </p:sp>
      <p:pic>
        <p:nvPicPr>
          <p:cNvPr id="2" name="Picture 1">
            <a:extLst>
              <a:ext uri="{FF2B5EF4-FFF2-40B4-BE49-F238E27FC236}">
                <a16:creationId xmlns:a16="http://schemas.microsoft.com/office/drawing/2014/main" id="{C7B952F8-B6D8-41E7-9E38-10B1F347E8BD}"/>
              </a:ext>
            </a:extLst>
          </p:cNvPr>
          <p:cNvPicPr>
            <a:picLocks noChangeAspect="1"/>
          </p:cNvPicPr>
          <p:nvPr/>
        </p:nvPicPr>
        <p:blipFill>
          <a:blip r:embed="rId3"/>
          <a:stretch>
            <a:fillRect/>
          </a:stretch>
        </p:blipFill>
        <p:spPr>
          <a:xfrm>
            <a:off x="88931" y="2369460"/>
            <a:ext cx="5859091" cy="4007254"/>
          </a:xfrm>
          <a:prstGeom prst="rect">
            <a:avLst/>
          </a:prstGeom>
        </p:spPr>
      </p:pic>
      <p:pic>
        <p:nvPicPr>
          <p:cNvPr id="3" name="Picture 2">
            <a:extLst>
              <a:ext uri="{FF2B5EF4-FFF2-40B4-BE49-F238E27FC236}">
                <a16:creationId xmlns:a16="http://schemas.microsoft.com/office/drawing/2014/main" id="{C79D610A-967A-4838-8CC1-36B65D2C7E90}"/>
              </a:ext>
            </a:extLst>
          </p:cNvPr>
          <p:cNvPicPr>
            <a:picLocks noChangeAspect="1"/>
          </p:cNvPicPr>
          <p:nvPr/>
        </p:nvPicPr>
        <p:blipFill>
          <a:blip r:embed="rId4"/>
          <a:stretch>
            <a:fillRect/>
          </a:stretch>
        </p:blipFill>
        <p:spPr>
          <a:xfrm>
            <a:off x="5948022" y="2773564"/>
            <a:ext cx="3098171" cy="3463420"/>
          </a:xfrm>
          <a:prstGeom prst="rect">
            <a:avLst/>
          </a:prstGeom>
        </p:spPr>
      </p:pic>
      <p:pic>
        <p:nvPicPr>
          <p:cNvPr id="6" name="Picture 5">
            <a:extLst>
              <a:ext uri="{FF2B5EF4-FFF2-40B4-BE49-F238E27FC236}">
                <a16:creationId xmlns:a16="http://schemas.microsoft.com/office/drawing/2014/main" id="{B55848B7-1EDB-4E64-AEF5-6D25A35101EA}"/>
              </a:ext>
            </a:extLst>
          </p:cNvPr>
          <p:cNvPicPr>
            <a:picLocks noChangeAspect="1"/>
          </p:cNvPicPr>
          <p:nvPr/>
        </p:nvPicPr>
        <p:blipFill>
          <a:blip r:embed="rId5"/>
          <a:stretch>
            <a:fillRect/>
          </a:stretch>
        </p:blipFill>
        <p:spPr>
          <a:xfrm>
            <a:off x="6053585" y="2406101"/>
            <a:ext cx="2806958" cy="172736"/>
          </a:xfrm>
          <a:prstGeom prst="rect">
            <a:avLst/>
          </a:prstGeom>
        </p:spPr>
      </p:pic>
      <p:pic>
        <p:nvPicPr>
          <p:cNvPr id="10" name="Picture 9">
            <a:extLst>
              <a:ext uri="{FF2B5EF4-FFF2-40B4-BE49-F238E27FC236}">
                <a16:creationId xmlns:a16="http://schemas.microsoft.com/office/drawing/2014/main" id="{63C3D4FC-0CDE-4FCC-97CF-B3E1331AC0F1}"/>
              </a:ext>
            </a:extLst>
          </p:cNvPr>
          <p:cNvPicPr>
            <a:picLocks noChangeAspect="1"/>
          </p:cNvPicPr>
          <p:nvPr/>
        </p:nvPicPr>
        <p:blipFill>
          <a:blip r:embed="rId6"/>
          <a:stretch>
            <a:fillRect/>
          </a:stretch>
        </p:blipFill>
        <p:spPr>
          <a:xfrm>
            <a:off x="6053585" y="2564189"/>
            <a:ext cx="2418290" cy="172735"/>
          </a:xfrm>
          <a:prstGeom prst="rect">
            <a:avLst/>
          </a:prstGeom>
        </p:spPr>
      </p:pic>
      <p:pic>
        <p:nvPicPr>
          <p:cNvPr id="11" name="Picture 10">
            <a:extLst>
              <a:ext uri="{FF2B5EF4-FFF2-40B4-BE49-F238E27FC236}">
                <a16:creationId xmlns:a16="http://schemas.microsoft.com/office/drawing/2014/main" id="{9EC82C0D-87F0-4F3E-A2F6-1DDD7F0E6361}"/>
              </a:ext>
            </a:extLst>
          </p:cNvPr>
          <p:cNvPicPr>
            <a:picLocks noChangeAspect="1"/>
          </p:cNvPicPr>
          <p:nvPr/>
        </p:nvPicPr>
        <p:blipFill>
          <a:blip r:embed="rId7"/>
          <a:stretch>
            <a:fillRect/>
          </a:stretch>
        </p:blipFill>
        <p:spPr>
          <a:xfrm>
            <a:off x="7821373" y="6212034"/>
            <a:ext cx="1039170" cy="189630"/>
          </a:xfrm>
          <a:prstGeom prst="rect">
            <a:avLst/>
          </a:prstGeom>
        </p:spPr>
      </p:pic>
    </p:spTree>
    <p:extLst>
      <p:ext uri="{BB962C8B-B14F-4D97-AF65-F5344CB8AC3E}">
        <p14:creationId xmlns:p14="http://schemas.microsoft.com/office/powerpoint/2010/main" val="176140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2429" y="2523486"/>
            <a:ext cx="8408432" cy="724436"/>
          </a:xfrm>
        </p:spPr>
        <p:txBody>
          <a:bodyPr/>
          <a:lstStyle/>
          <a:p>
            <a:r>
              <a:rPr lang="en-GB" sz="2400" dirty="0"/>
              <a:t>AS/A Subject Officer: 		Erin Roberts</a:t>
            </a:r>
          </a:p>
          <a:p>
            <a:r>
              <a:rPr lang="en-GB" sz="2400" dirty="0"/>
              <a:t>AS/A Support Officer:	</a:t>
            </a:r>
            <a:r>
              <a:rPr lang="en-GB" sz="2400"/>
              <a:t>	Robert Williams</a:t>
            </a:r>
            <a:endParaRPr lang="en-GB" sz="2400" dirty="0"/>
          </a:p>
          <a:p>
            <a:r>
              <a:rPr lang="en-GB" sz="2400" dirty="0"/>
              <a:t>Email:							</a:t>
            </a:r>
            <a:r>
              <a:rPr lang="en-GB" sz="2400" dirty="0">
                <a:hlinkClick r:id="rId3">
                  <a:extLst>
                    <a:ext uri="{A12FA001-AC4F-418D-AE19-62706E023703}">
                      <ahyp:hlinkClr xmlns:ahyp="http://schemas.microsoft.com/office/drawing/2018/hyperlinkcolor" val="tx"/>
                    </a:ext>
                  </a:extLst>
                </a:hlinkClick>
              </a:rPr>
              <a:t>GCEGeography@eduqas.co.uk</a:t>
            </a:r>
            <a:endParaRPr lang="en-GB" sz="2400" dirty="0"/>
          </a:p>
          <a:p>
            <a:endParaRPr lang="en-GB" sz="2400" dirty="0"/>
          </a:p>
          <a:p>
            <a:r>
              <a:rPr lang="en-GB" dirty="0"/>
              <a:t>		</a:t>
            </a:r>
          </a:p>
          <a:p>
            <a:endParaRPr lang="en-GB" dirty="0"/>
          </a:p>
        </p:txBody>
      </p:sp>
      <p:sp>
        <p:nvSpPr>
          <p:cNvPr id="3" name="Title 2"/>
          <p:cNvSpPr>
            <a:spLocks noGrp="1"/>
          </p:cNvSpPr>
          <p:nvPr>
            <p:ph type="title"/>
          </p:nvPr>
        </p:nvSpPr>
        <p:spPr>
          <a:xfrm>
            <a:off x="278740" y="261956"/>
            <a:ext cx="7576456" cy="908720"/>
          </a:xfrm>
        </p:spPr>
        <p:txBody>
          <a:bodyPr>
            <a:normAutofit/>
          </a:bodyPr>
          <a:lstStyle/>
          <a:p>
            <a:r>
              <a:rPr lang="en-GB" sz="3800" dirty="0">
                <a:latin typeface="Gotham Rounded Book" pitchFamily="50" charset="0"/>
              </a:rPr>
              <a:t>Any Questions?</a:t>
            </a:r>
          </a:p>
        </p:txBody>
      </p:sp>
    </p:spTree>
    <p:extLst>
      <p:ext uri="{BB962C8B-B14F-4D97-AF65-F5344CB8AC3E}">
        <p14:creationId xmlns:p14="http://schemas.microsoft.com/office/powerpoint/2010/main" val="419697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8537" y="1211282"/>
            <a:ext cx="8634206" cy="5427023"/>
          </a:xfrm>
          <a:ln w="25400">
            <a:solidFill>
              <a:schemeClr val="bg1">
                <a:lumMod val="65000"/>
              </a:schemeClr>
            </a:solidFill>
          </a:ln>
          <a:effectLst>
            <a:outerShdw blurRad="50800" dist="38100" dir="18900000" algn="bl" rotWithShape="0">
              <a:prstClr val="black">
                <a:alpha val="40000"/>
              </a:prstClr>
            </a:outerShdw>
          </a:effectLst>
        </p:spPr>
        <p:txBody>
          <a:bodyPr/>
          <a:lstStyle/>
          <a:p>
            <a:r>
              <a:rPr lang="en-US"/>
              <a:t>Use a variety of relevant quantitative, qualitative and fieldwork skills to:</a:t>
            </a:r>
          </a:p>
          <a:p>
            <a:r>
              <a:rPr lang="en-US" b="1">
                <a:solidFill>
                  <a:srgbClr val="FF0000"/>
                </a:solidFill>
              </a:rPr>
              <a:t>• investigate geographical questions and issues</a:t>
            </a:r>
          </a:p>
          <a:p>
            <a:r>
              <a:rPr lang="en-US" b="1">
                <a:solidFill>
                  <a:srgbClr val="FF0000"/>
                </a:solidFill>
              </a:rPr>
              <a:t>• interpret, analyse and evaluate data and evidence</a:t>
            </a:r>
          </a:p>
          <a:p>
            <a:r>
              <a:rPr lang="en-US" b="1">
                <a:solidFill>
                  <a:srgbClr val="FF0000"/>
                </a:solidFill>
              </a:rPr>
              <a:t>• construct arguments and draw conclusions</a:t>
            </a:r>
          </a:p>
        </p:txBody>
      </p:sp>
      <p:sp>
        <p:nvSpPr>
          <p:cNvPr id="4" name="Text Placeholder 9"/>
          <p:cNvSpPr txBox="1">
            <a:spLocks/>
          </p:cNvSpPr>
          <p:nvPr/>
        </p:nvSpPr>
        <p:spPr>
          <a:xfrm>
            <a:off x="1111332" y="167287"/>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3200">
                <a:solidFill>
                  <a:schemeClr val="bg1"/>
                </a:solidFill>
              </a:rPr>
              <a:t>AO3 </a:t>
            </a:r>
            <a:endParaRPr lang="en-GB" sz="3200" dirty="0">
              <a:solidFill>
                <a:schemeClr val="bg1"/>
              </a:solidFill>
            </a:endParaRPr>
          </a:p>
        </p:txBody>
      </p:sp>
      <p:pic>
        <p:nvPicPr>
          <p:cNvPr id="5" name="Picture 4">
            <a:extLst>
              <a:ext uri="{FF2B5EF4-FFF2-40B4-BE49-F238E27FC236}">
                <a16:creationId xmlns:a16="http://schemas.microsoft.com/office/drawing/2014/main" id="{049EC32F-DB95-4717-B22D-AE2DFC69F0E1}"/>
              </a:ext>
            </a:extLst>
          </p:cNvPr>
          <p:cNvPicPr>
            <a:picLocks noChangeAspect="1"/>
          </p:cNvPicPr>
          <p:nvPr/>
        </p:nvPicPr>
        <p:blipFill>
          <a:blip r:embed="rId3"/>
          <a:stretch>
            <a:fillRect/>
          </a:stretch>
        </p:blipFill>
        <p:spPr>
          <a:xfrm>
            <a:off x="340026" y="3924793"/>
            <a:ext cx="8451228" cy="2217144"/>
          </a:xfrm>
          <a:prstGeom prst="rect">
            <a:avLst/>
          </a:prstGeom>
        </p:spPr>
      </p:pic>
      <p:sp>
        <p:nvSpPr>
          <p:cNvPr id="6" name="Rectangle: Rounded Corners 5">
            <a:extLst>
              <a:ext uri="{FF2B5EF4-FFF2-40B4-BE49-F238E27FC236}">
                <a16:creationId xmlns:a16="http://schemas.microsoft.com/office/drawing/2014/main" id="{C8A04A71-0C9B-4372-8F20-882B62928700}"/>
              </a:ext>
            </a:extLst>
          </p:cNvPr>
          <p:cNvSpPr/>
          <p:nvPr/>
        </p:nvSpPr>
        <p:spPr>
          <a:xfrm>
            <a:off x="5804898" y="3924793"/>
            <a:ext cx="1047965" cy="1982847"/>
          </a:xfrm>
          <a:prstGeom prst="roundRect">
            <a:avLst/>
          </a:prstGeom>
          <a:noFill/>
          <a:ln w="1428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2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hlinkClick r:id="rId3"/>
              </a:rPr>
              <a:t>https://resources.eduqas.co.uk/</a:t>
            </a:r>
            <a:endParaRPr lang="en-GB" sz="3200" dirty="0">
              <a:solidFill>
                <a:schemeClr val="bg1"/>
              </a:solidFill>
            </a:endParaRPr>
          </a:p>
        </p:txBody>
      </p:sp>
      <p:pic>
        <p:nvPicPr>
          <p:cNvPr id="3" name="Picture 2">
            <a:extLst>
              <a:ext uri="{FF2B5EF4-FFF2-40B4-BE49-F238E27FC236}">
                <a16:creationId xmlns:a16="http://schemas.microsoft.com/office/drawing/2014/main" id="{1F6404DD-B23A-43E2-9D0B-C5AD88AA2B18}"/>
              </a:ext>
            </a:extLst>
          </p:cNvPr>
          <p:cNvPicPr>
            <a:picLocks noChangeAspect="1"/>
          </p:cNvPicPr>
          <p:nvPr/>
        </p:nvPicPr>
        <p:blipFill rotWithShape="1">
          <a:blip r:embed="rId4"/>
          <a:srcRect t="11319"/>
          <a:stretch/>
        </p:blipFill>
        <p:spPr>
          <a:xfrm>
            <a:off x="0" y="996594"/>
            <a:ext cx="9144000" cy="5458812"/>
          </a:xfrm>
          <a:prstGeom prst="rect">
            <a:avLst/>
          </a:prstGeom>
        </p:spPr>
      </p:pic>
    </p:spTree>
    <p:extLst>
      <p:ext uri="{BB962C8B-B14F-4D97-AF65-F5344CB8AC3E}">
        <p14:creationId xmlns:p14="http://schemas.microsoft.com/office/powerpoint/2010/main" val="339920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5708D-1CCD-4612-9E97-22516CD08777}"/>
              </a:ext>
            </a:extLst>
          </p:cNvPr>
          <p:cNvPicPr>
            <a:picLocks noChangeAspect="1"/>
          </p:cNvPicPr>
          <p:nvPr/>
        </p:nvPicPr>
        <p:blipFill>
          <a:blip r:embed="rId3"/>
          <a:stretch>
            <a:fillRect/>
          </a:stretch>
        </p:blipFill>
        <p:spPr>
          <a:xfrm>
            <a:off x="366924" y="931752"/>
            <a:ext cx="8410151" cy="5828333"/>
          </a:xfrm>
          <a:prstGeom prst="rect">
            <a:avLst/>
          </a:prstGeom>
        </p:spPr>
      </p:pic>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solidFill>
                  <a:schemeClr val="bg1"/>
                </a:solidFill>
              </a:rPr>
              <a:t>Describing and analysing trends</a:t>
            </a:r>
            <a:endParaRPr lang="en-GB" sz="3200" dirty="0">
              <a:solidFill>
                <a:schemeClr val="bg1"/>
              </a:solidFill>
            </a:endParaRPr>
          </a:p>
        </p:txBody>
      </p:sp>
    </p:spTree>
    <p:extLst>
      <p:ext uri="{BB962C8B-B14F-4D97-AF65-F5344CB8AC3E}">
        <p14:creationId xmlns:p14="http://schemas.microsoft.com/office/powerpoint/2010/main" val="334636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5708D-1CCD-4612-9E97-22516CD08777}"/>
              </a:ext>
            </a:extLst>
          </p:cNvPr>
          <p:cNvPicPr>
            <a:picLocks noChangeAspect="1"/>
          </p:cNvPicPr>
          <p:nvPr/>
        </p:nvPicPr>
        <p:blipFill>
          <a:blip r:embed="rId3"/>
          <a:stretch>
            <a:fillRect/>
          </a:stretch>
        </p:blipFill>
        <p:spPr>
          <a:xfrm>
            <a:off x="366924" y="931752"/>
            <a:ext cx="8410151" cy="5828333"/>
          </a:xfrm>
          <a:prstGeom prst="rect">
            <a:avLst/>
          </a:prstGeom>
        </p:spPr>
      </p:pic>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2101932" y="176111"/>
            <a:ext cx="6921335"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solidFill>
                  <a:schemeClr val="bg1"/>
                </a:solidFill>
              </a:rPr>
              <a:t>Describing and analysing trends</a:t>
            </a:r>
            <a:endParaRPr lang="en-GB" sz="3200" dirty="0">
              <a:solidFill>
                <a:schemeClr val="bg1"/>
              </a:solidFill>
            </a:endParaRPr>
          </a:p>
        </p:txBody>
      </p:sp>
      <p:sp>
        <p:nvSpPr>
          <p:cNvPr id="3" name="Rectangle: Rounded Corners 2">
            <a:extLst>
              <a:ext uri="{FF2B5EF4-FFF2-40B4-BE49-F238E27FC236}">
                <a16:creationId xmlns:a16="http://schemas.microsoft.com/office/drawing/2014/main" id="{D39C697F-22A4-40AA-99C6-18BB0F93C8CD}"/>
              </a:ext>
            </a:extLst>
          </p:cNvPr>
          <p:cNvSpPr/>
          <p:nvPr/>
        </p:nvSpPr>
        <p:spPr>
          <a:xfrm>
            <a:off x="3295194" y="5618098"/>
            <a:ext cx="2609637" cy="1078786"/>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501949F-3B07-4EAC-A75F-29D4D3691A15}"/>
              </a:ext>
            </a:extLst>
          </p:cNvPr>
          <p:cNvSpPr/>
          <p:nvPr/>
        </p:nvSpPr>
        <p:spPr>
          <a:xfrm>
            <a:off x="5989417" y="4469259"/>
            <a:ext cx="2609637" cy="1078786"/>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BEF3501-9566-4793-A741-8BBA2F7D7247}"/>
              </a:ext>
            </a:extLst>
          </p:cNvPr>
          <p:cNvSpPr/>
          <p:nvPr/>
        </p:nvSpPr>
        <p:spPr>
          <a:xfrm>
            <a:off x="3295194" y="4476109"/>
            <a:ext cx="2609637" cy="1078786"/>
          </a:xfrm>
          <a:prstGeom prst="roundRect">
            <a:avLst/>
          </a:prstGeom>
          <a:noFill/>
          <a:ln w="793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79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B41DD-1340-47E9-8E80-57ED3A59D703}"/>
              </a:ext>
            </a:extLst>
          </p:cNvPr>
          <p:cNvPicPr>
            <a:picLocks noChangeAspect="1"/>
          </p:cNvPicPr>
          <p:nvPr/>
        </p:nvPicPr>
        <p:blipFill>
          <a:blip r:embed="rId3"/>
          <a:stretch>
            <a:fillRect/>
          </a:stretch>
        </p:blipFill>
        <p:spPr>
          <a:xfrm>
            <a:off x="178968" y="964815"/>
            <a:ext cx="5314162" cy="4544691"/>
          </a:xfrm>
          <a:prstGeom prst="rect">
            <a:avLst/>
          </a:prstGeom>
        </p:spPr>
      </p:pic>
      <p:sp>
        <p:nvSpPr>
          <p:cNvPr id="4" name="TextBox 3">
            <a:extLst>
              <a:ext uri="{FF2B5EF4-FFF2-40B4-BE49-F238E27FC236}">
                <a16:creationId xmlns:a16="http://schemas.microsoft.com/office/drawing/2014/main" id="{198D94E0-569E-4E5B-9709-A0C6E6C1016D}"/>
              </a:ext>
            </a:extLst>
          </p:cNvPr>
          <p:cNvSpPr txBox="1"/>
          <p:nvPr/>
        </p:nvSpPr>
        <p:spPr>
          <a:xfrm>
            <a:off x="2558265" y="4467164"/>
            <a:ext cx="6406767" cy="2308324"/>
          </a:xfrm>
          <a:prstGeom prst="rect">
            <a:avLst/>
          </a:prstGeom>
          <a:noFill/>
        </p:spPr>
        <p:txBody>
          <a:bodyPr wrap="square" rtlCol="0">
            <a:spAutoFit/>
          </a:bodyPr>
          <a:lstStyle/>
          <a:p>
            <a:r>
              <a:rPr lang="en-US" b="1">
                <a:solidFill>
                  <a:srgbClr val="7030A0"/>
                </a:solidFill>
              </a:rPr>
              <a:t>Response A: </a:t>
            </a:r>
            <a:r>
              <a:rPr lang="en-US"/>
              <a:t>Total tertiary employment begins at a very low level of 10%. In stage one there is little increase prior to rapid increase in the percentage during stage two. Tertiary employment continues to rise in stage 3 but at a decreasing rate before levelling out at around 80%. In contrast, primary employment begins at a stationary high level of 70 per cent before falling rapidly in stage 2. The rate of decline slows down for three and primary employment levels off at 10 per cent.</a:t>
            </a:r>
            <a:endParaRPr lang="en-GB"/>
          </a:p>
        </p:txBody>
      </p:sp>
      <p:sp>
        <p:nvSpPr>
          <p:cNvPr id="7" name="Text Placeholder 9">
            <a:extLst>
              <a:ext uri="{FF2B5EF4-FFF2-40B4-BE49-F238E27FC236}">
                <a16:creationId xmlns:a16="http://schemas.microsoft.com/office/drawing/2014/main" id="{F63D9D54-B8DD-46B4-AF57-3BE7EF6E4B85}"/>
              </a:ext>
            </a:extLst>
          </p:cNvPr>
          <p:cNvSpPr txBox="1">
            <a:spLocks/>
          </p:cNvSpPr>
          <p:nvPr/>
        </p:nvSpPr>
        <p:spPr>
          <a:xfrm>
            <a:off x="1665351"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Identifying elements of a good AO3 response</a:t>
            </a:r>
            <a:endParaRPr lang="en-GB" sz="2600" dirty="0">
              <a:solidFill>
                <a:schemeClr val="bg1"/>
              </a:solidFill>
            </a:endParaRPr>
          </a:p>
        </p:txBody>
      </p:sp>
      <p:sp>
        <p:nvSpPr>
          <p:cNvPr id="2" name="Rectangle 1">
            <a:extLst>
              <a:ext uri="{FF2B5EF4-FFF2-40B4-BE49-F238E27FC236}">
                <a16:creationId xmlns:a16="http://schemas.microsoft.com/office/drawing/2014/main" id="{7C7DC811-E7C1-4F53-81BD-41847F77A8E5}"/>
              </a:ext>
            </a:extLst>
          </p:cNvPr>
          <p:cNvSpPr/>
          <p:nvPr/>
        </p:nvSpPr>
        <p:spPr>
          <a:xfrm>
            <a:off x="5589143" y="1386935"/>
            <a:ext cx="3277456" cy="1200329"/>
          </a:xfrm>
          <a:prstGeom prst="rect">
            <a:avLst/>
          </a:prstGeom>
        </p:spPr>
        <p:txBody>
          <a:bodyPr wrap="square">
            <a:spAutoFit/>
          </a:bodyPr>
          <a:lstStyle/>
          <a:p>
            <a:r>
              <a:rPr lang="en-US" b="1">
                <a:solidFill>
                  <a:srgbClr val="333333"/>
                </a:solidFill>
              </a:rPr>
              <a:t>AO3 question (5 marks):</a:t>
            </a:r>
          </a:p>
          <a:p>
            <a:r>
              <a:rPr lang="en-US">
                <a:solidFill>
                  <a:srgbClr val="333333"/>
                </a:solidFill>
              </a:rPr>
              <a:t>Describe the trends for primary and tertiary employment shown in </a:t>
            </a:r>
            <a:r>
              <a:rPr lang="en-US" b="1">
                <a:solidFill>
                  <a:srgbClr val="333333"/>
                </a:solidFill>
              </a:rPr>
              <a:t>Figure 1</a:t>
            </a:r>
            <a:r>
              <a:rPr lang="en-US">
                <a:solidFill>
                  <a:srgbClr val="333333"/>
                </a:solidFill>
              </a:rPr>
              <a:t>.</a:t>
            </a:r>
            <a:endParaRPr lang="en-GB"/>
          </a:p>
        </p:txBody>
      </p:sp>
      <p:sp>
        <p:nvSpPr>
          <p:cNvPr id="6" name="TextBox 5">
            <a:extLst>
              <a:ext uri="{FF2B5EF4-FFF2-40B4-BE49-F238E27FC236}">
                <a16:creationId xmlns:a16="http://schemas.microsoft.com/office/drawing/2014/main" id="{05C518C6-883E-41D3-A657-DF8107DE2D3B}"/>
              </a:ext>
            </a:extLst>
          </p:cNvPr>
          <p:cNvSpPr txBox="1"/>
          <p:nvPr/>
        </p:nvSpPr>
        <p:spPr>
          <a:xfrm>
            <a:off x="5761648" y="3052034"/>
            <a:ext cx="2917860" cy="923330"/>
          </a:xfrm>
          <a:prstGeom prst="rect">
            <a:avLst/>
          </a:prstGeom>
          <a:solidFill>
            <a:srgbClr val="FFFF00"/>
          </a:solidFill>
          <a:ln w="41275">
            <a:solidFill>
              <a:schemeClr val="tx1"/>
            </a:solidFill>
          </a:ln>
        </p:spPr>
        <p:txBody>
          <a:bodyPr wrap="square" rtlCol="0">
            <a:spAutoFit/>
          </a:bodyPr>
          <a:lstStyle/>
          <a:p>
            <a:r>
              <a:rPr lang="en-GB"/>
              <a:t>Can you see how this answer clearly clearly communicates change over time?</a:t>
            </a:r>
          </a:p>
        </p:txBody>
      </p:sp>
    </p:spTree>
    <p:extLst>
      <p:ext uri="{BB962C8B-B14F-4D97-AF65-F5344CB8AC3E}">
        <p14:creationId xmlns:p14="http://schemas.microsoft.com/office/powerpoint/2010/main" val="32883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B41DD-1340-47E9-8E80-57ED3A59D703}"/>
              </a:ext>
            </a:extLst>
          </p:cNvPr>
          <p:cNvPicPr>
            <a:picLocks noChangeAspect="1"/>
          </p:cNvPicPr>
          <p:nvPr/>
        </p:nvPicPr>
        <p:blipFill>
          <a:blip r:embed="rId3"/>
          <a:stretch>
            <a:fillRect/>
          </a:stretch>
        </p:blipFill>
        <p:spPr>
          <a:xfrm>
            <a:off x="178968" y="964815"/>
            <a:ext cx="5314162" cy="4544691"/>
          </a:xfrm>
          <a:prstGeom prst="rect">
            <a:avLst/>
          </a:prstGeom>
        </p:spPr>
      </p:pic>
      <p:sp>
        <p:nvSpPr>
          <p:cNvPr id="7" name="Text Placeholder 9">
            <a:extLst>
              <a:ext uri="{FF2B5EF4-FFF2-40B4-BE49-F238E27FC236}">
                <a16:creationId xmlns:a16="http://schemas.microsoft.com/office/drawing/2014/main" id="{F63D9D54-B8DD-46B4-AF57-3BE7EF6E4B85}"/>
              </a:ext>
            </a:extLst>
          </p:cNvPr>
          <p:cNvSpPr txBox="1">
            <a:spLocks/>
          </p:cNvSpPr>
          <p:nvPr/>
        </p:nvSpPr>
        <p:spPr>
          <a:xfrm>
            <a:off x="1665351" y="230333"/>
            <a:ext cx="7380842"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2600">
                <a:solidFill>
                  <a:schemeClr val="bg1"/>
                </a:solidFill>
              </a:rPr>
              <a:t>Identifying elements of a good AO3 response</a:t>
            </a:r>
            <a:endParaRPr lang="en-GB" sz="2600" dirty="0">
              <a:solidFill>
                <a:schemeClr val="bg1"/>
              </a:solidFill>
            </a:endParaRPr>
          </a:p>
        </p:txBody>
      </p:sp>
      <p:sp>
        <p:nvSpPr>
          <p:cNvPr id="2" name="Rectangle 1">
            <a:extLst>
              <a:ext uri="{FF2B5EF4-FFF2-40B4-BE49-F238E27FC236}">
                <a16:creationId xmlns:a16="http://schemas.microsoft.com/office/drawing/2014/main" id="{7C7DC811-E7C1-4F53-81BD-41847F77A8E5}"/>
              </a:ext>
            </a:extLst>
          </p:cNvPr>
          <p:cNvSpPr/>
          <p:nvPr/>
        </p:nvSpPr>
        <p:spPr>
          <a:xfrm>
            <a:off x="5589143" y="1386935"/>
            <a:ext cx="3277456" cy="1200329"/>
          </a:xfrm>
          <a:prstGeom prst="rect">
            <a:avLst/>
          </a:prstGeom>
        </p:spPr>
        <p:txBody>
          <a:bodyPr wrap="square">
            <a:spAutoFit/>
          </a:bodyPr>
          <a:lstStyle/>
          <a:p>
            <a:r>
              <a:rPr lang="en-US" b="1">
                <a:solidFill>
                  <a:srgbClr val="333333"/>
                </a:solidFill>
              </a:rPr>
              <a:t>AO3 question (5 marks):</a:t>
            </a:r>
          </a:p>
          <a:p>
            <a:r>
              <a:rPr lang="en-US">
                <a:solidFill>
                  <a:srgbClr val="333333"/>
                </a:solidFill>
              </a:rPr>
              <a:t>Describe the trends for primary and tertiary employment shown in </a:t>
            </a:r>
            <a:r>
              <a:rPr lang="en-US" b="1">
                <a:solidFill>
                  <a:srgbClr val="333333"/>
                </a:solidFill>
              </a:rPr>
              <a:t>Figure 1</a:t>
            </a:r>
            <a:r>
              <a:rPr lang="en-US">
                <a:solidFill>
                  <a:srgbClr val="333333"/>
                </a:solidFill>
              </a:rPr>
              <a:t>.</a:t>
            </a:r>
            <a:endParaRPr lang="en-GB"/>
          </a:p>
        </p:txBody>
      </p:sp>
      <p:sp>
        <p:nvSpPr>
          <p:cNvPr id="6" name="Rectangle 5">
            <a:extLst>
              <a:ext uri="{FF2B5EF4-FFF2-40B4-BE49-F238E27FC236}">
                <a16:creationId xmlns:a16="http://schemas.microsoft.com/office/drawing/2014/main" id="{4D906070-995F-44CF-93D4-ACDF58017E53}"/>
              </a:ext>
            </a:extLst>
          </p:cNvPr>
          <p:cNvSpPr/>
          <p:nvPr/>
        </p:nvSpPr>
        <p:spPr>
          <a:xfrm>
            <a:off x="2948887" y="4770842"/>
            <a:ext cx="5825244" cy="1477328"/>
          </a:xfrm>
          <a:prstGeom prst="rect">
            <a:avLst/>
          </a:prstGeom>
        </p:spPr>
        <p:txBody>
          <a:bodyPr wrap="square">
            <a:spAutoFit/>
          </a:bodyPr>
          <a:lstStyle/>
          <a:p>
            <a:r>
              <a:rPr lang="en-US" b="1">
                <a:solidFill>
                  <a:srgbClr val="7030A0"/>
                </a:solidFill>
              </a:rPr>
              <a:t>Response B: </a:t>
            </a:r>
            <a:r>
              <a:rPr lang="en-US"/>
              <a:t>At the beginning, very little happens. There is low growth, and tertiary is always lower than primary. In stage two fast changes occur for both primary and tertiary employment and as one falls the other rises. After these fast changes, both trends are low again in stage 3.</a:t>
            </a:r>
            <a:endParaRPr lang="en-GB"/>
          </a:p>
        </p:txBody>
      </p:sp>
    </p:spTree>
    <p:extLst>
      <p:ext uri="{BB962C8B-B14F-4D97-AF65-F5344CB8AC3E}">
        <p14:creationId xmlns:p14="http://schemas.microsoft.com/office/powerpoint/2010/main" val="286843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BEFC401-4740-48E1-A9C1-6FD97730D98D}"/>
              </a:ext>
            </a:extLst>
          </p:cNvPr>
          <p:cNvSpPr txBox="1">
            <a:spLocks/>
          </p:cNvSpPr>
          <p:nvPr/>
        </p:nvSpPr>
        <p:spPr>
          <a:xfrm>
            <a:off x="1777430" y="176111"/>
            <a:ext cx="7245838" cy="47703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GB" sz="3200">
                <a:solidFill>
                  <a:schemeClr val="bg1"/>
                </a:solidFill>
              </a:rPr>
              <a:t>Analysing patterns and distributions</a:t>
            </a:r>
            <a:endParaRPr lang="en-GB" sz="3200" dirty="0">
              <a:solidFill>
                <a:schemeClr val="bg1"/>
              </a:solidFill>
            </a:endParaRPr>
          </a:p>
        </p:txBody>
      </p:sp>
      <p:pic>
        <p:nvPicPr>
          <p:cNvPr id="3" name="Picture 2">
            <a:extLst>
              <a:ext uri="{FF2B5EF4-FFF2-40B4-BE49-F238E27FC236}">
                <a16:creationId xmlns:a16="http://schemas.microsoft.com/office/drawing/2014/main" id="{7C91D0ED-815B-4B1D-B6AB-231AE420954F}"/>
              </a:ext>
            </a:extLst>
          </p:cNvPr>
          <p:cNvPicPr>
            <a:picLocks noChangeAspect="1"/>
          </p:cNvPicPr>
          <p:nvPr/>
        </p:nvPicPr>
        <p:blipFill>
          <a:blip r:embed="rId3"/>
          <a:stretch>
            <a:fillRect/>
          </a:stretch>
        </p:blipFill>
        <p:spPr>
          <a:xfrm>
            <a:off x="0" y="943772"/>
            <a:ext cx="5462611" cy="5738117"/>
          </a:xfrm>
          <a:prstGeom prst="rect">
            <a:avLst/>
          </a:prstGeom>
        </p:spPr>
      </p:pic>
      <p:sp>
        <p:nvSpPr>
          <p:cNvPr id="4" name="Rectangle 3">
            <a:extLst>
              <a:ext uri="{FF2B5EF4-FFF2-40B4-BE49-F238E27FC236}">
                <a16:creationId xmlns:a16="http://schemas.microsoft.com/office/drawing/2014/main" id="{FF2AED47-D7E1-4E9C-9DA0-9BA0CE2D1096}"/>
              </a:ext>
            </a:extLst>
          </p:cNvPr>
          <p:cNvSpPr/>
          <p:nvPr/>
        </p:nvSpPr>
        <p:spPr>
          <a:xfrm>
            <a:off x="5604553" y="1128262"/>
            <a:ext cx="3231222" cy="1938992"/>
          </a:xfrm>
          <a:prstGeom prst="rect">
            <a:avLst/>
          </a:prstGeom>
        </p:spPr>
        <p:txBody>
          <a:bodyPr wrap="square">
            <a:spAutoFit/>
          </a:bodyPr>
          <a:lstStyle/>
          <a:p>
            <a:r>
              <a:rPr lang="en-US" sz="2000" b="1"/>
              <a:t>AO3 question ( 5 marks): </a:t>
            </a:r>
          </a:p>
          <a:p>
            <a:r>
              <a:rPr lang="en-US" sz="2000"/>
              <a:t>Using Figure 2, analyse the distribution of the Top 10 ranked retail centres with the highest percentage of shop vacancies.</a:t>
            </a:r>
            <a:endParaRPr lang="en-GB" sz="2000"/>
          </a:p>
        </p:txBody>
      </p:sp>
    </p:spTree>
    <p:extLst>
      <p:ext uri="{BB962C8B-B14F-4D97-AF65-F5344CB8AC3E}">
        <p14:creationId xmlns:p14="http://schemas.microsoft.com/office/powerpoint/2010/main" val="957756070"/>
      </p:ext>
    </p:extLst>
  </p:cSld>
  <p:clrMapOvr>
    <a:masterClrMapping/>
  </p:clrMapOvr>
</p:sld>
</file>

<file path=ppt/theme/theme1.xml><?xml version="1.0" encoding="utf-8"?>
<a:theme xmlns:a="http://schemas.openxmlformats.org/drawingml/2006/main" name="Eduqas PowerPoin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EE2B1E09C2164BA59580D297D60B08" ma:contentTypeVersion="13" ma:contentTypeDescription="Create a new document." ma:contentTypeScope="" ma:versionID="7c09a2ea39651701ff3cb76289810bef">
  <xsd:schema xmlns:xsd="http://www.w3.org/2001/XMLSchema" xmlns:xs="http://www.w3.org/2001/XMLSchema" xmlns:p="http://schemas.microsoft.com/office/2006/metadata/properties" xmlns:ns3="9c718997-c5a6-4643-ba86-dbb6341bb89b" xmlns:ns4="de4fb2cd-5a17-47c8-a2bc-8f827bed4c2a" targetNamespace="http://schemas.microsoft.com/office/2006/metadata/properties" ma:root="true" ma:fieldsID="8a2e51950ebaed898021686cf2da0002" ns3:_="" ns4:_="">
    <xsd:import namespace="9c718997-c5a6-4643-ba86-dbb6341bb89b"/>
    <xsd:import namespace="de4fb2cd-5a17-47c8-a2bc-8f827bed4c2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18997-c5a6-4643-ba86-dbb6341bb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4fb2cd-5a17-47c8-a2bc-8f827bed4c2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http://purl.org/dc/terms/"/>
    <ds:schemaRef ds:uri="http://schemas.openxmlformats.org/package/2006/metadata/core-properties"/>
    <ds:schemaRef ds:uri="http://schemas.microsoft.com/office/2006/documentManagement/types"/>
    <ds:schemaRef ds:uri="9c718997-c5a6-4643-ba86-dbb6341bb89b"/>
    <ds:schemaRef ds:uri="de4fb2cd-5a17-47c8-a2bc-8f827bed4c2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CE79B8C-06B0-4568-8185-9D7250406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718997-c5a6-4643-ba86-dbb6341bb89b"/>
    <ds:schemaRef ds:uri="de4fb2cd-5a17-47c8-a2bc-8f827bed4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10288</TotalTime>
  <Words>2557</Words>
  <Application>Microsoft Office PowerPoint</Application>
  <PresentationFormat>On-screen Show (4:3)</PresentationFormat>
  <Paragraphs>123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Gotham Rounded Book</vt: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Roberts, Erin</cp:lastModifiedBy>
  <cp:revision>133</cp:revision>
  <cp:lastPrinted>2017-12-21T10:59:25Z</cp:lastPrinted>
  <dcterms:created xsi:type="dcterms:W3CDTF">2016-10-19T16:07:03Z</dcterms:created>
  <dcterms:modified xsi:type="dcterms:W3CDTF">2020-06-23T14:30:10Z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0x01010091EE2B1E09C2164BA59580D297D60B08</vt:lpwstr>
  </property>
</Properties>
</file>