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345" r:id="rId5"/>
    <p:sldId id="317" r:id="rId6"/>
    <p:sldId id="379" r:id="rId7"/>
    <p:sldId id="378" r:id="rId8"/>
    <p:sldId id="320" r:id="rId9"/>
    <p:sldId id="350" r:id="rId10"/>
    <p:sldId id="351" r:id="rId11"/>
    <p:sldId id="307" r:id="rId12"/>
    <p:sldId id="349" r:id="rId13"/>
    <p:sldId id="352" r:id="rId14"/>
    <p:sldId id="375" r:id="rId15"/>
    <p:sldId id="353" r:id="rId16"/>
    <p:sldId id="360" r:id="rId17"/>
    <p:sldId id="354" r:id="rId18"/>
    <p:sldId id="357" r:id="rId19"/>
    <p:sldId id="355" r:id="rId20"/>
    <p:sldId id="358" r:id="rId21"/>
    <p:sldId id="364" r:id="rId22"/>
    <p:sldId id="363" r:id="rId23"/>
    <p:sldId id="356" r:id="rId24"/>
    <p:sldId id="359" r:id="rId25"/>
    <p:sldId id="361" r:id="rId26"/>
    <p:sldId id="376" r:id="rId27"/>
    <p:sldId id="362" r:id="rId28"/>
    <p:sldId id="371" r:id="rId29"/>
    <p:sldId id="372" r:id="rId30"/>
    <p:sldId id="366" r:id="rId31"/>
    <p:sldId id="374" r:id="rId32"/>
    <p:sldId id="367" r:id="rId33"/>
    <p:sldId id="368" r:id="rId34"/>
    <p:sldId id="369" r:id="rId35"/>
    <p:sldId id="377" r:id="rId36"/>
    <p:sldId id="263" r:id="rId37"/>
  </p:sldIdLst>
  <p:sldSz cx="9144000" cy="6858000" type="screen4x3"/>
  <p:notesSz cx="6794500"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FF3300"/>
    <a:srgbClr val="DE9BFF"/>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86935" autoAdjust="0"/>
  </p:normalViewPr>
  <p:slideViewPr>
    <p:cSldViewPr snapToGrid="0" snapToObjects="1">
      <p:cViewPr>
        <p:scale>
          <a:sx n="80" d="100"/>
          <a:sy n="80" d="100"/>
        </p:scale>
        <p:origin x="-1086" y="-504"/>
      </p:cViewPr>
      <p:guideLst>
        <p:guide orient="horz" pos="2160"/>
        <p:guide pos="2880"/>
      </p:guideLst>
    </p:cSldViewPr>
  </p:slideViewPr>
  <p:outlineViewPr>
    <p:cViewPr>
      <p:scale>
        <a:sx n="33" d="100"/>
        <a:sy n="33" d="100"/>
      </p:scale>
      <p:origin x="48" y="89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06F1125C-B329-45C5-8007-70555D06926C}" type="datetimeFigureOut">
              <a:rPr lang="en-GB" smtClean="0"/>
              <a:t>12/03/2018</a:t>
            </a:fld>
            <a:endParaRPr lang="en-GB"/>
          </a:p>
        </p:txBody>
      </p:sp>
      <p:sp>
        <p:nvSpPr>
          <p:cNvPr id="4" name="Footer Placeholder 3"/>
          <p:cNvSpPr>
            <a:spLocks noGrp="1"/>
          </p:cNvSpPr>
          <p:nvPr>
            <p:ph type="ftr" sz="quarter" idx="2"/>
          </p:nvPr>
        </p:nvSpPr>
        <p:spPr>
          <a:xfrm>
            <a:off x="0" y="9431338"/>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1338"/>
            <a:ext cx="2944813" cy="496887"/>
          </a:xfrm>
          <a:prstGeom prst="rect">
            <a:avLst/>
          </a:prstGeom>
        </p:spPr>
        <p:txBody>
          <a:bodyPr vert="horz" lIns="91440" tIns="45720" rIns="91440" bIns="45720" rtlCol="0" anchor="b"/>
          <a:lstStyle>
            <a:lvl1pPr algn="r">
              <a:defRPr sz="1200"/>
            </a:lvl1pPr>
          </a:lstStyle>
          <a:p>
            <a:fld id="{78FBB41D-1E7D-45FF-9FE5-A5C38615D894}" type="slidenum">
              <a:rPr lang="en-GB" smtClean="0"/>
              <a:t>‹#›</a:t>
            </a:fld>
            <a:endParaRPr lang="en-GB"/>
          </a:p>
        </p:txBody>
      </p:sp>
    </p:spTree>
    <p:extLst>
      <p:ext uri="{BB962C8B-B14F-4D97-AF65-F5344CB8AC3E}">
        <p14:creationId xmlns:p14="http://schemas.microsoft.com/office/powerpoint/2010/main" val="2401021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0"/>
            <a:ext cx="2945024" cy="496967"/>
          </a:xfrm>
          <a:prstGeom prst="rect">
            <a:avLst/>
          </a:prstGeom>
        </p:spPr>
        <p:txBody>
          <a:bodyPr vert="horz" lIns="91440" tIns="45720" rIns="91440" bIns="45720" rtlCol="0"/>
          <a:lstStyle>
            <a:lvl1pPr algn="r">
              <a:defRPr sz="1200"/>
            </a:lvl1pPr>
          </a:lstStyle>
          <a:p>
            <a:fld id="{91333581-9709-4744-951C-ACEFFD2B2182}" type="datetimeFigureOut">
              <a:rPr lang="en-GB" smtClean="0"/>
              <a:pPr/>
              <a:t>12/03/2018</a:t>
            </a:fld>
            <a:endParaRPr lang="en-GB"/>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717218"/>
            <a:ext cx="5436235" cy="44679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259"/>
            <a:ext cx="2945024"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1259"/>
            <a:ext cx="2945024" cy="496967"/>
          </a:xfrm>
          <a:prstGeom prst="rect">
            <a:avLst/>
          </a:prstGeom>
        </p:spPr>
        <p:txBody>
          <a:bodyPr vert="horz" lIns="91440" tIns="45720" rIns="91440" bIns="45720" rtlCol="0" anchor="b"/>
          <a:lstStyle>
            <a:lvl1pPr algn="r">
              <a:defRPr sz="1200"/>
            </a:lvl1pPr>
          </a:lstStyle>
          <a:p>
            <a:fld id="{CAF9DCF4-537F-4EB2-B888-D45C6C13859D}" type="slidenum">
              <a:rPr lang="en-GB" smtClean="0"/>
              <a:pPr/>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F9DCF4-537F-4EB2-B888-D45C6C13859D}" type="slidenum">
              <a:rPr lang="en-GB" smtClean="0"/>
              <a:pPr/>
              <a:t>1</a:t>
            </a:fld>
            <a:endParaRPr lang="en-GB"/>
          </a:p>
        </p:txBody>
      </p:sp>
    </p:spTree>
    <p:extLst>
      <p:ext uri="{BB962C8B-B14F-4D97-AF65-F5344CB8AC3E}">
        <p14:creationId xmlns:p14="http://schemas.microsoft.com/office/powerpoint/2010/main" val="422636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Adapted from 2015 </a:t>
            </a:r>
            <a:r>
              <a:rPr lang="en-GB" dirty="0" err="1" smtClean="0"/>
              <a:t>Ofqual</a:t>
            </a:r>
            <a:r>
              <a:rPr lang="en-GB" dirty="0" smtClean="0"/>
              <a:t> Document ‘GCE Subject Level</a:t>
            </a:r>
            <a:r>
              <a:rPr lang="en-GB" baseline="0" dirty="0" smtClean="0"/>
              <a:t> Guidance for Geography’.</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10</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a:t>
            </a:r>
            <a:r>
              <a:rPr lang="en-GB" baseline="0" dirty="0" smtClean="0"/>
              <a:t> slides are relevant to both AS and A level. Both assessments are marked to an equal standard with an AS qualification constituting 50% of a full A level.</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11</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12</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Adapted from 2015 </a:t>
            </a:r>
            <a:r>
              <a:rPr lang="en-GB" dirty="0" err="1" smtClean="0"/>
              <a:t>Ofqual</a:t>
            </a:r>
            <a:r>
              <a:rPr lang="en-GB" dirty="0" smtClean="0"/>
              <a:t> Document ‘GCE Subject Level</a:t>
            </a:r>
            <a:r>
              <a:rPr lang="en-GB" baseline="0" dirty="0" smtClean="0"/>
              <a:t> Guidance for Geography’. The three distinct elements are application of knowledge through analysis (1), interpretation (2) and evaluation (3).</a:t>
            </a:r>
            <a:endParaRPr lang="en-GB" dirty="0" smtClean="0"/>
          </a:p>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13</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Therefore,</a:t>
            </a:r>
            <a:r>
              <a:rPr lang="en-GB" baseline="0" dirty="0" smtClean="0"/>
              <a:t> questions which examine the ability of the candidate to apply knowledge and understanding through </a:t>
            </a:r>
            <a:r>
              <a:rPr lang="en-GB" b="1" baseline="0" dirty="0" smtClean="0"/>
              <a:t>analysis</a:t>
            </a:r>
            <a:r>
              <a:rPr lang="en-GB" baseline="0" dirty="0" smtClean="0"/>
              <a:t> will use one of the command words specified above.</a:t>
            </a:r>
          </a:p>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14</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question is asking the learner to</a:t>
            </a:r>
            <a:r>
              <a:rPr lang="en-GB" baseline="0" dirty="0" smtClean="0"/>
              <a:t> </a:t>
            </a:r>
            <a:r>
              <a:rPr lang="en-GB" baseline="0" dirty="0" smtClean="0">
                <a:solidFill>
                  <a:srgbClr val="E75306"/>
                </a:solidFill>
              </a:rPr>
              <a:t>find causes </a:t>
            </a:r>
            <a:r>
              <a:rPr lang="en-GB" baseline="0" dirty="0" smtClean="0"/>
              <a:t>by applying their knowledge to the Figure in 5 a) </a:t>
            </a:r>
            <a:r>
              <a:rPr lang="en-GB" baseline="0" dirty="0" err="1" smtClean="0"/>
              <a:t>i</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15</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only two command words used to examine AO21.b. </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16</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17</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18</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far – we have looked at AO’s examined in isolation (as at GCSE). A</a:t>
            </a:r>
            <a:r>
              <a:rPr lang="en-GB" baseline="0" dirty="0" smtClean="0"/>
              <a:t>s tariffs increase at AS and at A level, questions will begin to examine more than one AO at a time.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distinct AO2 elements will be explicit in</a:t>
            </a:r>
            <a:r>
              <a:rPr lang="en-GB" baseline="0" dirty="0" smtClean="0"/>
              <a:t> Eduqas</a:t>
            </a:r>
            <a:r>
              <a:rPr lang="en-GB" dirty="0" smtClean="0"/>
              <a:t> mark schemes and split AO marks noted clearly on student scripts.</a:t>
            </a:r>
            <a:r>
              <a:rPr lang="en-GB" baseline="0" dirty="0" smtClean="0"/>
              <a:t> Centres can request electronic or hard copies of student scripts after results are published.</a:t>
            </a:r>
            <a:endParaRPr lang="en-GB" dirty="0" smtClean="0"/>
          </a:p>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19</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 introduction to presentation</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Discuss, Evaluate, </a:t>
            </a:r>
            <a:r>
              <a:rPr lang="en-GB" sz="1200" baseline="0" dirty="0" err="1" smtClean="0"/>
              <a:t>Jusitfy</a:t>
            </a:r>
            <a:r>
              <a:rPr lang="en-GB" sz="1200" baseline="0" dirty="0" smtClean="0"/>
              <a:t> and ‘To what extent…’ will feature more heavily as AO2 weightings increase from C1 to C2 and C3 or on AO3 weighted fieldwork questions.</a:t>
            </a:r>
          </a:p>
          <a:p>
            <a:r>
              <a:rPr lang="en-GB" sz="1200" baseline="0" dirty="0" smtClean="0"/>
              <a:t>Please refer to Command Word Glossary on pages 8-9 of Guidance for Teaching for further details on requirements of command words.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20</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21</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22</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23</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you suggest the AOs that are being assessed in</a:t>
            </a:r>
            <a:r>
              <a:rPr lang="en-GB" baseline="0" dirty="0" smtClean="0"/>
              <a:t> this AS SAMs question?</a:t>
            </a:r>
          </a:p>
          <a:p>
            <a:r>
              <a:rPr lang="en-GB" dirty="0" smtClean="0"/>
              <a:t>Assess</a:t>
            </a:r>
            <a:r>
              <a:rPr lang="en-GB" baseline="0" dirty="0" smtClean="0"/>
              <a:t> is used as a command-  </a:t>
            </a:r>
            <a:r>
              <a:rPr lang="en-GB" dirty="0" smtClean="0"/>
              <a:t>therefore the greater</a:t>
            </a:r>
            <a:r>
              <a:rPr lang="en-GB" baseline="0" dirty="0" smtClean="0"/>
              <a:t> emphasis here will be on knowledge and understanding of biotic processes in the formation of sand dunes (AO1) with element of AO2 introduced by the requirement to assess the importance of biotic processes in relation to other factors.</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24</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a:t>
            </a:r>
            <a:r>
              <a:rPr lang="en-GB" baseline="0" dirty="0" smtClean="0"/>
              <a:t> answer. Mark scheme and guidance can be found in AS SAMS for Component 1 on the Eduqas website. Examiner comments included on next slide.  http://www.eduqas.co.uk/qualifications/geography/as-a-level/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25</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26</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AO3</a:t>
            </a:r>
            <a:r>
              <a:rPr lang="en-GB" baseline="0" dirty="0" smtClean="0"/>
              <a:t> will essentially assess knowledge and understanding of data skills and fieldwork. These questions will need to address a wide range of </a:t>
            </a:r>
            <a:r>
              <a:rPr lang="en-GB" baseline="0" dirty="0" err="1" smtClean="0"/>
              <a:t>possibilites</a:t>
            </a:r>
            <a:r>
              <a:rPr lang="en-GB" baseline="0" dirty="0" smtClean="0"/>
              <a:t> – from selecting a technique to evaluating conclusions of fieldwork days. A wide range of command words is required to cover the full range – all detailed on pages 5-7 of Teachers Guide.</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27</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28</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31</a:t>
            </a:fld>
            <a:endParaRPr lang="en-GB"/>
          </a:p>
        </p:txBody>
      </p:sp>
    </p:spTree>
    <p:extLst>
      <p:ext uri="{BB962C8B-B14F-4D97-AF65-F5344CB8AC3E}">
        <p14:creationId xmlns:p14="http://schemas.microsoft.com/office/powerpoint/2010/main" val="383430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3</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fieldwork</a:t>
            </a:r>
            <a:r>
              <a:rPr lang="en-GB" baseline="0" dirty="0" smtClean="0"/>
              <a:t> question will draw on the pupils knowledge of the six stages of enquiry. It combines AO2 and AO3 i.e. AO3 is the knowledge of the sampling technique and the AO2 element is the discussion of the extent to which it was successful. </a:t>
            </a:r>
            <a:endParaRPr lang="en-GB" b="1" dirty="0">
              <a:solidFill>
                <a:srgbClr val="E75306"/>
              </a:solidFill>
            </a:endParaRPr>
          </a:p>
        </p:txBody>
      </p:sp>
      <p:sp>
        <p:nvSpPr>
          <p:cNvPr id="4" name="Slide Number Placeholder 3"/>
          <p:cNvSpPr>
            <a:spLocks noGrp="1"/>
          </p:cNvSpPr>
          <p:nvPr>
            <p:ph type="sldNum" sz="quarter" idx="10"/>
          </p:nvPr>
        </p:nvSpPr>
        <p:spPr/>
        <p:txBody>
          <a:bodyPr/>
          <a:lstStyle/>
          <a:p>
            <a:fld id="{CAF9DCF4-537F-4EB2-B888-D45C6C13859D}" type="slidenum">
              <a:rPr lang="en-GB" smtClean="0"/>
              <a:pPr/>
              <a:t>32</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F9DCF4-537F-4EB2-B888-D45C6C13859D}" type="slidenum">
              <a:rPr lang="en-GB" smtClean="0"/>
              <a:pPr/>
              <a:t>33</a:t>
            </a:fld>
            <a:endParaRPr lang="en-GB"/>
          </a:p>
        </p:txBody>
      </p:sp>
    </p:spTree>
    <p:extLst>
      <p:ext uri="{BB962C8B-B14F-4D97-AF65-F5344CB8AC3E}">
        <p14:creationId xmlns:p14="http://schemas.microsoft.com/office/powerpoint/2010/main" val="317844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 introduction to presentation</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4</a:t>
            </a:fld>
            <a:endParaRPr lang="en-GB"/>
          </a:p>
        </p:txBody>
      </p:sp>
    </p:spTree>
    <p:extLst>
      <p:ext uri="{BB962C8B-B14F-4D97-AF65-F5344CB8AC3E}">
        <p14:creationId xmlns:p14="http://schemas.microsoft.com/office/powerpoint/2010/main" val="108646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5</a:t>
            </a:fld>
            <a:endParaRPr lang="en-GB"/>
          </a:p>
        </p:txBody>
      </p:sp>
    </p:spTree>
    <p:extLst>
      <p:ext uri="{BB962C8B-B14F-4D97-AF65-F5344CB8AC3E}">
        <p14:creationId xmlns:p14="http://schemas.microsoft.com/office/powerpoint/2010/main" val="34396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Total marks for sections (highlighted in orange) will remain constant</a:t>
            </a:r>
            <a:r>
              <a:rPr lang="en-GB" baseline="0" dirty="0" smtClean="0"/>
              <a:t> throughout life of the qualification.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6</a:t>
            </a:fld>
            <a:endParaRPr lang="en-GB"/>
          </a:p>
        </p:txBody>
      </p:sp>
    </p:spTree>
    <p:extLst>
      <p:ext uri="{BB962C8B-B14F-4D97-AF65-F5344CB8AC3E}">
        <p14:creationId xmlns:p14="http://schemas.microsoft.com/office/powerpoint/2010/main" val="343960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7</a:t>
            </a:fld>
            <a:endParaRPr lang="en-GB"/>
          </a:p>
        </p:txBody>
      </p:sp>
    </p:spTree>
    <p:extLst>
      <p:ext uri="{BB962C8B-B14F-4D97-AF65-F5344CB8AC3E}">
        <p14:creationId xmlns:p14="http://schemas.microsoft.com/office/powerpoint/2010/main" val="34396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8</a:t>
            </a:fld>
            <a:endParaRPr lang="en-GB"/>
          </a:p>
        </p:txBody>
      </p:sp>
    </p:spTree>
    <p:extLst>
      <p:ext uri="{BB962C8B-B14F-4D97-AF65-F5344CB8AC3E}">
        <p14:creationId xmlns:p14="http://schemas.microsoft.com/office/powerpoint/2010/main" val="34396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Total marks for sections</a:t>
            </a:r>
            <a:r>
              <a:rPr lang="en-GB" baseline="0" dirty="0" smtClean="0"/>
              <a:t> </a:t>
            </a:r>
            <a:r>
              <a:rPr lang="en-GB" dirty="0" smtClean="0"/>
              <a:t>(highlighted</a:t>
            </a:r>
            <a:r>
              <a:rPr lang="en-GB" baseline="0" dirty="0" smtClean="0"/>
              <a:t> </a:t>
            </a:r>
            <a:r>
              <a:rPr lang="en-GB" dirty="0" smtClean="0"/>
              <a:t>in orange) will remain constant</a:t>
            </a:r>
            <a:r>
              <a:rPr lang="en-GB" baseline="0" dirty="0" smtClean="0"/>
              <a:t> throughout life of the qualification.</a:t>
            </a:r>
            <a:endParaRPr lang="en-GB" dirty="0" smtClean="0"/>
          </a:p>
          <a:p>
            <a:r>
              <a:rPr lang="en-GB" dirty="0" smtClean="0"/>
              <a:t>2</a:t>
            </a:r>
            <a:r>
              <a:rPr lang="en-GB" baseline="0" dirty="0" smtClean="0"/>
              <a:t> components at AS – two days fieldwork required and fieldwork skills examined in Component 2. Many teachers do not realise that the marks for each section of QP are constant – 35 marks for coasts/glaciation and 75 marks for tectonics. 40 marks for Changing Places and 40 for Field work question in C2.</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9</a:t>
            </a:fld>
            <a:endParaRPr lang="en-GB"/>
          </a:p>
        </p:txBody>
      </p:sp>
    </p:spTree>
    <p:extLst>
      <p:ext uri="{BB962C8B-B14F-4D97-AF65-F5344CB8AC3E}">
        <p14:creationId xmlns:p14="http://schemas.microsoft.com/office/powerpoint/2010/main" val="343960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smtClean="0"/>
              <a:t>Level, Subject</a:t>
            </a:r>
            <a:endParaRPr lang="en-GB" dirty="0"/>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smtClean="0"/>
              <a:t>Presenter name and remit</a:t>
            </a:r>
            <a:endParaRPr lang="en-GB" dirty="0"/>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smtClean="0"/>
              <a:t>Academic period</a:t>
            </a:r>
            <a:endParaRPr lang="en-GB" dirty="0"/>
          </a:p>
        </p:txBody>
      </p:sp>
    </p:spTree>
    <p:extLst>
      <p:ext uri="{BB962C8B-B14F-4D97-AF65-F5344CB8AC3E}">
        <p14:creationId xmlns:p14="http://schemas.microsoft.com/office/powerpoint/2010/main" val="113332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514600" y="6248400"/>
            <a:ext cx="2895600" cy="457200"/>
          </a:xfrm>
          <a:prstGeom prst="rect">
            <a:avLst/>
          </a:prstGeom>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pPr>
              <a:defRPr/>
            </a:pPr>
            <a:fld id="{14E2719A-3D03-454C-9D49-FCBAF743F130}" type="slidenum">
              <a:rPr lang="en-GB"/>
              <a:pPr>
                <a:defRPr/>
              </a:pPr>
              <a:t>‹#›</a:t>
            </a:fld>
            <a:endParaRPr lang="en-GB"/>
          </a:p>
        </p:txBody>
      </p:sp>
    </p:spTree>
    <p:extLst>
      <p:ext uri="{BB962C8B-B14F-4D97-AF65-F5344CB8AC3E}">
        <p14:creationId xmlns:p14="http://schemas.microsoft.com/office/powerpoint/2010/main" val="158139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smtClean="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dirty="0" smtClean="0"/>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font (min) size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6753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smtClean="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marL="1371600" indent="0">
              <a:buNone/>
              <a:defRPr sz="2800"/>
            </a:lvl4pPr>
            <a:lvl5pPr>
              <a:defRPr sz="2800"/>
            </a:lvl5pPr>
          </a:lstStyle>
          <a:p>
            <a:pPr lvl="0"/>
            <a:r>
              <a:rPr lang="en-US" dirty="0" smtClean="0"/>
              <a:t>Click to edit subtitle</a:t>
            </a:r>
          </a:p>
        </p:txBody>
      </p:sp>
      <p:sp>
        <p:nvSpPr>
          <p:cNvPr id="4" name="Picture Placeholder 3"/>
          <p:cNvSpPr>
            <a:spLocks noGrp="1"/>
          </p:cNvSpPr>
          <p:nvPr>
            <p:ph type="pic" sz="quarter" idx="11"/>
          </p:nvPr>
        </p:nvSpPr>
        <p:spPr>
          <a:xfrm>
            <a:off x="5058886" y="2826781"/>
            <a:ext cx="3811691" cy="3609645"/>
          </a:xfrm>
        </p:spPr>
        <p:txBody>
          <a:bodyPr/>
          <a:lstStyle/>
          <a:p>
            <a:endParaRPr lang="en-GB"/>
          </a:p>
        </p:txBody>
      </p:sp>
      <p:sp>
        <p:nvSpPr>
          <p:cNvPr id="6" name="Text Placeholder 5"/>
          <p:cNvSpPr>
            <a:spLocks noGrp="1"/>
          </p:cNvSpPr>
          <p:nvPr>
            <p:ph type="body" sz="quarter" idx="12" hasCustomPrompt="1"/>
          </p:nvPr>
        </p:nvSpPr>
        <p:spPr>
          <a:xfrm>
            <a:off x="284305" y="2827338"/>
            <a:ext cx="4632184" cy="3608387"/>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font (min) size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377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smtClean="0"/>
              <a:t>Arial font size 32</a:t>
            </a:r>
            <a:endParaRPr lang="en-GB" dirty="0"/>
          </a:p>
        </p:txBody>
      </p:sp>
    </p:spTree>
    <p:extLst>
      <p:ext uri="{BB962C8B-B14F-4D97-AF65-F5344CB8AC3E}">
        <p14:creationId xmlns:p14="http://schemas.microsoft.com/office/powerpoint/2010/main" val="64949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smtClean="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smtClean="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smtClean="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b="1"/>
            </a:lvl2pPr>
            <a:lvl3pPr>
              <a:defRPr sz="2800" b="1"/>
            </a:lvl3pPr>
            <a:lvl4pPr>
              <a:defRPr sz="2800" b="1"/>
            </a:lvl4pPr>
            <a:lvl5pPr>
              <a:defRPr sz="2800" b="1"/>
            </a:lvl5pPr>
          </a:lstStyle>
          <a:p>
            <a:pPr lvl="0"/>
            <a:r>
              <a:rPr lang="en-US" dirty="0" smtClean="0"/>
              <a:t>Arial font size 28</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able Placeholder 4"/>
          <p:cNvSpPr>
            <a:spLocks noGrp="1"/>
          </p:cNvSpPr>
          <p:nvPr>
            <p:ph type="tbl" sz="quarter" idx="11"/>
          </p:nvPr>
        </p:nvSpPr>
        <p:spPr>
          <a:xfrm>
            <a:off x="284163" y="2255838"/>
            <a:ext cx="8586787" cy="4251325"/>
          </a:xfrm>
        </p:spPr>
        <p:txBody>
          <a:bodyPr/>
          <a:lstStyle/>
          <a:p>
            <a:endParaRPr lang="en-GB"/>
          </a:p>
        </p:txBody>
      </p:sp>
    </p:spTree>
    <p:extLst>
      <p:ext uri="{BB962C8B-B14F-4D97-AF65-F5344CB8AC3E}">
        <p14:creationId xmlns:p14="http://schemas.microsoft.com/office/powerpoint/2010/main" val="64949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smtClean="0"/>
              <a:t>Insert subject page link here of format eduqas.co.uk/qualifications/[mathematics]</a:t>
            </a:r>
          </a:p>
          <a:p>
            <a:pPr lvl="0"/>
            <a:endParaRPr lang="en-US" dirty="0" smtClean="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smtClean="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smtClean="0">
              <a:solidFill>
                <a:schemeClr val="bg1">
                  <a:lumMod val="50000"/>
                </a:schemeClr>
              </a:solidFill>
              <a:latin typeface="Arial" panose="020B0604020202020204" pitchFamily="34" charset="0"/>
              <a:cs typeface="Arial" panose="020B0604020202020204" pitchFamily="34" charset="0"/>
            </a:endParaRPr>
          </a:p>
          <a:p>
            <a:r>
              <a:rPr lang="en-GB" sz="2400" dirty="0" smtClean="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smtClean="0">
              <a:solidFill>
                <a:schemeClr val="bg1">
                  <a:lumMod val="50000"/>
                </a:schemeClr>
              </a:solidFill>
              <a:latin typeface="Arial" panose="020B0604020202020204" pitchFamily="34" charset="0"/>
              <a:cs typeface="Arial" panose="020B0604020202020204" pitchFamily="34" charset="0"/>
              <a:hlinkClick r:id="rId3"/>
            </a:endParaRPr>
          </a:p>
          <a:p>
            <a:r>
              <a:rPr lang="en-GB" sz="2400" dirty="0" smtClean="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smtClean="0">
              <a:solidFill>
                <a:schemeClr val="bg1">
                  <a:lumMod val="50000"/>
                </a:schemeClr>
              </a:solidFill>
              <a:latin typeface="Arial" panose="020B0604020202020204" pitchFamily="34" charset="0"/>
              <a:cs typeface="Arial" panose="020B0604020202020204" pitchFamily="34" charset="0"/>
            </a:endParaRPr>
          </a:p>
          <a:p>
            <a:r>
              <a:rPr lang="en-GB" sz="2400" dirty="0" smtClean="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smtClean="0">
                <a:solidFill>
                  <a:schemeClr val="bg1">
                    <a:lumMod val="50000"/>
                  </a:schemeClr>
                </a:solidFill>
                <a:latin typeface="Arial" panose="020B0604020202020204" pitchFamily="34" charset="0"/>
                <a:cs typeface="Arial" panose="020B0604020202020204" pitchFamily="34" charset="0"/>
              </a:rPr>
            </a:br>
            <a:endParaRPr lang="en-GB" sz="2400" dirty="0" smtClean="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smtClean="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5" name="TextBox 4"/>
          <p:cNvSpPr txBox="1"/>
          <p:nvPr userDrawn="1"/>
        </p:nvSpPr>
        <p:spPr>
          <a:xfrm>
            <a:off x="278740" y="1420305"/>
            <a:ext cx="4625769" cy="1384995"/>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Contact our specialist Subject Officers and administrative support team for your subject with any queries.  </a:t>
            </a:r>
          </a:p>
          <a:p>
            <a:endParaRPr lang="en-GB" sz="2400" dirty="0">
              <a:latin typeface="Arial" panose="020B0604020202020204" pitchFamily="34" charset="0"/>
              <a:cs typeface="Arial" panose="020B0604020202020204" pitchFamily="34" charset="0"/>
            </a:endParaRPr>
          </a:p>
        </p:txBody>
      </p:sp>
      <p:sp>
        <p:nvSpPr>
          <p:cNvPr id="6" name="Text Placeholder 8"/>
          <p:cNvSpPr>
            <a:spLocks noGrp="1"/>
          </p:cNvSpPr>
          <p:nvPr>
            <p:ph type="body" sz="quarter" idx="10" hasCustomPrompt="1"/>
          </p:nvPr>
        </p:nvSpPr>
        <p:spPr>
          <a:xfrm>
            <a:off x="272430" y="2523486"/>
            <a:ext cx="4632079" cy="724436"/>
          </a:xfrm>
        </p:spPr>
        <p:txBody>
          <a:bodyPr>
            <a:noAutofit/>
          </a:bodyPr>
          <a:lstStyle>
            <a:lvl1pPr>
              <a:defRPr sz="2800">
                <a:solidFill>
                  <a:schemeClr val="bg1"/>
                </a:solidFill>
              </a:defRPr>
            </a:lvl1pPr>
            <a:lvl2pPr>
              <a:defRPr sz="2800"/>
            </a:lvl2pPr>
            <a:lvl3pPr>
              <a:defRPr sz="2800"/>
            </a:lvl3pPr>
            <a:lvl4pPr>
              <a:defRPr sz="2800"/>
            </a:lvl4pPr>
            <a:lvl5pPr>
              <a:defRPr sz="2800"/>
            </a:lvl5pPr>
          </a:lstStyle>
          <a:p>
            <a:pPr lvl="0"/>
            <a:r>
              <a:rPr lang="en-US" dirty="0" smtClean="0"/>
              <a:t>Insert contact details</a:t>
            </a:r>
          </a:p>
        </p:txBody>
      </p:sp>
      <p:sp>
        <p:nvSpPr>
          <p:cNvPr id="7" name="Title 1"/>
          <p:cNvSpPr>
            <a:spLocks noGrp="1"/>
          </p:cNvSpPr>
          <p:nvPr>
            <p:ph type="title" hasCustomPrompt="1"/>
          </p:nvPr>
        </p:nvSpPr>
        <p:spPr>
          <a:xfrm>
            <a:off x="278740" y="511585"/>
            <a:ext cx="7576456" cy="908720"/>
          </a:xfrm>
        </p:spPr>
        <p:txBody>
          <a:bodyPr>
            <a:normAutofit/>
          </a:bodyPr>
          <a:lstStyle>
            <a:lvl1pPr algn="l">
              <a:defRPr sz="4400" b="1">
                <a:solidFill>
                  <a:schemeClr val="bg1"/>
                </a:solidFill>
              </a:defRPr>
            </a:lvl1pPr>
          </a:lstStyle>
          <a:p>
            <a:r>
              <a:rPr lang="en-US" dirty="0" smtClean="0"/>
              <a:t>Any Questions?</a:t>
            </a:r>
            <a:endParaRPr lang="en-GB" dirty="0"/>
          </a:p>
        </p:txBody>
      </p:sp>
    </p:spTree>
    <p:extLst>
      <p:ext uri="{BB962C8B-B14F-4D97-AF65-F5344CB8AC3E}">
        <p14:creationId xmlns:p14="http://schemas.microsoft.com/office/powerpoint/2010/main" val="375878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63" r:id="rId1"/>
    <p:sldLayoutId id="2147483658" r:id="rId2"/>
    <p:sldLayoutId id="2147483659" r:id="rId3"/>
    <p:sldLayoutId id="2147483660" r:id="rId4"/>
    <p:sldLayoutId id="2147483662" r:id="rId5"/>
    <p:sldLayoutId id="2147483661" r:id="rId6"/>
    <p:sldLayoutId id="2147483665" r:id="rId7"/>
    <p:sldLayoutId id="2147483657" r:id="rId8"/>
    <p:sldLayoutId id="2147483655" r:id="rId9"/>
    <p:sldLayoutId id="2147483666"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hyperlink" Target="http://www.google.co.uk/url?sa=i&amp;rct=j&amp;q=&amp;esrc=s&amp;source=images&amp;cd=&amp;cad=rja&amp;uact=8&amp;ved=0ahUKEwjnlv2_lrLQAhXEXhQKHZ4PDVwQjRwIBw&amp;url=http://www.eduqas.co.uk/qualifications/geography/gcse-a/&amp;bvm=bv.139250283,d.ZGg&amp;psig=AFQjCNGFSmusaiR_nYw5CzUSsR3eMN-a9w&amp;ust=14795540451285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04" y="403582"/>
            <a:ext cx="8669214" cy="808038"/>
          </a:xfrm>
        </p:spPr>
        <p:txBody>
          <a:bodyPr/>
          <a:lstStyle/>
          <a:p>
            <a:r>
              <a:rPr lang="en-GB" dirty="0" smtClean="0">
                <a:solidFill>
                  <a:schemeClr val="bg1">
                    <a:lumMod val="75000"/>
                  </a:schemeClr>
                </a:solidFill>
              </a:rPr>
              <a:t>Eduqas GCE Geography </a:t>
            </a:r>
          </a:p>
          <a:p>
            <a:endParaRPr lang="en-GB" sz="3000" dirty="0" smtClean="0">
              <a:solidFill>
                <a:schemeClr val="bg1">
                  <a:lumMod val="75000"/>
                </a:schemeClr>
              </a:solidFill>
            </a:endParaRPr>
          </a:p>
          <a:p>
            <a:r>
              <a:rPr lang="en-GB" dirty="0" smtClean="0"/>
              <a:t>Guidance for Teachers:</a:t>
            </a:r>
            <a:r>
              <a:rPr lang="en-GB" dirty="0"/>
              <a:t> </a:t>
            </a:r>
            <a:r>
              <a:rPr lang="en-GB" dirty="0" smtClean="0"/>
              <a:t>Assessment at AS/A level											</a:t>
            </a:r>
            <a:endParaRPr lang="en-GB" sz="3200" dirty="0"/>
          </a:p>
        </p:txBody>
      </p:sp>
    </p:spTree>
    <p:extLst>
      <p:ext uri="{BB962C8B-B14F-4D97-AF65-F5344CB8AC3E}">
        <p14:creationId xmlns:p14="http://schemas.microsoft.com/office/powerpoint/2010/main" val="2110734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smtClean="0"/>
          </a:p>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The three assessment objectives…..</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1194330"/>
              </p:ext>
            </p:extLst>
          </p:nvPr>
        </p:nvGraphicFramePr>
        <p:xfrm>
          <a:off x="475013" y="1361703"/>
          <a:ext cx="8205849" cy="5074524"/>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1900" dirty="0" smtClean="0">
                          <a:solidFill>
                            <a:schemeClr val="tx1"/>
                          </a:solidFill>
                        </a:rPr>
                        <a:t>Assessment Objective</a:t>
                      </a:r>
                      <a:r>
                        <a:rPr lang="en-GB" sz="1900" baseline="0" dirty="0" smtClean="0">
                          <a:solidFill>
                            <a:schemeClr val="tx1"/>
                          </a:solidFill>
                        </a:rPr>
                        <a:t> (AO) + weighting at (AS/</a:t>
                      </a:r>
                      <a:r>
                        <a:rPr lang="en-GB" sz="1900" baseline="0" dirty="0" smtClean="0">
                          <a:solidFill>
                            <a:srgbClr val="E75306"/>
                          </a:solidFill>
                        </a:rPr>
                        <a:t>A level</a:t>
                      </a:r>
                      <a:r>
                        <a:rPr lang="en-GB" sz="1900" baseline="0" dirty="0" smtClean="0">
                          <a:solidFill>
                            <a:schemeClr val="tx1"/>
                          </a:solidFill>
                        </a:rPr>
                        <a:t>)</a:t>
                      </a:r>
                      <a:endParaRPr lang="en-GB" sz="1900" dirty="0">
                        <a:solidFill>
                          <a:schemeClr val="tx1"/>
                        </a:solidFill>
                      </a:endParaRPr>
                    </a:p>
                  </a:txBody>
                  <a:tcPr/>
                </a:tc>
                <a:tc>
                  <a:txBody>
                    <a:bodyPr/>
                    <a:lstStyle/>
                    <a:p>
                      <a:r>
                        <a:rPr lang="en-GB" sz="1900" dirty="0" smtClean="0">
                          <a:solidFill>
                            <a:schemeClr val="tx1"/>
                          </a:solidFill>
                        </a:rPr>
                        <a:t>Definition</a:t>
                      </a:r>
                      <a:endParaRPr lang="en-GB" sz="1900" dirty="0">
                        <a:solidFill>
                          <a:schemeClr val="tx1"/>
                        </a:solidFill>
                      </a:endParaRPr>
                    </a:p>
                  </a:txBody>
                  <a:tcPr/>
                </a:tc>
              </a:tr>
              <a:tr h="370840">
                <a:tc>
                  <a:txBody>
                    <a:bodyPr/>
                    <a:lstStyle/>
                    <a:p>
                      <a:r>
                        <a:rPr lang="en-GB" sz="1900" b="1" dirty="0" smtClean="0"/>
                        <a:t>AO1</a:t>
                      </a:r>
                    </a:p>
                    <a:p>
                      <a:r>
                        <a:rPr lang="en-GB" sz="1900" dirty="0" smtClean="0"/>
                        <a:t>(34.5/</a:t>
                      </a:r>
                      <a:r>
                        <a:rPr lang="en-GB" sz="1900" dirty="0" smtClean="0">
                          <a:solidFill>
                            <a:srgbClr val="E75306"/>
                          </a:solidFill>
                        </a:rPr>
                        <a:t>34.5</a:t>
                      </a:r>
                      <a:r>
                        <a:rPr lang="en-GB" sz="1900" dirty="0" smtClean="0"/>
                        <a:t>%)</a:t>
                      </a:r>
                      <a:endParaRPr lang="en-GB" sz="1900" dirty="0"/>
                    </a:p>
                  </a:txBody>
                  <a:tcPr/>
                </a:tc>
                <a:tc>
                  <a:txBody>
                    <a:bodyPr/>
                    <a:lstStyle/>
                    <a:p>
                      <a:r>
                        <a:rPr lang="en-GB" sz="1900" dirty="0" smtClean="0"/>
                        <a:t>Demonstrate </a:t>
                      </a:r>
                      <a:r>
                        <a:rPr lang="en-GB" sz="1900" b="1" dirty="0" smtClean="0">
                          <a:solidFill>
                            <a:srgbClr val="E75306"/>
                          </a:solidFill>
                        </a:rPr>
                        <a:t>knowledge and understanding </a:t>
                      </a:r>
                      <a:r>
                        <a:rPr lang="en-GB" sz="1900" dirty="0" smtClean="0"/>
                        <a:t>of places, environments, concepts, processes, interactions and change, at a variety of scales. </a:t>
                      </a:r>
                      <a:endParaRPr lang="en-GB" sz="1900" dirty="0"/>
                    </a:p>
                  </a:txBody>
                  <a:tcPr/>
                </a:tc>
              </a:tr>
              <a:tr h="370840">
                <a:tc>
                  <a:txBody>
                    <a:bodyPr/>
                    <a:lstStyle/>
                    <a:p>
                      <a:r>
                        <a:rPr lang="en-GB" sz="1900" b="1" dirty="0" smtClean="0"/>
                        <a:t>AO2</a:t>
                      </a:r>
                    </a:p>
                    <a:p>
                      <a:pPr marL="0" marR="0" indent="0" algn="l" defTabSz="457200" rtl="0" eaLnBrk="1" fontAlgn="auto" latinLnBrk="0" hangingPunct="1">
                        <a:lnSpc>
                          <a:spcPct val="100000"/>
                        </a:lnSpc>
                        <a:spcBef>
                          <a:spcPts val="0"/>
                        </a:spcBef>
                        <a:spcAft>
                          <a:spcPts val="0"/>
                        </a:spcAft>
                        <a:buClrTx/>
                        <a:buSzTx/>
                        <a:buFontTx/>
                        <a:buNone/>
                        <a:tabLst/>
                        <a:defRPr/>
                      </a:pPr>
                      <a:r>
                        <a:rPr lang="en-GB" sz="1900" dirty="0" smtClean="0"/>
                        <a:t>(35.5/</a:t>
                      </a:r>
                      <a:r>
                        <a:rPr lang="en-GB" sz="1900" dirty="0" smtClean="0">
                          <a:solidFill>
                            <a:srgbClr val="E75306"/>
                          </a:solidFill>
                        </a:rPr>
                        <a:t>37</a:t>
                      </a:r>
                      <a:r>
                        <a:rPr lang="en-GB" sz="1900" dirty="0" smtClean="0"/>
                        <a:t>%)</a:t>
                      </a:r>
                    </a:p>
                    <a:p>
                      <a:endParaRPr lang="en-GB" sz="1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900" b="1" dirty="0" smtClean="0">
                          <a:solidFill>
                            <a:srgbClr val="E75306"/>
                          </a:solidFill>
                        </a:rPr>
                        <a:t>Apply</a:t>
                      </a:r>
                      <a:r>
                        <a:rPr lang="en-GB" sz="1900" dirty="0" smtClean="0"/>
                        <a:t> knowledge and understanding</a:t>
                      </a:r>
                      <a:r>
                        <a:rPr lang="en-GB" sz="1900" baseline="0" dirty="0" smtClean="0"/>
                        <a:t> in different contexts to interpret, analyse and evaluate geographical information and issues. There are three distinct elements to this AO – </a:t>
                      </a:r>
                      <a:r>
                        <a:rPr lang="en-GB" sz="1900" baseline="0" dirty="0" smtClean="0">
                          <a:solidFill>
                            <a:srgbClr val="E75306"/>
                          </a:solidFill>
                        </a:rPr>
                        <a:t>analysis </a:t>
                      </a:r>
                      <a:r>
                        <a:rPr lang="en-GB" sz="1900" baseline="0" dirty="0" smtClean="0"/>
                        <a:t>(AO2.1a), </a:t>
                      </a:r>
                      <a:r>
                        <a:rPr lang="en-GB" sz="1900" baseline="0" dirty="0" smtClean="0">
                          <a:solidFill>
                            <a:srgbClr val="E75306"/>
                          </a:solidFill>
                        </a:rPr>
                        <a:t>interpretation</a:t>
                      </a:r>
                      <a:r>
                        <a:rPr lang="en-GB" sz="1900" baseline="0" dirty="0" smtClean="0"/>
                        <a:t> (AO2.1b) and </a:t>
                      </a:r>
                      <a:r>
                        <a:rPr lang="en-GB" sz="1900" baseline="0" dirty="0" smtClean="0">
                          <a:solidFill>
                            <a:srgbClr val="E75306"/>
                          </a:solidFill>
                        </a:rPr>
                        <a:t>evaluation</a:t>
                      </a:r>
                      <a:r>
                        <a:rPr lang="en-GB" sz="1900" baseline="0" dirty="0" smtClean="0"/>
                        <a:t> (AO2.1c).</a:t>
                      </a:r>
                      <a:endParaRPr lang="en-GB" sz="1900" dirty="0" smtClean="0"/>
                    </a:p>
                  </a:txBody>
                  <a:tcPr/>
                </a:tc>
              </a:tr>
              <a:tr h="1615044">
                <a:tc>
                  <a:txBody>
                    <a:bodyPr/>
                    <a:lstStyle/>
                    <a:p>
                      <a:r>
                        <a:rPr lang="en-GB" sz="1900" b="1" dirty="0" smtClean="0"/>
                        <a:t>AO3</a:t>
                      </a:r>
                    </a:p>
                    <a:p>
                      <a:pPr marL="0" marR="0" indent="0" algn="l" defTabSz="457200" rtl="0" eaLnBrk="1" fontAlgn="auto" latinLnBrk="0" hangingPunct="1">
                        <a:lnSpc>
                          <a:spcPct val="100000"/>
                        </a:lnSpc>
                        <a:spcBef>
                          <a:spcPts val="0"/>
                        </a:spcBef>
                        <a:spcAft>
                          <a:spcPts val="0"/>
                        </a:spcAft>
                        <a:buClrTx/>
                        <a:buSzTx/>
                        <a:buFontTx/>
                        <a:buNone/>
                        <a:tabLst/>
                        <a:defRPr/>
                      </a:pPr>
                      <a:r>
                        <a:rPr lang="en-GB" sz="1900" dirty="0" smtClean="0"/>
                        <a:t>(30/</a:t>
                      </a:r>
                      <a:r>
                        <a:rPr lang="en-GB" sz="1900" dirty="0" smtClean="0">
                          <a:solidFill>
                            <a:srgbClr val="E75306"/>
                          </a:solidFill>
                        </a:rPr>
                        <a:t>28.5</a:t>
                      </a:r>
                      <a:r>
                        <a:rPr lang="en-GB" sz="1900" dirty="0" smtClean="0"/>
                        <a:t>%)</a:t>
                      </a:r>
                    </a:p>
                    <a:p>
                      <a:endParaRPr lang="en-GB" sz="1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900" b="1" dirty="0" smtClean="0">
                          <a:solidFill>
                            <a:srgbClr val="E75306"/>
                          </a:solidFill>
                        </a:rPr>
                        <a:t>Use a variety</a:t>
                      </a:r>
                      <a:r>
                        <a:rPr lang="en-GB" sz="1900" b="1" baseline="0" dirty="0" smtClean="0">
                          <a:solidFill>
                            <a:srgbClr val="E75306"/>
                          </a:solidFill>
                        </a:rPr>
                        <a:t> of </a:t>
                      </a:r>
                      <a:r>
                        <a:rPr lang="en-GB" sz="1900" baseline="0" dirty="0" smtClean="0"/>
                        <a:t>relevant quantitative, qualitative and fieldwork </a:t>
                      </a:r>
                      <a:r>
                        <a:rPr lang="en-GB" sz="1900" b="1" baseline="0" dirty="0" smtClean="0">
                          <a:solidFill>
                            <a:srgbClr val="E75306"/>
                          </a:solidFill>
                        </a:rPr>
                        <a:t>skills</a:t>
                      </a:r>
                      <a:r>
                        <a:rPr lang="en-GB" sz="1900" b="0" baseline="0" dirty="0" smtClean="0">
                          <a:solidFill>
                            <a:schemeClr val="dk1"/>
                          </a:solidFill>
                        </a:rPr>
                        <a:t>. </a:t>
                      </a:r>
                      <a:r>
                        <a:rPr lang="en-GB" sz="1900" baseline="0" dirty="0" smtClean="0"/>
                        <a:t>There are three separate strands to this AO:</a:t>
                      </a:r>
                    </a:p>
                    <a:p>
                      <a:pPr marL="285750" indent="-285750">
                        <a:buFont typeface="Arial" panose="020B0604020202020204" pitchFamily="34" charset="0"/>
                        <a:buChar char="•"/>
                      </a:pPr>
                      <a:r>
                        <a:rPr lang="en-GB" sz="1900" baseline="0" dirty="0" smtClean="0"/>
                        <a:t>investigate geographical questions and issues (AO3.1)</a:t>
                      </a:r>
                    </a:p>
                    <a:p>
                      <a:pPr marL="285750" indent="-285750">
                        <a:buFont typeface="Arial" panose="020B0604020202020204" pitchFamily="34" charset="0"/>
                        <a:buChar char="•"/>
                      </a:pPr>
                      <a:r>
                        <a:rPr lang="en-GB" sz="1900" baseline="0" dirty="0" smtClean="0"/>
                        <a:t>interpret, analyse and evaluate data and evidence (AO3.2)</a:t>
                      </a:r>
                    </a:p>
                    <a:p>
                      <a:pPr marL="285750" indent="-285750">
                        <a:buFont typeface="Arial" panose="020B0604020202020204" pitchFamily="34" charset="0"/>
                        <a:buChar char="•"/>
                      </a:pPr>
                      <a:r>
                        <a:rPr lang="en-GB" sz="1900" baseline="0" dirty="0" smtClean="0"/>
                        <a:t>construct arguments and draw conclusions (AO3.3)</a:t>
                      </a:r>
                    </a:p>
                  </a:txBody>
                  <a:tcPr/>
                </a:tc>
              </a:tr>
            </a:tbl>
          </a:graphicData>
        </a:graphic>
      </p:graphicFrame>
    </p:spTree>
    <p:extLst>
      <p:ext uri="{BB962C8B-B14F-4D97-AF65-F5344CB8AC3E}">
        <p14:creationId xmlns:p14="http://schemas.microsoft.com/office/powerpoint/2010/main" val="2844332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fontScale="92500"/>
          </a:bodyPr>
          <a:lstStyle/>
          <a:p>
            <a:r>
              <a:rPr lang="en-US" sz="2800" dirty="0" smtClean="0"/>
              <a:t>Command words on examination papers elicit certain responses from candidates. Command words such as </a:t>
            </a:r>
            <a:r>
              <a:rPr lang="en-US" sz="2800" dirty="0"/>
              <a:t>‘describe’ or ‘outline</a:t>
            </a:r>
            <a:r>
              <a:rPr lang="en-US" sz="2800" dirty="0" smtClean="0"/>
              <a:t>’ allow for assessment of </a:t>
            </a:r>
            <a:r>
              <a:rPr lang="en-US" sz="2800" dirty="0" smtClean="0">
                <a:solidFill>
                  <a:srgbClr val="E75306"/>
                </a:solidFill>
              </a:rPr>
              <a:t>knowledge and understanding </a:t>
            </a:r>
            <a:r>
              <a:rPr lang="en-US" sz="2800" dirty="0" smtClean="0"/>
              <a:t>of the specification content.</a:t>
            </a:r>
          </a:p>
          <a:p>
            <a:r>
              <a:rPr lang="en-US" sz="2800" dirty="0" smtClean="0"/>
              <a:t>Other command words may </a:t>
            </a:r>
            <a:r>
              <a:rPr lang="en-GB" sz="2800" dirty="0" smtClean="0"/>
              <a:t>take </a:t>
            </a:r>
            <a:r>
              <a:rPr lang="en-GB" sz="2800" dirty="0"/>
              <a:t>the candidate </a:t>
            </a:r>
            <a:r>
              <a:rPr lang="en-GB" sz="2800" dirty="0">
                <a:solidFill>
                  <a:srgbClr val="E75306"/>
                </a:solidFill>
              </a:rPr>
              <a:t>beyond what is spelt out in the specification</a:t>
            </a:r>
            <a:r>
              <a:rPr lang="en-GB" sz="2800" dirty="0"/>
              <a:t> – </a:t>
            </a:r>
            <a:r>
              <a:rPr lang="en-GB" sz="2800" dirty="0" smtClean="0"/>
              <a:t>these might require a candidate to synthesise knowledge and understanding or apply it to a </a:t>
            </a:r>
            <a:r>
              <a:rPr lang="en-GB" sz="2800" dirty="0"/>
              <a:t>novel </a:t>
            </a:r>
            <a:r>
              <a:rPr lang="en-GB" sz="2800" dirty="0" smtClean="0"/>
              <a:t>context. Examples of such commands are ‘assess’ or ‘evaluate’.</a:t>
            </a:r>
          </a:p>
          <a:p>
            <a:r>
              <a:rPr lang="en-GB" sz="2800" dirty="0" smtClean="0"/>
              <a:t>The following slides will give further guidance on the use of command words and their relation to the three assessment objectives in </a:t>
            </a:r>
            <a:r>
              <a:rPr lang="en-GB" sz="2800" b="1" dirty="0" smtClean="0">
                <a:solidFill>
                  <a:srgbClr val="E75306"/>
                </a:solidFill>
              </a:rPr>
              <a:t>Eduqas</a:t>
            </a:r>
            <a:r>
              <a:rPr lang="en-GB" sz="2800" dirty="0" smtClean="0"/>
              <a:t> assessments.</a:t>
            </a:r>
            <a:endParaRPr lang="en-GB"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AOs and associated command words</a:t>
            </a:r>
            <a:endParaRPr lang="en-GB" dirty="0">
              <a:solidFill>
                <a:schemeClr val="bg1"/>
              </a:solidFill>
            </a:endParaRPr>
          </a:p>
        </p:txBody>
      </p:sp>
    </p:spTree>
    <p:extLst>
      <p:ext uri="{BB962C8B-B14F-4D97-AF65-F5344CB8AC3E}">
        <p14:creationId xmlns:p14="http://schemas.microsoft.com/office/powerpoint/2010/main" val="2667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smtClean="0">
                <a:solidFill>
                  <a:schemeClr val="bg1"/>
                </a:solidFill>
              </a:rPr>
              <a:t>AO1 </a:t>
            </a:r>
            <a:endParaRPr lang="en-GB" sz="4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94353863"/>
              </p:ext>
            </p:extLst>
          </p:nvPr>
        </p:nvGraphicFramePr>
        <p:xfrm>
          <a:off x="475013" y="1409205"/>
          <a:ext cx="8205849" cy="2011680"/>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2400" dirty="0" smtClean="0">
                          <a:solidFill>
                            <a:schemeClr val="tx1"/>
                          </a:solidFill>
                        </a:rPr>
                        <a:t>AO1</a:t>
                      </a:r>
                      <a:endParaRPr lang="en-GB" sz="2400" dirty="0">
                        <a:solidFill>
                          <a:schemeClr val="tx1"/>
                        </a:solidFill>
                      </a:endParaRPr>
                    </a:p>
                  </a:txBody>
                  <a:tcPr/>
                </a:tc>
                <a:tc>
                  <a:txBody>
                    <a:bodyPr/>
                    <a:lstStyle/>
                    <a:p>
                      <a:r>
                        <a:rPr lang="en-GB" sz="2400" dirty="0" smtClean="0">
                          <a:solidFill>
                            <a:schemeClr val="tx1"/>
                          </a:solidFill>
                        </a:rPr>
                        <a:t>Demonstrate </a:t>
                      </a:r>
                      <a:r>
                        <a:rPr lang="en-GB" sz="2400" dirty="0" smtClean="0">
                          <a:solidFill>
                            <a:srgbClr val="E75306"/>
                          </a:solidFill>
                        </a:rPr>
                        <a:t>knowledge and understanding</a:t>
                      </a:r>
                      <a:r>
                        <a:rPr lang="en-GB" sz="2400" dirty="0" smtClean="0">
                          <a:solidFill>
                            <a:schemeClr val="tx1"/>
                          </a:solidFill>
                        </a:rPr>
                        <a:t> of places, environments, concepts, processes, interactions and change, at a variety of scales</a:t>
                      </a:r>
                      <a:endParaRPr lang="en-GB" sz="2400" dirty="0">
                        <a:solidFill>
                          <a:schemeClr val="tx1"/>
                        </a:solidFill>
                      </a:endParaRPr>
                    </a:p>
                  </a:txBody>
                  <a:tcPr/>
                </a:tc>
              </a:tr>
              <a:tr h="370840">
                <a:tc>
                  <a:txBody>
                    <a:bodyPr/>
                    <a:lstStyle/>
                    <a:p>
                      <a:r>
                        <a:rPr lang="en-GB" sz="2400" b="1" dirty="0" smtClean="0">
                          <a:solidFill>
                            <a:srgbClr val="00B050"/>
                          </a:solidFill>
                        </a:rPr>
                        <a:t>Command</a:t>
                      </a:r>
                      <a:r>
                        <a:rPr lang="en-GB" sz="2400" b="1" baseline="0" dirty="0" smtClean="0">
                          <a:solidFill>
                            <a:srgbClr val="00B050"/>
                          </a:solidFill>
                        </a:rPr>
                        <a:t> Words:</a:t>
                      </a:r>
                      <a:endParaRPr lang="en-GB" sz="2400" b="1" dirty="0">
                        <a:solidFill>
                          <a:srgbClr val="00B050"/>
                        </a:solidFill>
                      </a:endParaRPr>
                    </a:p>
                  </a:txBody>
                  <a:tcPr/>
                </a:tc>
                <a:tc>
                  <a:txBody>
                    <a:bodyPr/>
                    <a:lstStyle/>
                    <a:p>
                      <a:r>
                        <a:rPr lang="en-US" sz="2400" b="1" kern="1200" dirty="0" smtClean="0">
                          <a:solidFill>
                            <a:srgbClr val="00B050"/>
                          </a:solidFill>
                          <a:effectLst/>
                          <a:latin typeface="+mn-lt"/>
                          <a:ea typeface="+mn-ea"/>
                          <a:cs typeface="+mn-cs"/>
                        </a:rPr>
                        <a:t>Define, Identify, State, Describe, Distinguish, Explain how</a:t>
                      </a:r>
                      <a:r>
                        <a:rPr lang="en-GB" sz="2400" b="1" kern="1200" dirty="0" smtClean="0">
                          <a:solidFill>
                            <a:srgbClr val="00B050"/>
                          </a:solidFill>
                          <a:effectLst/>
                          <a:latin typeface="+mn-lt"/>
                          <a:ea typeface="+mn-ea"/>
                          <a:cs typeface="+mn-cs"/>
                        </a:rPr>
                        <a:t>,</a:t>
                      </a:r>
                      <a:r>
                        <a:rPr lang="en-GB" sz="2400" b="1" kern="1200" baseline="0" dirty="0" smtClean="0">
                          <a:solidFill>
                            <a:srgbClr val="00B050"/>
                          </a:solidFill>
                          <a:effectLst/>
                          <a:latin typeface="+mn-lt"/>
                          <a:ea typeface="+mn-ea"/>
                          <a:cs typeface="+mn-cs"/>
                        </a:rPr>
                        <a:t> ‘</a:t>
                      </a:r>
                      <a:r>
                        <a:rPr lang="en-US" sz="2400" b="1" kern="1200" dirty="0" smtClean="0">
                          <a:solidFill>
                            <a:srgbClr val="00B050"/>
                          </a:solidFill>
                          <a:effectLst/>
                          <a:latin typeface="+mn-lt"/>
                          <a:ea typeface="+mn-ea"/>
                          <a:cs typeface="+mn-cs"/>
                        </a:rPr>
                        <a:t>Give an example…’, Outline</a:t>
                      </a:r>
                      <a:endParaRPr lang="en-GB" sz="2400" b="1" dirty="0">
                        <a:solidFill>
                          <a:srgbClr val="00B050"/>
                        </a:solidFill>
                      </a:endParaRPr>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3" y="3870611"/>
            <a:ext cx="8205849" cy="927759"/>
          </a:xfrm>
          <a:prstGeom prst="rect">
            <a:avLst/>
          </a:prstGeom>
          <a:noFill/>
          <a:ln w="34925">
            <a:solidFill>
              <a:srgbClr val="E75306"/>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75012" y="4952010"/>
            <a:ext cx="8205849" cy="1569660"/>
          </a:xfrm>
          <a:prstGeom prst="rect">
            <a:avLst/>
          </a:prstGeom>
          <a:noFill/>
        </p:spPr>
        <p:txBody>
          <a:bodyPr wrap="square" rtlCol="0">
            <a:spAutoFit/>
          </a:bodyPr>
          <a:lstStyle/>
          <a:p>
            <a:r>
              <a:rPr lang="en-GB" sz="2400" dirty="0" smtClean="0"/>
              <a:t>The command words that are used in conjunction with each AO are detailed on pages 5-7 within the Teacher Guidance document. A full </a:t>
            </a:r>
            <a:r>
              <a:rPr lang="en-GB" sz="2400" b="1" dirty="0" smtClean="0">
                <a:solidFill>
                  <a:srgbClr val="00B050"/>
                </a:solidFill>
              </a:rPr>
              <a:t>Command Word Glossary </a:t>
            </a:r>
            <a:r>
              <a:rPr lang="en-GB" sz="2400" dirty="0" smtClean="0"/>
              <a:t>is included on pages 8-9.</a:t>
            </a:r>
          </a:p>
        </p:txBody>
      </p:sp>
      <p:sp>
        <p:nvSpPr>
          <p:cNvPr id="8" name="Explosion 1 7"/>
          <p:cNvSpPr/>
          <p:nvPr/>
        </p:nvSpPr>
        <p:spPr>
          <a:xfrm>
            <a:off x="6878308" y="3110591"/>
            <a:ext cx="1802554" cy="1520041"/>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AS SAMs example</a:t>
            </a:r>
            <a:endParaRPr lang="en-GB" dirty="0">
              <a:solidFill>
                <a:schemeClr val="tx1"/>
              </a:solidFill>
            </a:endParaRPr>
          </a:p>
        </p:txBody>
      </p:sp>
    </p:spTree>
    <p:extLst>
      <p:ext uri="{BB962C8B-B14F-4D97-AF65-F5344CB8AC3E}">
        <p14:creationId xmlns:p14="http://schemas.microsoft.com/office/powerpoint/2010/main" val="6712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AO2…..some elaboration</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71453243"/>
              </p:ext>
            </p:extLst>
          </p:nvPr>
        </p:nvGraphicFramePr>
        <p:xfrm>
          <a:off x="475013" y="1409205"/>
          <a:ext cx="8205849" cy="5212080"/>
        </p:xfrm>
        <a:graphic>
          <a:graphicData uri="http://schemas.openxmlformats.org/drawingml/2006/table">
            <a:tbl>
              <a:tblPr firstRow="1" bandRow="1">
                <a:tableStyleId>{5C22544A-7EE6-4342-B048-85BDC9FD1C3A}</a:tableStyleId>
              </a:tblPr>
              <a:tblGrid>
                <a:gridCol w="1330036"/>
                <a:gridCol w="6875813"/>
              </a:tblGrid>
              <a:tr h="370840">
                <a:tc>
                  <a:txBody>
                    <a:bodyPr/>
                    <a:lstStyle/>
                    <a:p>
                      <a:r>
                        <a:rPr lang="en-GB" sz="2400" dirty="0" smtClean="0">
                          <a:solidFill>
                            <a:schemeClr val="tx1"/>
                          </a:solidFill>
                        </a:rPr>
                        <a:t>AO2</a:t>
                      </a:r>
                      <a:endParaRPr lang="en-GB" sz="2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solidFill>
                            <a:srgbClr val="E75306"/>
                          </a:solidFill>
                        </a:rPr>
                        <a:t>Apply</a:t>
                      </a:r>
                      <a:r>
                        <a:rPr lang="en-GB" sz="2400" dirty="0" smtClean="0">
                          <a:solidFill>
                            <a:schemeClr val="tx1"/>
                          </a:solidFill>
                        </a:rPr>
                        <a:t> knowledge and understanding</a:t>
                      </a:r>
                      <a:r>
                        <a:rPr lang="en-GB" sz="2400" baseline="0" dirty="0" smtClean="0">
                          <a:solidFill>
                            <a:schemeClr val="tx1"/>
                          </a:solidFill>
                        </a:rPr>
                        <a:t> in </a:t>
                      </a:r>
                      <a:r>
                        <a:rPr lang="en-GB" sz="2400" baseline="0" dirty="0" smtClean="0">
                          <a:solidFill>
                            <a:srgbClr val="E75306"/>
                          </a:solidFill>
                        </a:rPr>
                        <a:t>different contexts </a:t>
                      </a:r>
                      <a:r>
                        <a:rPr lang="en-GB" sz="2400" baseline="0" dirty="0" smtClean="0">
                          <a:solidFill>
                            <a:schemeClr val="tx1"/>
                          </a:solidFill>
                        </a:rPr>
                        <a:t>to </a:t>
                      </a:r>
                      <a:r>
                        <a:rPr lang="en-GB" sz="2400" baseline="0" dirty="0" smtClean="0">
                          <a:solidFill>
                            <a:srgbClr val="E75306"/>
                          </a:solidFill>
                        </a:rPr>
                        <a:t>analyse</a:t>
                      </a:r>
                      <a:r>
                        <a:rPr lang="en-GB" sz="2400" baseline="0" dirty="0" smtClean="0">
                          <a:solidFill>
                            <a:schemeClr val="tx1"/>
                          </a:solidFill>
                        </a:rPr>
                        <a:t>, </a:t>
                      </a:r>
                      <a:r>
                        <a:rPr lang="en-GB" sz="2400" baseline="0" dirty="0" smtClean="0">
                          <a:solidFill>
                            <a:srgbClr val="E75306"/>
                          </a:solidFill>
                        </a:rPr>
                        <a:t>interpret </a:t>
                      </a:r>
                      <a:r>
                        <a:rPr lang="en-GB" sz="2400" baseline="0" dirty="0" smtClean="0">
                          <a:solidFill>
                            <a:schemeClr val="tx1"/>
                          </a:solidFill>
                        </a:rPr>
                        <a:t>and </a:t>
                      </a:r>
                      <a:r>
                        <a:rPr lang="en-GB" sz="2400" baseline="0" dirty="0" smtClean="0">
                          <a:solidFill>
                            <a:srgbClr val="E75306"/>
                          </a:solidFill>
                        </a:rPr>
                        <a:t>evaluate </a:t>
                      </a:r>
                      <a:r>
                        <a:rPr lang="en-GB" sz="2400" baseline="0" dirty="0" smtClean="0">
                          <a:solidFill>
                            <a:schemeClr val="tx1"/>
                          </a:solidFill>
                        </a:rPr>
                        <a:t>geographical information and issues. There are 3 distinct elements to this AO. Each element has a specific set of command words to draw upon.</a:t>
                      </a:r>
                      <a:endParaRPr lang="en-GB" sz="2400" dirty="0" smtClean="0">
                        <a:solidFill>
                          <a:schemeClr val="tx1"/>
                        </a:solidFill>
                      </a:endParaRPr>
                    </a:p>
                  </a:txBody>
                  <a:tcPr/>
                </a:tc>
              </a:tr>
              <a:tr h="370840">
                <a:tc>
                  <a:txBody>
                    <a:bodyPr/>
                    <a:lstStyle/>
                    <a:p>
                      <a:r>
                        <a:rPr lang="en-GB" sz="2400" dirty="0" smtClean="0"/>
                        <a:t>different contexts</a:t>
                      </a:r>
                      <a:endParaRPr lang="en-GB" sz="2400" dirty="0"/>
                    </a:p>
                  </a:txBody>
                  <a:tcPr/>
                </a:tc>
                <a:tc>
                  <a:txBody>
                    <a:bodyPr/>
                    <a:lstStyle/>
                    <a:p>
                      <a:pPr marL="342900" indent="-342900">
                        <a:buFont typeface="Arial" panose="020B0604020202020204" pitchFamily="34" charset="0"/>
                        <a:buChar char="•"/>
                      </a:pPr>
                      <a:r>
                        <a:rPr lang="en-GB" sz="2400" dirty="0" smtClean="0"/>
                        <a:t>situations or circumstances not</a:t>
                      </a:r>
                      <a:r>
                        <a:rPr lang="en-GB" sz="2400" baseline="0" dirty="0" smtClean="0"/>
                        <a:t> clearly indicated in the spec.</a:t>
                      </a:r>
                      <a:r>
                        <a:rPr lang="en-GB" sz="2400" dirty="0" smtClean="0"/>
                        <a:t> i.e. applying knowledge to an unfamiliar situation or synthesising</a:t>
                      </a:r>
                      <a:r>
                        <a:rPr lang="en-GB" sz="2400" baseline="0" dirty="0" smtClean="0"/>
                        <a:t> knowledge in order to think critically</a:t>
                      </a:r>
                      <a:endParaRPr lang="en-GB" sz="2400" dirty="0" smtClean="0"/>
                    </a:p>
                  </a:txBody>
                  <a:tcPr/>
                </a:tc>
              </a:tr>
              <a:tr h="370840">
                <a:tc>
                  <a:txBody>
                    <a:bodyPr/>
                    <a:lstStyle/>
                    <a:p>
                      <a:r>
                        <a:rPr lang="en-GB" sz="2400" dirty="0" smtClean="0"/>
                        <a:t>analyse</a:t>
                      </a:r>
                      <a:endParaRPr lang="en-GB" sz="2400" dirty="0"/>
                    </a:p>
                  </a:txBody>
                  <a:tcPr/>
                </a:tc>
                <a:tc>
                  <a:txBody>
                    <a:bodyPr/>
                    <a:lstStyle/>
                    <a:p>
                      <a:pPr marL="342900" indent="-342900">
                        <a:buFont typeface="Arial" panose="020B0604020202020204" pitchFamily="34" charset="0"/>
                        <a:buChar char="•"/>
                      </a:pPr>
                      <a:r>
                        <a:rPr lang="en-GB" sz="2400" dirty="0" smtClean="0"/>
                        <a:t>e.g. find connections or causes/effects</a:t>
                      </a:r>
                      <a:endParaRPr lang="en-GB" sz="2400" dirty="0"/>
                    </a:p>
                  </a:txBody>
                  <a:tcPr/>
                </a:tc>
              </a:tr>
              <a:tr h="370840">
                <a:tc>
                  <a:txBody>
                    <a:bodyPr/>
                    <a:lstStyle/>
                    <a:p>
                      <a:r>
                        <a:rPr lang="en-GB" sz="2400" dirty="0" smtClean="0"/>
                        <a:t>interpret</a:t>
                      </a:r>
                      <a:endParaRPr lang="en-GB" sz="2400" dirty="0"/>
                    </a:p>
                  </a:txBody>
                  <a:tcPr/>
                </a:tc>
                <a:tc>
                  <a:txBody>
                    <a:bodyPr/>
                    <a:lstStyle/>
                    <a:p>
                      <a:pPr marL="342900" indent="-342900">
                        <a:buFont typeface="Arial" panose="020B0604020202020204" pitchFamily="34" charset="0"/>
                        <a:buChar char="•"/>
                      </a:pPr>
                      <a:r>
                        <a:rPr lang="en-GB" sz="2400" dirty="0" smtClean="0"/>
                        <a:t>ascribe meaning</a:t>
                      </a:r>
                      <a:endParaRPr lang="en-GB" sz="2400" dirty="0"/>
                    </a:p>
                  </a:txBody>
                  <a:tcPr/>
                </a:tc>
              </a:tr>
              <a:tr h="370840">
                <a:tc>
                  <a:txBody>
                    <a:bodyPr/>
                    <a:lstStyle/>
                    <a:p>
                      <a:r>
                        <a:rPr lang="en-GB" sz="2400" dirty="0" smtClean="0"/>
                        <a:t>evaluate</a:t>
                      </a:r>
                      <a:endParaRPr lang="en-GB" sz="2400" dirty="0"/>
                    </a:p>
                  </a:txBody>
                  <a:tcPr/>
                </a:tc>
                <a:tc>
                  <a:txBody>
                    <a:bodyPr/>
                    <a:lstStyle/>
                    <a:p>
                      <a:pPr marL="342900" indent="-342900">
                        <a:buFont typeface="Arial" panose="020B0604020202020204" pitchFamily="34" charset="0"/>
                        <a:buChar char="•"/>
                      </a:pPr>
                      <a:r>
                        <a:rPr lang="en-GB" sz="2400" dirty="0" smtClean="0"/>
                        <a:t>Appraising and judging usefulness and come to rational</a:t>
                      </a:r>
                      <a:r>
                        <a:rPr lang="en-GB" sz="2400" baseline="0" dirty="0" smtClean="0"/>
                        <a:t> conclusions based on evidence</a:t>
                      </a:r>
                      <a:endParaRPr lang="en-GB" sz="2400" dirty="0"/>
                    </a:p>
                  </a:txBody>
                  <a:tcPr/>
                </a:tc>
              </a:tr>
            </a:tbl>
          </a:graphicData>
        </a:graphic>
      </p:graphicFrame>
    </p:spTree>
    <p:extLst>
      <p:ext uri="{BB962C8B-B14F-4D97-AF65-F5344CB8AC3E}">
        <p14:creationId xmlns:p14="http://schemas.microsoft.com/office/powerpoint/2010/main" val="2889589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AO2.1a – </a:t>
            </a:r>
            <a:r>
              <a:rPr lang="en-GB" dirty="0">
                <a:solidFill>
                  <a:schemeClr val="bg1"/>
                </a:solidFill>
              </a:rPr>
              <a:t>a</a:t>
            </a:r>
            <a:r>
              <a:rPr lang="en-GB" dirty="0" smtClean="0">
                <a:solidFill>
                  <a:schemeClr val="bg1"/>
                </a:solidFill>
              </a:rPr>
              <a:t>pplication through analysis</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80535331"/>
              </p:ext>
            </p:extLst>
          </p:nvPr>
        </p:nvGraphicFramePr>
        <p:xfrm>
          <a:off x="475013" y="1409205"/>
          <a:ext cx="8205849" cy="2377440"/>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2400" dirty="0" smtClean="0">
                          <a:solidFill>
                            <a:schemeClr val="tx1"/>
                          </a:solidFill>
                        </a:rPr>
                        <a:t>AO2.1 a</a:t>
                      </a:r>
                      <a:endParaRPr lang="en-GB" sz="2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Apply knowledge and understanding</a:t>
                      </a:r>
                      <a:r>
                        <a:rPr lang="en-GB" sz="2400" baseline="0" dirty="0" smtClean="0">
                          <a:solidFill>
                            <a:schemeClr val="tx1"/>
                          </a:solidFill>
                        </a:rPr>
                        <a:t> in different contexts to </a:t>
                      </a:r>
                      <a:r>
                        <a:rPr lang="en-GB" sz="2400" baseline="0" dirty="0" smtClean="0">
                          <a:solidFill>
                            <a:srgbClr val="E75306"/>
                          </a:solidFill>
                        </a:rPr>
                        <a:t>analyse</a:t>
                      </a:r>
                      <a:r>
                        <a:rPr lang="en-GB" sz="2400" baseline="0" dirty="0" smtClean="0">
                          <a:solidFill>
                            <a:schemeClr val="tx1"/>
                          </a:solidFill>
                        </a:rPr>
                        <a:t>, interpret and evaluate geographical information and issues</a:t>
                      </a:r>
                      <a:endParaRPr lang="en-GB" sz="2400" dirty="0" smtClean="0">
                        <a:solidFill>
                          <a:schemeClr val="tx1"/>
                        </a:solidFill>
                      </a:endParaRPr>
                    </a:p>
                    <a:p>
                      <a:endParaRPr lang="en-GB" sz="2400" dirty="0">
                        <a:solidFill>
                          <a:schemeClr val="tx1"/>
                        </a:solidFill>
                      </a:endParaRPr>
                    </a:p>
                  </a:txBody>
                  <a:tcPr/>
                </a:tc>
              </a:tr>
              <a:tr h="370840">
                <a:tc>
                  <a:txBody>
                    <a:bodyPr/>
                    <a:lstStyle/>
                    <a:p>
                      <a:r>
                        <a:rPr lang="en-GB" sz="2400" b="1" dirty="0" smtClean="0">
                          <a:solidFill>
                            <a:srgbClr val="00B050"/>
                          </a:solidFill>
                        </a:rPr>
                        <a:t>Command</a:t>
                      </a:r>
                      <a:r>
                        <a:rPr lang="en-GB" sz="2400" b="1" baseline="0" dirty="0" smtClean="0">
                          <a:solidFill>
                            <a:srgbClr val="00B050"/>
                          </a:solidFill>
                        </a:rPr>
                        <a:t> Words:</a:t>
                      </a:r>
                      <a:endParaRPr lang="en-GB" sz="2400" b="1" dirty="0">
                        <a:solidFill>
                          <a:srgbClr val="00B050"/>
                        </a:solidFill>
                      </a:endParaRPr>
                    </a:p>
                  </a:txBody>
                  <a:tcPr/>
                </a:tc>
                <a:tc>
                  <a:txBody>
                    <a:bodyPr/>
                    <a:lstStyle/>
                    <a:p>
                      <a:r>
                        <a:rPr lang="en-US" sz="2400" b="1" kern="1200" dirty="0" err="1" smtClean="0">
                          <a:solidFill>
                            <a:srgbClr val="00B050"/>
                          </a:solidFill>
                          <a:effectLst/>
                          <a:latin typeface="+mn-lt"/>
                          <a:ea typeface="+mn-ea"/>
                          <a:cs typeface="+mn-cs"/>
                        </a:rPr>
                        <a:t>Analyse</a:t>
                      </a:r>
                      <a:r>
                        <a:rPr lang="en-US" sz="2400" b="1" kern="1200" dirty="0" smtClean="0">
                          <a:solidFill>
                            <a:srgbClr val="00B050"/>
                          </a:solidFill>
                          <a:effectLst/>
                          <a:latin typeface="+mn-lt"/>
                          <a:ea typeface="+mn-ea"/>
                          <a:cs typeface="+mn-cs"/>
                        </a:rPr>
                        <a:t>,</a:t>
                      </a:r>
                      <a:r>
                        <a:rPr lang="en-US" sz="2400" b="1" kern="1200" baseline="0" dirty="0" smtClean="0">
                          <a:solidFill>
                            <a:srgbClr val="00B050"/>
                          </a:solidFill>
                          <a:effectLst/>
                          <a:latin typeface="+mn-lt"/>
                          <a:ea typeface="+mn-ea"/>
                          <a:cs typeface="+mn-cs"/>
                        </a:rPr>
                        <a:t> </a:t>
                      </a:r>
                      <a:r>
                        <a:rPr lang="en-US" sz="2400" b="1" kern="1200" dirty="0" smtClean="0">
                          <a:solidFill>
                            <a:srgbClr val="00B050"/>
                          </a:solidFill>
                          <a:effectLst/>
                          <a:latin typeface="+mn-lt"/>
                          <a:ea typeface="+mn-ea"/>
                          <a:cs typeface="+mn-cs"/>
                        </a:rPr>
                        <a:t>Compare,  Contrast,  ‘Explain why…’</a:t>
                      </a:r>
                      <a:endParaRPr lang="en-GB" sz="2400" b="1" dirty="0">
                        <a:solidFill>
                          <a:srgbClr val="00B050"/>
                        </a:solidFill>
                      </a:endParaRPr>
                    </a:p>
                  </a:txBody>
                  <a:tcPr/>
                </a:tc>
              </a:tr>
            </a:tbl>
          </a:graphicData>
        </a:graphic>
      </p:graphicFrame>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06" y="4197742"/>
            <a:ext cx="7984911" cy="718642"/>
          </a:xfrm>
          <a:prstGeom prst="rect">
            <a:avLst/>
          </a:prstGeom>
          <a:noFill/>
          <a:ln w="31750">
            <a:solidFill>
              <a:srgbClr val="E75306"/>
            </a:solidFill>
            <a:miter lim="800000"/>
            <a:headEnd/>
            <a:tailEnd/>
          </a:ln>
          <a:extLst>
            <a:ext uri="{909E8E84-426E-40DD-AFC4-6F175D3DCCD1}">
              <a14:hiddenFill xmlns:a14="http://schemas.microsoft.com/office/drawing/2010/main">
                <a:solidFill>
                  <a:schemeClr val="accent1"/>
                </a:solidFill>
              </a14:hiddenFill>
            </a:ext>
          </a:extLst>
        </p:spPr>
      </p:pic>
      <p:sp>
        <p:nvSpPr>
          <p:cNvPr id="6" name="Explosion 1 5"/>
          <p:cNvSpPr/>
          <p:nvPr/>
        </p:nvSpPr>
        <p:spPr>
          <a:xfrm>
            <a:off x="5977031" y="4678877"/>
            <a:ext cx="1802554" cy="1520041"/>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AS SAMs example</a:t>
            </a:r>
            <a:endParaRPr lang="en-GB" dirty="0">
              <a:solidFill>
                <a:schemeClr val="tx1"/>
              </a:solidFill>
            </a:endParaRPr>
          </a:p>
        </p:txBody>
      </p:sp>
    </p:spTree>
    <p:extLst>
      <p:ext uri="{BB962C8B-B14F-4D97-AF65-F5344CB8AC3E}">
        <p14:creationId xmlns:p14="http://schemas.microsoft.com/office/powerpoint/2010/main" val="229816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AO2.1a – application through analysis</a:t>
            </a:r>
            <a:endParaRPr lang="en-GB"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467964"/>
            <a:ext cx="78486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429864"/>
            <a:ext cx="81534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5"/>
          <p:cNvSpPr>
            <a:spLocks noGrp="1"/>
          </p:cNvSpPr>
          <p:nvPr>
            <p:ph type="body" sz="quarter" idx="11"/>
          </p:nvPr>
        </p:nvSpPr>
        <p:spPr>
          <a:xfrm>
            <a:off x="495300" y="3040083"/>
            <a:ext cx="6926778" cy="3574473"/>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GB" dirty="0" smtClean="0">
              <a:solidFill>
                <a:schemeClr val="tx1"/>
              </a:solidFill>
            </a:endParaRPr>
          </a:p>
          <a:p>
            <a:pPr algn="ctr"/>
            <a:r>
              <a:rPr lang="en-GB" sz="5500" dirty="0" smtClean="0">
                <a:solidFill>
                  <a:schemeClr val="tx1"/>
                </a:solidFill>
              </a:rPr>
              <a:t>Asking for </a:t>
            </a:r>
            <a:r>
              <a:rPr lang="en-GB" sz="5500" u="sng" dirty="0" smtClean="0">
                <a:solidFill>
                  <a:schemeClr val="tx1"/>
                </a:solidFill>
              </a:rPr>
              <a:t>reasons</a:t>
            </a:r>
            <a:r>
              <a:rPr lang="en-GB" sz="5500" dirty="0" smtClean="0">
                <a:solidFill>
                  <a:schemeClr val="tx1"/>
                </a:solidFill>
              </a:rPr>
              <a:t> for these changes means learners will have to </a:t>
            </a:r>
            <a:r>
              <a:rPr lang="en-GB" sz="5500" b="1" dirty="0" smtClean="0">
                <a:solidFill>
                  <a:srgbClr val="E75306"/>
                </a:solidFill>
              </a:rPr>
              <a:t>apply</a:t>
            </a:r>
            <a:r>
              <a:rPr lang="en-GB" sz="5500" dirty="0" smtClean="0">
                <a:solidFill>
                  <a:schemeClr val="tx1"/>
                </a:solidFill>
              </a:rPr>
              <a:t> their knowledge</a:t>
            </a:r>
            <a:endParaRPr lang="en-GB" sz="5500" dirty="0">
              <a:solidFill>
                <a:schemeClr val="tx1"/>
              </a:solidFill>
            </a:endParaRPr>
          </a:p>
        </p:txBody>
      </p:sp>
    </p:spTree>
    <p:extLst>
      <p:ext uri="{BB962C8B-B14F-4D97-AF65-F5344CB8AC3E}">
        <p14:creationId xmlns:p14="http://schemas.microsoft.com/office/powerpoint/2010/main" val="38158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700" dirty="0" smtClean="0">
                <a:solidFill>
                  <a:schemeClr val="bg1"/>
                </a:solidFill>
              </a:rPr>
              <a:t>AO2.1b – application through interpretation</a:t>
            </a:r>
            <a:endParaRPr lang="en-GB" sz="27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57605051"/>
              </p:ext>
            </p:extLst>
          </p:nvPr>
        </p:nvGraphicFramePr>
        <p:xfrm>
          <a:off x="475013" y="1409205"/>
          <a:ext cx="8205849" cy="2377440"/>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2400" dirty="0" smtClean="0">
                          <a:solidFill>
                            <a:schemeClr val="tx1"/>
                          </a:solidFill>
                        </a:rPr>
                        <a:t>AO2.1 b</a:t>
                      </a:r>
                      <a:endParaRPr lang="en-GB" sz="2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Apply knowledge and understanding</a:t>
                      </a:r>
                      <a:r>
                        <a:rPr lang="en-GB" sz="2400" baseline="0" dirty="0" smtClean="0">
                          <a:solidFill>
                            <a:schemeClr val="tx1"/>
                          </a:solidFill>
                        </a:rPr>
                        <a:t> in different contexts to analyse, </a:t>
                      </a:r>
                      <a:r>
                        <a:rPr lang="en-GB" sz="2400" baseline="0" dirty="0" smtClean="0">
                          <a:solidFill>
                            <a:srgbClr val="E75306"/>
                          </a:solidFill>
                        </a:rPr>
                        <a:t>interpret </a:t>
                      </a:r>
                      <a:r>
                        <a:rPr lang="en-GB" sz="2400" baseline="0" dirty="0" smtClean="0">
                          <a:solidFill>
                            <a:schemeClr val="tx1"/>
                          </a:solidFill>
                        </a:rPr>
                        <a:t>and evaluate geographical information and issues</a:t>
                      </a:r>
                      <a:endParaRPr lang="en-GB" sz="2400" dirty="0" smtClean="0">
                        <a:solidFill>
                          <a:schemeClr val="tx1"/>
                        </a:solidFill>
                      </a:endParaRPr>
                    </a:p>
                    <a:p>
                      <a:endParaRPr lang="en-GB" sz="2400" dirty="0">
                        <a:solidFill>
                          <a:schemeClr val="tx1"/>
                        </a:solidFill>
                      </a:endParaRPr>
                    </a:p>
                  </a:txBody>
                  <a:tcPr/>
                </a:tc>
              </a:tr>
              <a:tr h="370840">
                <a:tc>
                  <a:txBody>
                    <a:bodyPr/>
                    <a:lstStyle/>
                    <a:p>
                      <a:r>
                        <a:rPr lang="en-GB" sz="2400" b="1" dirty="0" smtClean="0">
                          <a:solidFill>
                            <a:srgbClr val="00B050"/>
                          </a:solidFill>
                        </a:rPr>
                        <a:t>Command</a:t>
                      </a:r>
                      <a:r>
                        <a:rPr lang="en-GB" sz="2400" b="1" baseline="0" dirty="0" smtClean="0">
                          <a:solidFill>
                            <a:srgbClr val="00B050"/>
                          </a:solidFill>
                        </a:rPr>
                        <a:t> Words:</a:t>
                      </a:r>
                      <a:endParaRPr lang="en-GB" sz="2400" b="1" dirty="0">
                        <a:solidFill>
                          <a:srgbClr val="00B050"/>
                        </a:solidFill>
                      </a:endParaRPr>
                    </a:p>
                  </a:txBody>
                  <a:tcPr/>
                </a:tc>
                <a:tc>
                  <a:txBody>
                    <a:bodyPr/>
                    <a:lstStyle/>
                    <a:p>
                      <a:r>
                        <a:rPr lang="en-US" sz="2400" b="1" kern="1200" dirty="0" smtClean="0">
                          <a:solidFill>
                            <a:srgbClr val="00B050"/>
                          </a:solidFill>
                          <a:effectLst/>
                          <a:latin typeface="+mn-lt"/>
                          <a:ea typeface="+mn-ea"/>
                          <a:cs typeface="+mn-cs"/>
                        </a:rPr>
                        <a:t>Suggest</a:t>
                      </a:r>
                      <a:r>
                        <a:rPr lang="en-GB" sz="2400" b="1" kern="1200" dirty="0" smtClean="0">
                          <a:solidFill>
                            <a:srgbClr val="00B050"/>
                          </a:solidFill>
                          <a:effectLst/>
                          <a:latin typeface="+mn-lt"/>
                          <a:ea typeface="+mn-ea"/>
                          <a:cs typeface="+mn-cs"/>
                        </a:rPr>
                        <a:t>,</a:t>
                      </a:r>
                      <a:r>
                        <a:rPr lang="en-GB" sz="2400" b="1" kern="1200" baseline="0" dirty="0" smtClean="0">
                          <a:solidFill>
                            <a:srgbClr val="00B050"/>
                          </a:solidFill>
                          <a:effectLst/>
                          <a:latin typeface="+mn-lt"/>
                          <a:ea typeface="+mn-ea"/>
                          <a:cs typeface="+mn-cs"/>
                        </a:rPr>
                        <a:t> </a:t>
                      </a:r>
                      <a:r>
                        <a:rPr lang="en-US" sz="2400" b="1" kern="1200" dirty="0" smtClean="0">
                          <a:solidFill>
                            <a:srgbClr val="00B050"/>
                          </a:solidFill>
                          <a:effectLst/>
                          <a:latin typeface="+mn-lt"/>
                          <a:ea typeface="+mn-ea"/>
                          <a:cs typeface="+mn-cs"/>
                        </a:rPr>
                        <a:t>Interpret</a:t>
                      </a:r>
                      <a:endParaRPr lang="en-GB" sz="2400" b="1" dirty="0">
                        <a:solidFill>
                          <a:srgbClr val="00B050"/>
                        </a:solidFill>
                      </a:endParaRPr>
                    </a:p>
                  </a:txBody>
                  <a:tcPr/>
                </a:tc>
              </a:tr>
            </a:tbl>
          </a:graphicData>
        </a:graphic>
      </p:graphicFrame>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24" y="4078927"/>
            <a:ext cx="7953744" cy="754330"/>
          </a:xfrm>
          <a:prstGeom prst="rect">
            <a:avLst/>
          </a:prstGeom>
          <a:noFill/>
          <a:ln w="31750">
            <a:solidFill>
              <a:srgbClr val="E75306"/>
            </a:solidFill>
            <a:miter lim="800000"/>
            <a:headEnd/>
            <a:tailEnd/>
          </a:ln>
          <a:extLst>
            <a:ext uri="{909E8E84-426E-40DD-AFC4-6F175D3DCCD1}">
              <a14:hiddenFill xmlns:a14="http://schemas.microsoft.com/office/drawing/2010/main">
                <a:solidFill>
                  <a:schemeClr val="accent1"/>
                </a:solidFill>
              </a14:hiddenFill>
            </a:ext>
          </a:extLst>
        </p:spPr>
      </p:pic>
      <p:sp>
        <p:nvSpPr>
          <p:cNvPr id="6" name="Explosion 1 5"/>
          <p:cNvSpPr/>
          <p:nvPr/>
        </p:nvSpPr>
        <p:spPr>
          <a:xfrm>
            <a:off x="5977031" y="4678877"/>
            <a:ext cx="1802554" cy="1520041"/>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AS SAMs example</a:t>
            </a:r>
            <a:endParaRPr lang="en-GB" dirty="0">
              <a:solidFill>
                <a:schemeClr val="tx1"/>
              </a:solidFill>
            </a:endParaRPr>
          </a:p>
        </p:txBody>
      </p:sp>
    </p:spTree>
    <p:extLst>
      <p:ext uri="{BB962C8B-B14F-4D97-AF65-F5344CB8AC3E}">
        <p14:creationId xmlns:p14="http://schemas.microsoft.com/office/powerpoint/2010/main" val="6402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700" dirty="0" smtClean="0">
                <a:solidFill>
                  <a:schemeClr val="bg1"/>
                </a:solidFill>
              </a:rPr>
              <a:t>AO2.1b – application through interpretation</a:t>
            </a:r>
            <a:endParaRPr lang="en-GB" sz="2700" dirty="0">
              <a:solidFill>
                <a:schemeClr val="bg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08" y="1067619"/>
            <a:ext cx="6885399" cy="549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12" y="1411308"/>
            <a:ext cx="79914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1"/>
          </p:nvPr>
        </p:nvSpPr>
        <p:spPr>
          <a:xfrm>
            <a:off x="495299" y="2612571"/>
            <a:ext cx="7589508" cy="4001985"/>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GB" dirty="0" smtClean="0">
              <a:solidFill>
                <a:schemeClr val="tx1"/>
              </a:solidFill>
            </a:endParaRPr>
          </a:p>
          <a:p>
            <a:pPr algn="ctr"/>
            <a:r>
              <a:rPr lang="en-GB" sz="5500" dirty="0" smtClean="0">
                <a:solidFill>
                  <a:schemeClr val="tx1"/>
                </a:solidFill>
              </a:rPr>
              <a:t>Learners will have to </a:t>
            </a:r>
            <a:r>
              <a:rPr lang="en-GB" sz="5500" b="1" dirty="0" smtClean="0">
                <a:solidFill>
                  <a:srgbClr val="E75306"/>
                </a:solidFill>
              </a:rPr>
              <a:t>apply</a:t>
            </a:r>
            <a:r>
              <a:rPr lang="en-GB" sz="5500" dirty="0" smtClean="0">
                <a:solidFill>
                  <a:schemeClr val="tx1"/>
                </a:solidFill>
              </a:rPr>
              <a:t> their knowledge to </a:t>
            </a:r>
            <a:r>
              <a:rPr lang="en-GB" sz="5500" u="sng" dirty="0" smtClean="0">
                <a:solidFill>
                  <a:schemeClr val="tx1"/>
                </a:solidFill>
              </a:rPr>
              <a:t>suggest why</a:t>
            </a:r>
            <a:r>
              <a:rPr lang="en-GB" sz="5500" dirty="0" smtClean="0">
                <a:solidFill>
                  <a:schemeClr val="tx1"/>
                </a:solidFill>
              </a:rPr>
              <a:t> the need for management will increase</a:t>
            </a:r>
            <a:endParaRPr lang="en-GB" sz="5500" dirty="0">
              <a:solidFill>
                <a:schemeClr val="tx1"/>
              </a:solidFill>
            </a:endParaRPr>
          </a:p>
        </p:txBody>
      </p:sp>
    </p:spTree>
    <p:extLst>
      <p:ext uri="{BB962C8B-B14F-4D97-AF65-F5344CB8AC3E}">
        <p14:creationId xmlns:p14="http://schemas.microsoft.com/office/powerpoint/2010/main" val="2156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AO2.1c – application through evaluation</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95973479"/>
              </p:ext>
            </p:extLst>
          </p:nvPr>
        </p:nvGraphicFramePr>
        <p:xfrm>
          <a:off x="475013" y="1397329"/>
          <a:ext cx="8205849" cy="2377440"/>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2400" dirty="0" smtClean="0">
                          <a:solidFill>
                            <a:schemeClr val="tx1"/>
                          </a:solidFill>
                        </a:rPr>
                        <a:t>AO2.1 c</a:t>
                      </a:r>
                      <a:endParaRPr lang="en-GB" sz="2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Apply knowledge and understanding</a:t>
                      </a:r>
                      <a:r>
                        <a:rPr lang="en-GB" sz="2400" baseline="0" dirty="0" smtClean="0">
                          <a:solidFill>
                            <a:schemeClr val="tx1"/>
                          </a:solidFill>
                        </a:rPr>
                        <a:t> in different contexts to analyse, interpret and </a:t>
                      </a:r>
                      <a:r>
                        <a:rPr lang="en-GB" sz="2400" baseline="0" dirty="0" smtClean="0">
                          <a:solidFill>
                            <a:srgbClr val="E75306"/>
                          </a:solidFill>
                        </a:rPr>
                        <a:t>evaluate</a:t>
                      </a:r>
                      <a:r>
                        <a:rPr lang="en-GB" sz="2400" baseline="0" dirty="0" smtClean="0">
                          <a:solidFill>
                            <a:schemeClr val="tx1"/>
                          </a:solidFill>
                        </a:rPr>
                        <a:t> geographical information and issues</a:t>
                      </a:r>
                      <a:endParaRPr lang="en-GB" sz="2400" dirty="0" smtClean="0">
                        <a:solidFill>
                          <a:schemeClr val="tx1"/>
                        </a:solidFill>
                      </a:endParaRPr>
                    </a:p>
                    <a:p>
                      <a:endParaRPr lang="en-GB" sz="2400" dirty="0">
                        <a:solidFill>
                          <a:schemeClr val="tx1"/>
                        </a:solidFill>
                      </a:endParaRPr>
                    </a:p>
                  </a:txBody>
                  <a:tcPr/>
                </a:tc>
              </a:tr>
              <a:tr h="370840">
                <a:tc>
                  <a:txBody>
                    <a:bodyPr/>
                    <a:lstStyle/>
                    <a:p>
                      <a:r>
                        <a:rPr lang="en-GB" sz="2400" b="1" dirty="0" smtClean="0">
                          <a:solidFill>
                            <a:srgbClr val="00B050"/>
                          </a:solidFill>
                        </a:rPr>
                        <a:t>Command</a:t>
                      </a:r>
                      <a:r>
                        <a:rPr lang="en-GB" sz="2400" b="1" baseline="0" dirty="0" smtClean="0">
                          <a:solidFill>
                            <a:srgbClr val="00B050"/>
                          </a:solidFill>
                        </a:rPr>
                        <a:t> Words:</a:t>
                      </a:r>
                      <a:endParaRPr lang="en-GB" sz="2400" b="1" dirty="0">
                        <a:solidFill>
                          <a:srgbClr val="00B050"/>
                        </a:solidFill>
                      </a:endParaRPr>
                    </a:p>
                  </a:txBody>
                  <a:tcPr/>
                </a:tc>
                <a:tc>
                  <a:txBody>
                    <a:bodyPr/>
                    <a:lstStyle/>
                    <a:p>
                      <a:r>
                        <a:rPr lang="en-GB" sz="2400" b="1" dirty="0" smtClean="0">
                          <a:solidFill>
                            <a:srgbClr val="00B050"/>
                          </a:solidFill>
                        </a:rPr>
                        <a:t>Assess,</a:t>
                      </a:r>
                      <a:r>
                        <a:rPr lang="en-GB" sz="2400" b="1" baseline="0" dirty="0" smtClean="0">
                          <a:solidFill>
                            <a:srgbClr val="00B050"/>
                          </a:solidFill>
                        </a:rPr>
                        <a:t> Examine, Discuss, Evaluate, Justify, ‘To what extent…..’</a:t>
                      </a:r>
                      <a:endParaRPr lang="en-GB" sz="2400" b="1" dirty="0" smtClean="0">
                        <a:solidFill>
                          <a:srgbClr val="00B050"/>
                        </a:solidFill>
                      </a:endParaRPr>
                    </a:p>
                  </a:txBody>
                  <a:tcPr/>
                </a:tc>
              </a:tr>
            </a:tbl>
          </a:graphicData>
        </a:graphic>
      </p:graphicFrame>
    </p:spTree>
    <p:extLst>
      <p:ext uri="{BB962C8B-B14F-4D97-AF65-F5344CB8AC3E}">
        <p14:creationId xmlns:p14="http://schemas.microsoft.com/office/powerpoint/2010/main" val="2198300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lnSpcReduction="10000"/>
          </a:bodyPr>
          <a:lstStyle/>
          <a:p>
            <a:r>
              <a:rPr lang="en-US" sz="2800" dirty="0" smtClean="0"/>
              <a:t>Higher tariff questions on AS and A level papers will cover more than one AO in a single question i.e. a proportion of the marks will be given for knowledge and understanding of process etc. (AO1) and a proportion given for application of this knowledge to a context or for developing it further (AO2). </a:t>
            </a:r>
            <a:endParaRPr lang="en-US" sz="2800" dirty="0"/>
          </a:p>
          <a:p>
            <a:endParaRPr lang="en-US" sz="1000" dirty="0" smtClean="0"/>
          </a:p>
          <a:p>
            <a:r>
              <a:rPr lang="en-US" sz="2800" dirty="0" smtClean="0"/>
              <a:t>The </a:t>
            </a:r>
            <a:r>
              <a:rPr lang="en-US" sz="2800" dirty="0" smtClean="0">
                <a:solidFill>
                  <a:srgbClr val="E75306"/>
                </a:solidFill>
              </a:rPr>
              <a:t>command word </a:t>
            </a:r>
            <a:r>
              <a:rPr lang="en-US" sz="2800" dirty="0" smtClean="0"/>
              <a:t>will give the steer as to what is required from this AO2 element. Where AO2.1c command words are used, they will require the candidate to evaluate their knowledge and understanding in some way. AO2 weightings will vary across questions and papers, use of differing AO2.1c command words will reflect this weighting change.</a:t>
            </a:r>
          </a:p>
          <a:p>
            <a:endParaRPr lang="en-US" sz="2800" dirty="0" smtClean="0"/>
          </a:p>
          <a:p>
            <a:endParaRPr lang="en-US" sz="2800" dirty="0" smtClean="0"/>
          </a:p>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AO2.1c – application through evaluation</a:t>
            </a:r>
            <a:endParaRPr lang="en-GB" dirty="0">
              <a:solidFill>
                <a:schemeClr val="bg1"/>
              </a:solidFill>
            </a:endParaRPr>
          </a:p>
        </p:txBody>
      </p:sp>
    </p:spTree>
    <p:extLst>
      <p:ext uri="{BB962C8B-B14F-4D97-AF65-F5344CB8AC3E}">
        <p14:creationId xmlns:p14="http://schemas.microsoft.com/office/powerpoint/2010/main" val="116410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pPr marL="342900" indent="-342900">
              <a:lnSpc>
                <a:spcPct val="114000"/>
              </a:lnSpc>
              <a:buFont typeface="Arial" charset="0"/>
              <a:buChar char="•"/>
            </a:pPr>
            <a:r>
              <a:rPr lang="en-US" sz="3100" dirty="0" smtClean="0"/>
              <a:t>This presentation is designed to guide teachers of </a:t>
            </a:r>
            <a:r>
              <a:rPr lang="en-US" sz="3100" b="1" dirty="0" smtClean="0">
                <a:solidFill>
                  <a:srgbClr val="E75306"/>
                </a:solidFill>
              </a:rPr>
              <a:t>Eduqas AS and A level </a:t>
            </a:r>
            <a:r>
              <a:rPr lang="en-US" sz="3100" dirty="0" smtClean="0"/>
              <a:t>courses through the structure of the examined assessments</a:t>
            </a:r>
          </a:p>
          <a:p>
            <a:pPr marL="342900" indent="-342900">
              <a:lnSpc>
                <a:spcPct val="114000"/>
              </a:lnSpc>
              <a:buFont typeface="Arial" charset="0"/>
              <a:buChar char="•"/>
            </a:pPr>
            <a:r>
              <a:rPr lang="en-US" sz="3100" dirty="0" smtClean="0"/>
              <a:t>Further support and guidance will be published on the Eduqas website to support delivery and assessment of the non-examined assessment (NEA) component at A level</a:t>
            </a:r>
          </a:p>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GB" dirty="0">
              <a:solidFill>
                <a:schemeClr val="bg1"/>
              </a:solidFill>
            </a:endParaRPr>
          </a:p>
        </p:txBody>
      </p:sp>
    </p:spTree>
    <p:extLst>
      <p:ext uri="{BB962C8B-B14F-4D97-AF65-F5344CB8AC3E}">
        <p14:creationId xmlns:p14="http://schemas.microsoft.com/office/powerpoint/2010/main" val="150679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solidFill>
                  <a:schemeClr val="bg1"/>
                </a:solidFill>
              </a:rPr>
              <a:t>AO2.1c – application through </a:t>
            </a:r>
            <a:r>
              <a:rPr lang="en-GB" dirty="0" smtClean="0">
                <a:solidFill>
                  <a:schemeClr val="bg1"/>
                </a:solidFill>
              </a:rPr>
              <a:t>evaluation</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51244460"/>
              </p:ext>
            </p:extLst>
          </p:nvPr>
        </p:nvGraphicFramePr>
        <p:xfrm>
          <a:off x="475013" y="1397329"/>
          <a:ext cx="8205849" cy="5174476"/>
        </p:xfrm>
        <a:graphic>
          <a:graphicData uri="http://schemas.openxmlformats.org/drawingml/2006/table">
            <a:tbl>
              <a:tblPr firstRow="1" bandRow="1">
                <a:tableStyleId>{5C22544A-7EE6-4342-B048-85BDC9FD1C3A}</a:tableStyleId>
              </a:tblPr>
              <a:tblGrid>
                <a:gridCol w="1686296"/>
                <a:gridCol w="6519553"/>
              </a:tblGrid>
              <a:tr h="1333996">
                <a:tc>
                  <a:txBody>
                    <a:bodyPr/>
                    <a:lstStyle/>
                    <a:p>
                      <a:r>
                        <a:rPr lang="en-GB" sz="2400" dirty="0" smtClean="0">
                          <a:solidFill>
                            <a:schemeClr val="tx1"/>
                          </a:solidFill>
                        </a:rPr>
                        <a:t>AO2.1 c</a:t>
                      </a:r>
                      <a:endParaRPr lang="en-GB" sz="2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Apply knowledge and understanding</a:t>
                      </a:r>
                      <a:r>
                        <a:rPr lang="en-GB" sz="2400" baseline="0" dirty="0" smtClean="0">
                          <a:solidFill>
                            <a:schemeClr val="tx1"/>
                          </a:solidFill>
                        </a:rPr>
                        <a:t> in different contexts to interpret, analyse and </a:t>
                      </a:r>
                      <a:r>
                        <a:rPr lang="en-GB" sz="2400" baseline="0" dirty="0" smtClean="0">
                          <a:solidFill>
                            <a:srgbClr val="E75306"/>
                          </a:solidFill>
                        </a:rPr>
                        <a:t>evaluate</a:t>
                      </a:r>
                      <a:r>
                        <a:rPr lang="en-GB" sz="2400" baseline="0" dirty="0" smtClean="0">
                          <a:solidFill>
                            <a:schemeClr val="tx1"/>
                          </a:solidFill>
                        </a:rPr>
                        <a:t> geographical information and issues</a:t>
                      </a:r>
                      <a:endParaRPr lang="en-GB" sz="2400" dirty="0" smtClean="0">
                        <a:solidFill>
                          <a:schemeClr val="tx1"/>
                        </a:solidFill>
                      </a:endParaRPr>
                    </a:p>
                  </a:txBody>
                  <a:tcPr/>
                </a:tc>
              </a:tr>
              <a:tr h="3557278">
                <a:tc>
                  <a:txBody>
                    <a:bodyPr/>
                    <a:lstStyle/>
                    <a:p>
                      <a:r>
                        <a:rPr lang="en-GB" sz="2400" b="1" dirty="0" smtClean="0">
                          <a:solidFill>
                            <a:srgbClr val="00B050"/>
                          </a:solidFill>
                        </a:rPr>
                        <a:t>Command</a:t>
                      </a:r>
                      <a:r>
                        <a:rPr lang="en-GB" sz="2400" b="1" baseline="0" dirty="0" smtClean="0">
                          <a:solidFill>
                            <a:srgbClr val="00B050"/>
                          </a:solidFill>
                        </a:rPr>
                        <a:t> Words:</a:t>
                      </a:r>
                      <a:endParaRPr lang="en-GB" sz="2400" b="1" dirty="0">
                        <a:solidFill>
                          <a:srgbClr val="00B050"/>
                        </a:solidFill>
                      </a:endParaRPr>
                    </a:p>
                  </a:txBody>
                  <a:tcPr/>
                </a:tc>
                <a:tc>
                  <a:txBody>
                    <a:bodyPr/>
                    <a:lstStyle/>
                    <a:p>
                      <a:r>
                        <a:rPr lang="en-GB" sz="2400" b="1" dirty="0" smtClean="0">
                          <a:solidFill>
                            <a:srgbClr val="00B050"/>
                          </a:solidFill>
                        </a:rPr>
                        <a:t>Assess,</a:t>
                      </a:r>
                      <a:r>
                        <a:rPr lang="en-GB" sz="2400" b="1" baseline="0" dirty="0" smtClean="0">
                          <a:solidFill>
                            <a:srgbClr val="00B050"/>
                          </a:solidFill>
                        </a:rPr>
                        <a:t> Examine (used on split AO questions where AO1/recall weighting is greater e.g. 7 AO1 +3 AO2).</a:t>
                      </a:r>
                    </a:p>
                    <a:p>
                      <a:r>
                        <a:rPr lang="en-GB" sz="2400" b="1" baseline="0" dirty="0" smtClean="0">
                          <a:solidFill>
                            <a:srgbClr val="E75306"/>
                          </a:solidFill>
                        </a:rPr>
                        <a:t>Discuss, Evaluate, Justify, ‘To what extent…..’(used where weighting is equal or towards AO2 or AO3 e.g. 7 AO1 + 8 AO2 ). The demands of these command words require significant development of critical thinking skills. These questions that target AO2 will provide greater stretch and challenge for the candidate. </a:t>
                      </a:r>
                      <a:endParaRPr lang="en-GB" sz="2400" b="1" dirty="0" smtClean="0">
                        <a:solidFill>
                          <a:srgbClr val="E75306"/>
                        </a:solidFill>
                      </a:endParaRPr>
                    </a:p>
                    <a:p>
                      <a:endParaRPr lang="en-GB" sz="600" dirty="0" smtClean="0"/>
                    </a:p>
                  </a:txBody>
                  <a:tcPr/>
                </a:tc>
              </a:tr>
            </a:tbl>
          </a:graphicData>
        </a:graphic>
      </p:graphicFrame>
    </p:spTree>
    <p:extLst>
      <p:ext uri="{BB962C8B-B14F-4D97-AF65-F5344CB8AC3E}">
        <p14:creationId xmlns:p14="http://schemas.microsoft.com/office/powerpoint/2010/main" val="3447665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 c – application through evaluation</a:t>
            </a:r>
            <a:endParaRPr lang="en-GB" dirty="0">
              <a:solidFill>
                <a:schemeClr val="bg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0" y="1330035"/>
            <a:ext cx="8350702" cy="505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1"/>
          </p:nvPr>
        </p:nvSpPr>
        <p:spPr>
          <a:xfrm>
            <a:off x="495300" y="3040083"/>
            <a:ext cx="6926778" cy="3574473"/>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GB" dirty="0" smtClean="0">
              <a:solidFill>
                <a:schemeClr val="tx1"/>
              </a:solidFill>
            </a:endParaRPr>
          </a:p>
          <a:p>
            <a:pPr algn="ctr"/>
            <a:r>
              <a:rPr lang="en-GB" sz="6000" dirty="0" smtClean="0">
                <a:solidFill>
                  <a:schemeClr val="tx1"/>
                </a:solidFill>
              </a:rPr>
              <a:t>Greater emphasis on AO1 </a:t>
            </a:r>
            <a:r>
              <a:rPr lang="en-GB" sz="6000" dirty="0">
                <a:solidFill>
                  <a:schemeClr val="tx1"/>
                </a:solidFill>
              </a:rPr>
              <a:t>-</a:t>
            </a:r>
            <a:r>
              <a:rPr lang="en-GB" sz="6000" dirty="0" smtClean="0">
                <a:solidFill>
                  <a:schemeClr val="tx1"/>
                </a:solidFill>
              </a:rPr>
              <a:t> ‘Assess’ used as command word…</a:t>
            </a:r>
            <a:endParaRPr lang="en-GB" sz="6000" dirty="0">
              <a:solidFill>
                <a:schemeClr val="tx1"/>
              </a:solidFill>
            </a:endParaRPr>
          </a:p>
        </p:txBody>
      </p:sp>
      <p:sp>
        <p:nvSpPr>
          <p:cNvPr id="8" name="Explosion 1 7"/>
          <p:cNvSpPr/>
          <p:nvPr/>
        </p:nvSpPr>
        <p:spPr>
          <a:xfrm>
            <a:off x="6904058" y="2660071"/>
            <a:ext cx="1802554" cy="1520041"/>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AS SAMs example</a:t>
            </a:r>
            <a:endParaRPr lang="en-GB" dirty="0">
              <a:solidFill>
                <a:schemeClr val="tx1"/>
              </a:solidFill>
            </a:endParaRPr>
          </a:p>
        </p:txBody>
      </p:sp>
    </p:spTree>
    <p:extLst>
      <p:ext uri="{BB962C8B-B14F-4D97-AF65-F5344CB8AC3E}">
        <p14:creationId xmlns:p14="http://schemas.microsoft.com/office/powerpoint/2010/main" val="32180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 c – application through evaluation</a:t>
            </a:r>
            <a:endParaRPr lang="en-GB" dirty="0">
              <a:solidFill>
                <a:schemeClr val="bg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08" b="-2808"/>
          <a:stretch/>
        </p:blipFill>
        <p:spPr bwMode="auto">
          <a:xfrm>
            <a:off x="495300" y="1330037"/>
            <a:ext cx="7972362" cy="542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1"/>
          </p:nvPr>
        </p:nvSpPr>
        <p:spPr>
          <a:xfrm>
            <a:off x="495300" y="3040083"/>
            <a:ext cx="6926778" cy="3574473"/>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GB" dirty="0" smtClean="0">
              <a:solidFill>
                <a:schemeClr val="tx1"/>
              </a:solidFill>
            </a:endParaRPr>
          </a:p>
          <a:p>
            <a:pPr algn="ctr"/>
            <a:r>
              <a:rPr lang="en-GB" sz="6000" dirty="0" smtClean="0">
                <a:solidFill>
                  <a:schemeClr val="tx1"/>
                </a:solidFill>
              </a:rPr>
              <a:t>Greater emphasis on AO2 - ‘To what extent…’ used as command…</a:t>
            </a:r>
            <a:endParaRPr lang="en-GB" sz="6000" dirty="0">
              <a:solidFill>
                <a:schemeClr val="tx1"/>
              </a:solidFill>
            </a:endParaRPr>
          </a:p>
        </p:txBody>
      </p:sp>
      <p:sp>
        <p:nvSpPr>
          <p:cNvPr id="9" name="Explosion 1 8"/>
          <p:cNvSpPr/>
          <p:nvPr/>
        </p:nvSpPr>
        <p:spPr>
          <a:xfrm>
            <a:off x="6828311" y="2446317"/>
            <a:ext cx="1947553" cy="1959429"/>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 level SAMs example</a:t>
            </a:r>
            <a:endParaRPr lang="en-GB" dirty="0">
              <a:solidFill>
                <a:schemeClr val="tx1"/>
              </a:solidFill>
            </a:endParaRPr>
          </a:p>
        </p:txBody>
      </p:sp>
    </p:spTree>
    <p:extLst>
      <p:ext uri="{BB962C8B-B14F-4D97-AF65-F5344CB8AC3E}">
        <p14:creationId xmlns:p14="http://schemas.microsoft.com/office/powerpoint/2010/main" val="29988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AO2.1 c – application through evaluation</a:t>
            </a:r>
            <a:endParaRPr lang="en-GB"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08" y="2634529"/>
            <a:ext cx="8215559" cy="1034947"/>
          </a:xfrm>
          <a:prstGeom prst="rect">
            <a:avLst/>
          </a:prstGeom>
          <a:noFill/>
          <a:ln w="31750">
            <a:solidFill>
              <a:srgbClr val="E75306"/>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09" y="1430421"/>
            <a:ext cx="8215559" cy="1013325"/>
          </a:xfrm>
          <a:prstGeom prst="rect">
            <a:avLst/>
          </a:prstGeom>
          <a:noFill/>
          <a:ln w="31750">
            <a:solidFill>
              <a:srgbClr val="E75306"/>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Placeholder 5"/>
          <p:cNvSpPr>
            <a:spLocks noGrp="1"/>
          </p:cNvSpPr>
          <p:nvPr>
            <p:ph type="body" sz="quarter" idx="11"/>
          </p:nvPr>
        </p:nvSpPr>
        <p:spPr>
          <a:xfrm>
            <a:off x="248537" y="3152002"/>
            <a:ext cx="6926778" cy="3277590"/>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GB" dirty="0" smtClean="0">
              <a:solidFill>
                <a:schemeClr val="tx1"/>
              </a:solidFill>
            </a:endParaRPr>
          </a:p>
          <a:p>
            <a:pPr algn="ctr"/>
            <a:r>
              <a:rPr lang="en-GB" sz="8800" dirty="0" smtClean="0">
                <a:solidFill>
                  <a:schemeClr val="tx1"/>
                </a:solidFill>
              </a:rPr>
              <a:t>C3 essays assess all three AOs but with greater weighting      (or equal) towards AO2. ‘Discuss…’ used as command.</a:t>
            </a:r>
            <a:endParaRPr lang="en-GB" sz="8800" dirty="0">
              <a:solidFill>
                <a:schemeClr val="tx1"/>
              </a:solidFill>
            </a:endParaRPr>
          </a:p>
        </p:txBody>
      </p:sp>
      <p:sp>
        <p:nvSpPr>
          <p:cNvPr id="7" name="Explosion 1 6"/>
          <p:cNvSpPr/>
          <p:nvPr/>
        </p:nvSpPr>
        <p:spPr>
          <a:xfrm>
            <a:off x="6935189" y="4607626"/>
            <a:ext cx="1947553" cy="1959429"/>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 level SAMs example</a:t>
            </a:r>
            <a:endParaRPr lang="en-GB" dirty="0">
              <a:solidFill>
                <a:schemeClr val="tx1"/>
              </a:solidFill>
            </a:endParaRPr>
          </a:p>
        </p:txBody>
      </p:sp>
    </p:spTree>
    <p:extLst>
      <p:ext uri="{BB962C8B-B14F-4D97-AF65-F5344CB8AC3E}">
        <p14:creationId xmlns:p14="http://schemas.microsoft.com/office/powerpoint/2010/main" val="15880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500" dirty="0" smtClean="0">
                <a:solidFill>
                  <a:schemeClr val="bg1"/>
                </a:solidFill>
              </a:rPr>
              <a:t>Deconstructing SAMs questions (AS example)</a:t>
            </a:r>
            <a:endParaRPr lang="en-GB" sz="2500" dirty="0">
              <a:solidFill>
                <a:schemeClr val="bg1"/>
              </a:solidFill>
            </a:endParaRPr>
          </a:p>
        </p:txBody>
      </p:sp>
      <p:sp>
        <p:nvSpPr>
          <p:cNvPr id="6"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58" r="8012"/>
          <a:stretch/>
        </p:blipFill>
        <p:spPr bwMode="auto">
          <a:xfrm>
            <a:off x="398978" y="2565070"/>
            <a:ext cx="8376885" cy="1080655"/>
          </a:xfrm>
          <a:prstGeom prst="rect">
            <a:avLst/>
          </a:prstGeom>
          <a:noFill/>
          <a:ln w="31750">
            <a:solidFill>
              <a:srgbClr val="E75306"/>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5"/>
          <p:cNvSpPr>
            <a:spLocks noGrp="1"/>
          </p:cNvSpPr>
          <p:nvPr>
            <p:ph type="body" sz="quarter" idx="11"/>
          </p:nvPr>
        </p:nvSpPr>
        <p:spPr>
          <a:xfrm>
            <a:off x="494806" y="1235034"/>
            <a:ext cx="3645868" cy="1591976"/>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GB" dirty="0" smtClean="0">
              <a:solidFill>
                <a:schemeClr val="tx1"/>
              </a:solidFill>
            </a:endParaRPr>
          </a:p>
          <a:p>
            <a:pPr algn="ctr"/>
            <a:r>
              <a:rPr lang="en-GB" sz="5500" dirty="0" smtClean="0">
                <a:solidFill>
                  <a:schemeClr val="tx1"/>
                </a:solidFill>
              </a:rPr>
              <a:t>Assess = AO2</a:t>
            </a:r>
            <a:endParaRPr lang="en-GB" sz="5500" dirty="0">
              <a:solidFill>
                <a:schemeClr val="tx1"/>
              </a:solidFill>
            </a:endParaRPr>
          </a:p>
        </p:txBody>
      </p:sp>
      <p:sp>
        <p:nvSpPr>
          <p:cNvPr id="16" name="Text Placeholder 5"/>
          <p:cNvSpPr>
            <a:spLocks noGrp="1"/>
          </p:cNvSpPr>
          <p:nvPr>
            <p:ph type="body" sz="quarter" idx="11"/>
          </p:nvPr>
        </p:nvSpPr>
        <p:spPr>
          <a:xfrm>
            <a:off x="1793210" y="3408219"/>
            <a:ext cx="7041997" cy="2517568"/>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endParaRPr lang="en-GB" dirty="0" smtClean="0">
              <a:solidFill>
                <a:schemeClr val="tx1"/>
              </a:solidFill>
            </a:endParaRPr>
          </a:p>
          <a:p>
            <a:r>
              <a:rPr lang="en-GB" sz="7600" dirty="0" smtClean="0">
                <a:solidFill>
                  <a:schemeClr val="tx1"/>
                </a:solidFill>
              </a:rPr>
              <a:t>7 (AO1) + 3 (AO2)</a:t>
            </a:r>
            <a:endParaRPr lang="en-GB" sz="7600" dirty="0">
              <a:solidFill>
                <a:schemeClr val="tx1"/>
              </a:solidFill>
            </a:endParaRPr>
          </a:p>
        </p:txBody>
      </p:sp>
    </p:spTree>
    <p:extLst>
      <p:ext uri="{BB962C8B-B14F-4D97-AF65-F5344CB8AC3E}">
        <p14:creationId xmlns:p14="http://schemas.microsoft.com/office/powerpoint/2010/main" val="39573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6"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fontScale="62500" lnSpcReduction="20000"/>
          </a:bodyPr>
          <a:lstStyle/>
          <a:p>
            <a:r>
              <a:rPr lang="en-GB" sz="2800" b="1" dirty="0"/>
              <a:t>1</a:t>
            </a:r>
            <a:r>
              <a:rPr lang="en-GB" sz="2800" b="1" dirty="0" smtClean="0"/>
              <a:t>) b</a:t>
            </a:r>
            <a:r>
              <a:rPr lang="en-GB" sz="2800" b="1" dirty="0"/>
              <a:t>)</a:t>
            </a:r>
            <a:r>
              <a:rPr lang="en-GB" sz="2800" dirty="0"/>
              <a:t> Biotic processes are important in the formation of sand dunes such as Ainsdale sand dunes, North West England which is over 580 hectares. A sand dune requires a strong prevailing wind, small fine sediment (sand) and a low tide level. Aeolian processes (wind) blows sand onto the coast. Obstacle (wood, plants, rocks </a:t>
            </a:r>
            <a:r>
              <a:rPr lang="en-GB" sz="2800" dirty="0" err="1"/>
              <a:t>etc</a:t>
            </a:r>
            <a:r>
              <a:rPr lang="en-GB" sz="2800" dirty="0"/>
              <a:t>) catch the sediment and starts to create an embryo sand dune. The fluid </a:t>
            </a:r>
            <a:r>
              <a:rPr lang="en-GB" sz="2800" dirty="0" smtClean="0"/>
              <a:t>threshold </a:t>
            </a:r>
            <a:r>
              <a:rPr lang="en-GB" sz="2800" dirty="0"/>
              <a:t>velocity has to be met by the wind to move the fine sand particles. The sand particles move by surface creep (rolling along), suspension (lifted up) and saltation (bounced). As more sand particles get stuck behind obstacles, the obstacle becomes larger so catches even more sediment. Marram grass starts to grow which </a:t>
            </a:r>
            <a:r>
              <a:rPr lang="en-GB" sz="2800" dirty="0" smtClean="0"/>
              <a:t>stabilises </a:t>
            </a:r>
            <a:r>
              <a:rPr lang="en-GB" sz="2800" dirty="0"/>
              <a:t>the sand dune due to the roots holding the sand particles together and the grass tips catching even more sand particles making the sand dunes grow. As sand dunes grow, dune slacks occur which are sheltered parts of the sand dune leading to further vegetation to grow such as pine trees in Formby. These have deeper roots to hold the sand dune together further but also catches further sand to build the sand dune. </a:t>
            </a:r>
          </a:p>
          <a:p>
            <a:r>
              <a:rPr lang="en-GB" sz="2800" dirty="0" smtClean="0"/>
              <a:t>Therefore, </a:t>
            </a:r>
            <a:r>
              <a:rPr lang="en-GB" sz="2800" dirty="0"/>
              <a:t>biotic processes are important in the creation of sand dunes but so are </a:t>
            </a:r>
            <a:r>
              <a:rPr lang="en-GB" sz="2800" dirty="0" err="1"/>
              <a:t>aeolian</a:t>
            </a:r>
            <a:r>
              <a:rPr lang="en-GB" sz="2800" dirty="0"/>
              <a:t> processes because there needs to be a strong prevailing wind for the sand to be able to be transported. Furthermore, lithological geology is vital because sand dunes require soft fine sand which is easy to transport to allow for sand dunes to be created. </a:t>
            </a:r>
          </a:p>
          <a:p>
            <a:r>
              <a:rPr lang="en-GB" sz="2800" dirty="0"/>
              <a:t>Overall, biotic processes are important in the formation of sand dunes in the longer term to stabilise and grow a sand dune, however Aeolian processes and lithological geology is more important in the formation of sand dunes in the short term.</a:t>
            </a:r>
          </a:p>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Read and assess (7 AO1 + 3 AO2)</a:t>
            </a:r>
            <a:endParaRPr lang="en-GB" dirty="0">
              <a:solidFill>
                <a:schemeClr val="bg1"/>
              </a:solidFill>
            </a:endParaRPr>
          </a:p>
        </p:txBody>
      </p:sp>
    </p:spTree>
    <p:extLst>
      <p:ext uri="{BB962C8B-B14F-4D97-AF65-F5344CB8AC3E}">
        <p14:creationId xmlns:p14="http://schemas.microsoft.com/office/powerpoint/2010/main" val="3529735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Autofit/>
          </a:bodyPr>
          <a:lstStyle/>
          <a:p>
            <a:r>
              <a:rPr lang="en-US" dirty="0" smtClean="0"/>
              <a:t>C1 AS Examiner Comments:</a:t>
            </a:r>
          </a:p>
          <a:p>
            <a:endParaRPr lang="en-US" sz="1500" dirty="0" smtClean="0"/>
          </a:p>
          <a:p>
            <a:r>
              <a:rPr lang="en-US" b="1" dirty="0" smtClean="0">
                <a:solidFill>
                  <a:srgbClr val="E75306"/>
                </a:solidFill>
              </a:rPr>
              <a:t>AO1 (Band 3 – Upper)</a:t>
            </a:r>
          </a:p>
          <a:p>
            <a:r>
              <a:rPr lang="en-US" dirty="0" smtClean="0"/>
              <a:t>Demonstrates detailed and accurate </a:t>
            </a:r>
            <a:r>
              <a:rPr lang="en-US" b="1" dirty="0" smtClean="0">
                <a:solidFill>
                  <a:srgbClr val="E75306"/>
                </a:solidFill>
              </a:rPr>
              <a:t>knowledge and understanding </a:t>
            </a:r>
            <a:r>
              <a:rPr lang="en-US" dirty="0" smtClean="0"/>
              <a:t>of the link between biotic processes and the formation of sand dunes. </a:t>
            </a:r>
            <a:r>
              <a:rPr lang="en-US" dirty="0"/>
              <a:t>Discussion is </a:t>
            </a:r>
            <a:r>
              <a:rPr lang="en-US" dirty="0" smtClean="0"/>
              <a:t>well </a:t>
            </a:r>
            <a:r>
              <a:rPr lang="en-US" dirty="0"/>
              <a:t>supported by evidence and a located example.</a:t>
            </a:r>
          </a:p>
          <a:p>
            <a:endParaRPr lang="en-US" sz="1500" dirty="0" smtClean="0"/>
          </a:p>
          <a:p>
            <a:r>
              <a:rPr lang="en-US" b="1" dirty="0" smtClean="0">
                <a:solidFill>
                  <a:srgbClr val="E75306"/>
                </a:solidFill>
              </a:rPr>
              <a:t>AO2 (Band 3)</a:t>
            </a:r>
          </a:p>
          <a:p>
            <a:r>
              <a:rPr lang="en-US" b="1" dirty="0" smtClean="0">
                <a:solidFill>
                  <a:srgbClr val="E75306"/>
                </a:solidFill>
              </a:rPr>
              <a:t>Applies</a:t>
            </a:r>
            <a:r>
              <a:rPr lang="en-US" dirty="0" smtClean="0"/>
              <a:t> knowledge and understanding </a:t>
            </a:r>
            <a:r>
              <a:rPr lang="en-US" dirty="0"/>
              <a:t>t</a:t>
            </a:r>
            <a:r>
              <a:rPr lang="en-US" dirty="0" smtClean="0"/>
              <a:t>o produce a thorough and coherent assessment of the importance of biological processes in the </a:t>
            </a:r>
            <a:r>
              <a:rPr lang="en-US" b="1" dirty="0" smtClean="0">
                <a:solidFill>
                  <a:srgbClr val="E75306"/>
                </a:solidFill>
              </a:rPr>
              <a:t>context</a:t>
            </a:r>
            <a:r>
              <a:rPr lang="en-US" dirty="0" smtClean="0"/>
              <a:t> of both </a:t>
            </a:r>
            <a:r>
              <a:rPr lang="en-US" dirty="0" err="1" smtClean="0"/>
              <a:t>aeolian</a:t>
            </a:r>
            <a:r>
              <a:rPr lang="en-US" dirty="0" smtClean="0"/>
              <a:t> and lithological factors. Good use is made of the concept of scale (time scales) to inform the response. </a:t>
            </a:r>
            <a:endParaRPr lang="en-US"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Read and assess (7 AO1 + 3 AO2)</a:t>
            </a:r>
            <a:endParaRPr lang="en-GB" dirty="0">
              <a:solidFill>
                <a:schemeClr val="bg1"/>
              </a:solidFill>
            </a:endParaRPr>
          </a:p>
        </p:txBody>
      </p:sp>
    </p:spTree>
    <p:extLst>
      <p:ext uri="{BB962C8B-B14F-4D97-AF65-F5344CB8AC3E}">
        <p14:creationId xmlns:p14="http://schemas.microsoft.com/office/powerpoint/2010/main" val="270654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smtClean="0">
                <a:solidFill>
                  <a:schemeClr val="bg1"/>
                </a:solidFill>
              </a:rPr>
              <a:t>AO3</a:t>
            </a:r>
            <a:r>
              <a:rPr lang="en-GB" dirty="0" smtClean="0">
                <a:solidFill>
                  <a:schemeClr val="bg1"/>
                </a:solidFill>
              </a:rPr>
              <a:t>  </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87721014"/>
              </p:ext>
            </p:extLst>
          </p:nvPr>
        </p:nvGraphicFramePr>
        <p:xfrm>
          <a:off x="475013" y="1397329"/>
          <a:ext cx="8205849" cy="2926080"/>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2400" dirty="0" smtClean="0">
                          <a:solidFill>
                            <a:schemeClr val="tx1"/>
                          </a:solidFill>
                        </a:rPr>
                        <a:t>AO3</a:t>
                      </a:r>
                    </a:p>
                    <a:p>
                      <a:r>
                        <a:rPr lang="en-GB" sz="2400" dirty="0" smtClean="0">
                          <a:solidFill>
                            <a:schemeClr val="tx1"/>
                          </a:solidFill>
                        </a:rPr>
                        <a:t>strands</a:t>
                      </a:r>
                      <a:endParaRPr lang="en-GB" sz="2400" dirty="0">
                        <a:solidFill>
                          <a:schemeClr val="tx1"/>
                        </a:solidFill>
                      </a:endParaRPr>
                    </a:p>
                  </a:txBody>
                  <a:tcPr/>
                </a:tc>
                <a:tc>
                  <a:txBody>
                    <a:bodyPr/>
                    <a:lstStyle/>
                    <a:p>
                      <a:r>
                        <a:rPr lang="en-GB" sz="2400" b="1" dirty="0" smtClean="0">
                          <a:solidFill>
                            <a:schemeClr val="tx1"/>
                          </a:solidFill>
                        </a:rPr>
                        <a:t>Use a variety</a:t>
                      </a:r>
                      <a:r>
                        <a:rPr lang="en-GB" sz="2400" b="1" baseline="0" dirty="0" smtClean="0">
                          <a:solidFill>
                            <a:schemeClr val="tx1"/>
                          </a:solidFill>
                        </a:rPr>
                        <a:t> of </a:t>
                      </a:r>
                      <a:r>
                        <a:rPr lang="en-GB" sz="2400" baseline="0" dirty="0" smtClean="0">
                          <a:solidFill>
                            <a:schemeClr val="tx1"/>
                          </a:solidFill>
                        </a:rPr>
                        <a:t>relevant quantitative, qualitative and fieldwork </a:t>
                      </a:r>
                      <a:r>
                        <a:rPr lang="en-GB" sz="2400" b="1" baseline="0" dirty="0" smtClean="0">
                          <a:solidFill>
                            <a:schemeClr val="tx1"/>
                          </a:solidFill>
                        </a:rPr>
                        <a:t>skills</a:t>
                      </a:r>
                      <a:r>
                        <a:rPr lang="en-GB" sz="2400" baseline="0" dirty="0" smtClean="0">
                          <a:solidFill>
                            <a:schemeClr val="tx1"/>
                          </a:solidFill>
                        </a:rPr>
                        <a:t> to:</a:t>
                      </a:r>
                    </a:p>
                    <a:p>
                      <a:endParaRPr lang="en-GB" sz="2400" dirty="0">
                        <a:solidFill>
                          <a:schemeClr val="tx1"/>
                        </a:solidFill>
                      </a:endParaRPr>
                    </a:p>
                  </a:txBody>
                  <a:tcPr/>
                </a:tc>
              </a:tr>
              <a:tr h="370840">
                <a:tc>
                  <a:txBody>
                    <a:bodyPr/>
                    <a:lstStyle/>
                    <a:p>
                      <a:r>
                        <a:rPr lang="en-GB" sz="2400" b="1" dirty="0" smtClean="0">
                          <a:solidFill>
                            <a:schemeClr val="tx1"/>
                          </a:solidFill>
                        </a:rPr>
                        <a:t>AO3.1</a:t>
                      </a:r>
                      <a:endParaRPr lang="en-GB" sz="2400" b="1" dirty="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tx1"/>
                          </a:solidFill>
                        </a:rPr>
                        <a:t>investigate geographical questions and issues</a:t>
                      </a:r>
                    </a:p>
                  </a:txBody>
                  <a:tcPr/>
                </a:tc>
              </a:tr>
              <a:tr h="370840">
                <a:tc>
                  <a:txBody>
                    <a:bodyPr/>
                    <a:lstStyle/>
                    <a:p>
                      <a:r>
                        <a:rPr lang="en-GB" sz="2400" b="1" dirty="0" smtClean="0">
                          <a:solidFill>
                            <a:schemeClr val="tx1"/>
                          </a:solidFill>
                        </a:rPr>
                        <a:t>AO3.2</a:t>
                      </a:r>
                      <a:endParaRPr lang="en-GB" sz="2400" b="1" dirty="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tx1"/>
                          </a:solidFill>
                        </a:rPr>
                        <a:t>interpret, analyse and evaluate data and evidence</a:t>
                      </a:r>
                      <a:endParaRPr lang="en-GB" sz="2400" dirty="0" smtClean="0">
                        <a:solidFill>
                          <a:schemeClr val="tx1"/>
                        </a:solidFill>
                      </a:endParaRPr>
                    </a:p>
                  </a:txBody>
                  <a:tcPr/>
                </a:tc>
              </a:tr>
              <a:tr h="370840">
                <a:tc>
                  <a:txBody>
                    <a:bodyPr/>
                    <a:lstStyle/>
                    <a:p>
                      <a:r>
                        <a:rPr lang="en-GB" sz="2400" b="1" dirty="0" smtClean="0">
                          <a:solidFill>
                            <a:schemeClr val="tx1"/>
                          </a:solidFill>
                        </a:rPr>
                        <a:t>AO3.3</a:t>
                      </a:r>
                      <a:endParaRPr lang="en-GB" sz="2400" b="1" dirty="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tx1"/>
                          </a:solidFill>
                        </a:rPr>
                        <a:t>construct arguments and draw conclusions</a:t>
                      </a:r>
                    </a:p>
                  </a:txBody>
                  <a:tcPr/>
                </a:tc>
              </a:tr>
            </a:tbl>
          </a:graphicData>
        </a:graphic>
      </p:graphicFrame>
      <p:sp>
        <p:nvSpPr>
          <p:cNvPr id="3" name="TextBox 2"/>
          <p:cNvSpPr txBox="1"/>
          <p:nvPr/>
        </p:nvSpPr>
        <p:spPr>
          <a:xfrm>
            <a:off x="380010" y="4417621"/>
            <a:ext cx="8300852" cy="1785104"/>
          </a:xfrm>
          <a:prstGeom prst="rect">
            <a:avLst/>
          </a:prstGeom>
          <a:noFill/>
        </p:spPr>
        <p:txBody>
          <a:bodyPr wrap="square" rtlCol="0">
            <a:spAutoFit/>
          </a:bodyPr>
          <a:lstStyle/>
          <a:p>
            <a:r>
              <a:rPr lang="en-GB" sz="2200" dirty="0" smtClean="0"/>
              <a:t>AO3 is used to test the learner’s knowledge and understanding of data skills and fieldwork techniques. All techniques in the skills list in the specification should be covered and four days fieldwork (two at AS) undertaken to develop these skills in both physical and human contexts. </a:t>
            </a:r>
            <a:endParaRPr lang="en-GB" sz="2200" dirty="0"/>
          </a:p>
        </p:txBody>
      </p:sp>
    </p:spTree>
    <p:extLst>
      <p:ext uri="{BB962C8B-B14F-4D97-AF65-F5344CB8AC3E}">
        <p14:creationId xmlns:p14="http://schemas.microsoft.com/office/powerpoint/2010/main" val="1581117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smtClean="0">
                <a:solidFill>
                  <a:schemeClr val="bg1"/>
                </a:solidFill>
              </a:rPr>
              <a:t>AO3 Command Words  </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62210150"/>
              </p:ext>
            </p:extLst>
          </p:nvPr>
        </p:nvGraphicFramePr>
        <p:xfrm>
          <a:off x="475013" y="1397329"/>
          <a:ext cx="8205849" cy="4389120"/>
        </p:xfrm>
        <a:graphic>
          <a:graphicData uri="http://schemas.openxmlformats.org/drawingml/2006/table">
            <a:tbl>
              <a:tblPr firstRow="1" bandRow="1">
                <a:tableStyleId>{5C22544A-7EE6-4342-B048-85BDC9FD1C3A}</a:tableStyleId>
              </a:tblPr>
              <a:tblGrid>
                <a:gridCol w="1686296"/>
                <a:gridCol w="6519553"/>
              </a:tblGrid>
              <a:tr h="370840">
                <a:tc>
                  <a:txBody>
                    <a:bodyPr/>
                    <a:lstStyle/>
                    <a:p>
                      <a:r>
                        <a:rPr lang="en-GB" sz="2400" dirty="0" smtClean="0">
                          <a:solidFill>
                            <a:schemeClr val="tx1"/>
                          </a:solidFill>
                        </a:rPr>
                        <a:t>AO3</a:t>
                      </a:r>
                    </a:p>
                    <a:p>
                      <a:r>
                        <a:rPr lang="en-GB" sz="2400" dirty="0" smtClean="0">
                          <a:solidFill>
                            <a:schemeClr val="tx1"/>
                          </a:solidFill>
                        </a:rPr>
                        <a:t>strands</a:t>
                      </a:r>
                      <a:endParaRPr lang="en-GB" sz="2400" dirty="0">
                        <a:solidFill>
                          <a:schemeClr val="tx1"/>
                        </a:solidFill>
                      </a:endParaRPr>
                    </a:p>
                  </a:txBody>
                  <a:tcPr/>
                </a:tc>
                <a:tc>
                  <a:txBody>
                    <a:bodyPr/>
                    <a:lstStyle/>
                    <a:p>
                      <a:r>
                        <a:rPr lang="en-GB" sz="2400" dirty="0" smtClean="0">
                          <a:solidFill>
                            <a:srgbClr val="00B050"/>
                          </a:solidFill>
                        </a:rPr>
                        <a:t>Command</a:t>
                      </a:r>
                      <a:r>
                        <a:rPr lang="en-GB" sz="2400" baseline="0" dirty="0" smtClean="0">
                          <a:solidFill>
                            <a:srgbClr val="00B050"/>
                          </a:solidFill>
                        </a:rPr>
                        <a:t> Words:</a:t>
                      </a:r>
                      <a:endParaRPr lang="en-GB" sz="2400" dirty="0">
                        <a:solidFill>
                          <a:srgbClr val="00B050"/>
                        </a:solidFill>
                      </a:endParaRPr>
                    </a:p>
                  </a:txBody>
                  <a:tcPr/>
                </a:tc>
              </a:tr>
              <a:tr h="370840">
                <a:tc>
                  <a:txBody>
                    <a:bodyPr/>
                    <a:lstStyle/>
                    <a:p>
                      <a:r>
                        <a:rPr lang="en-GB" sz="2400" b="1" dirty="0" smtClean="0">
                          <a:solidFill>
                            <a:schemeClr val="tx1"/>
                          </a:solidFill>
                        </a:rPr>
                        <a:t>AO3.1</a:t>
                      </a:r>
                      <a:endParaRPr lang="en-GB" sz="2400" b="1" dirty="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tx1"/>
                          </a:solidFill>
                        </a:rPr>
                        <a:t>investigate geographical questions and issues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baseline="0" dirty="0" smtClean="0">
                          <a:solidFill>
                            <a:srgbClr val="00B050"/>
                          </a:solidFill>
                        </a:rPr>
                        <a:t>Calculate, Describe (patterns/variations), Draw, Identify, Label, State, Select, Estimate</a:t>
                      </a:r>
                    </a:p>
                  </a:txBody>
                  <a:tcPr/>
                </a:tc>
              </a:tr>
              <a:tr h="370840">
                <a:tc>
                  <a:txBody>
                    <a:bodyPr/>
                    <a:lstStyle/>
                    <a:p>
                      <a:r>
                        <a:rPr lang="en-GB" sz="2400" b="1" dirty="0" smtClean="0">
                          <a:solidFill>
                            <a:schemeClr val="tx1"/>
                          </a:solidFill>
                        </a:rPr>
                        <a:t>AO3.2</a:t>
                      </a:r>
                      <a:endParaRPr lang="en-GB" sz="2400" b="1" dirty="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tx1"/>
                          </a:solidFill>
                        </a:rPr>
                        <a:t>interpret, analyse and evaluate data and evidence</a:t>
                      </a:r>
                      <a:endParaRPr lang="en-GB" sz="24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dirty="0" smtClean="0">
                          <a:solidFill>
                            <a:srgbClr val="00B050"/>
                          </a:solidFill>
                        </a:rPr>
                        <a:t>Explain,</a:t>
                      </a:r>
                      <a:r>
                        <a:rPr lang="en-GB" sz="2400" b="1" baseline="0" dirty="0" smtClean="0">
                          <a:solidFill>
                            <a:srgbClr val="00B050"/>
                          </a:solidFill>
                        </a:rPr>
                        <a:t> Compare, Suggest</a:t>
                      </a:r>
                      <a:endParaRPr lang="en-GB" sz="2400" b="1" dirty="0" smtClean="0">
                        <a:solidFill>
                          <a:srgbClr val="00B050"/>
                        </a:solidFill>
                      </a:endParaRPr>
                    </a:p>
                  </a:txBody>
                  <a:tcPr/>
                </a:tc>
              </a:tr>
              <a:tr h="370840">
                <a:tc>
                  <a:txBody>
                    <a:bodyPr/>
                    <a:lstStyle/>
                    <a:p>
                      <a:r>
                        <a:rPr lang="en-GB" sz="2400" b="1" dirty="0" smtClean="0">
                          <a:solidFill>
                            <a:schemeClr val="tx1"/>
                          </a:solidFill>
                        </a:rPr>
                        <a:t>AO3.3</a:t>
                      </a:r>
                      <a:endParaRPr lang="en-GB" sz="2400" b="1" dirty="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tx1"/>
                          </a:solidFill>
                        </a:rPr>
                        <a:t>construct arguments and draw conclusions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baseline="0" dirty="0" smtClean="0">
                          <a:solidFill>
                            <a:srgbClr val="00B050"/>
                          </a:solidFill>
                        </a:rPr>
                        <a:t>Analyse, ‘To what extent…’, Assess, Discuss, Evaluate</a:t>
                      </a:r>
                    </a:p>
                  </a:txBody>
                  <a:tcPr/>
                </a:tc>
              </a:tr>
            </a:tbl>
          </a:graphicData>
        </a:graphic>
      </p:graphicFrame>
    </p:spTree>
    <p:extLst>
      <p:ext uri="{BB962C8B-B14F-4D97-AF65-F5344CB8AC3E}">
        <p14:creationId xmlns:p14="http://schemas.microsoft.com/office/powerpoint/2010/main" val="4277089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4715"/>
          <a:stretch/>
        </p:blipFill>
        <p:spPr bwMode="auto">
          <a:xfrm>
            <a:off x="251520" y="974382"/>
            <a:ext cx="7039929" cy="588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200" dirty="0" smtClean="0">
                <a:solidFill>
                  <a:schemeClr val="bg1"/>
                </a:solidFill>
              </a:rPr>
              <a:t>AO3.1…..investigate</a:t>
            </a:r>
            <a:endParaRPr lang="en-GB" sz="3200" dirty="0">
              <a:solidFill>
                <a:schemeClr val="bg1"/>
              </a:solidFill>
            </a:endParaRPr>
          </a:p>
        </p:txBody>
      </p:sp>
      <p:sp>
        <p:nvSpPr>
          <p:cNvPr id="6" name="Explosion 1 5"/>
          <p:cNvSpPr/>
          <p:nvPr/>
        </p:nvSpPr>
        <p:spPr>
          <a:xfrm>
            <a:off x="6994566" y="4672921"/>
            <a:ext cx="1947553" cy="1959429"/>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 level SAMs example</a:t>
            </a:r>
            <a:endParaRPr lang="en-GB" dirty="0">
              <a:solidFill>
                <a:schemeClr val="tx1"/>
              </a:solidFill>
            </a:endParaRPr>
          </a:p>
        </p:txBody>
      </p:sp>
    </p:spTree>
    <p:extLst>
      <p:ext uri="{BB962C8B-B14F-4D97-AF65-F5344CB8AC3E}">
        <p14:creationId xmlns:p14="http://schemas.microsoft.com/office/powerpoint/2010/main" val="23052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16779099"/>
              </p:ext>
            </p:extLst>
          </p:nvPr>
        </p:nvGraphicFramePr>
        <p:xfrm>
          <a:off x="641268" y="1397000"/>
          <a:ext cx="7873340" cy="3108960"/>
        </p:xfrm>
        <a:graphic>
          <a:graphicData uri="http://schemas.openxmlformats.org/drawingml/2006/table">
            <a:tbl>
              <a:tblPr firstRow="1" bandRow="1">
                <a:tableStyleId>{5C22544A-7EE6-4342-B048-85BDC9FD1C3A}</a:tableStyleId>
              </a:tblPr>
              <a:tblGrid>
                <a:gridCol w="6460176"/>
                <a:gridCol w="1413164"/>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Content:</a:t>
                      </a:r>
                    </a:p>
                    <a:p>
                      <a:endParaRPr lang="en-GB" sz="2400" dirty="0">
                        <a:solidFill>
                          <a:schemeClr val="tx1"/>
                        </a:solidFill>
                      </a:endParaRPr>
                    </a:p>
                  </a:txBody>
                  <a:tcPr/>
                </a:tc>
                <a:tc>
                  <a:txBody>
                    <a:bodyPr/>
                    <a:lstStyle/>
                    <a:p>
                      <a:r>
                        <a:rPr lang="en-GB" sz="2400" dirty="0" smtClean="0">
                          <a:solidFill>
                            <a:schemeClr val="tx1"/>
                          </a:solidFill>
                        </a:rPr>
                        <a:t>Slide(s)</a:t>
                      </a:r>
                      <a:endParaRPr lang="en-GB" sz="240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Key aspects of the assessment structure</a:t>
                      </a:r>
                    </a:p>
                  </a:txBody>
                  <a:tcPr/>
                </a:tc>
                <a:tc>
                  <a:txBody>
                    <a:bodyPr/>
                    <a:lstStyle/>
                    <a:p>
                      <a:r>
                        <a:rPr lang="en-GB" sz="2400" dirty="0" smtClean="0"/>
                        <a:t>4</a:t>
                      </a:r>
                      <a:endParaRPr lang="en-GB"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Summary of A level Geography</a:t>
                      </a:r>
                    </a:p>
                  </a:txBody>
                  <a:tcPr/>
                </a:tc>
                <a:tc>
                  <a:txBody>
                    <a:bodyPr/>
                    <a:lstStyle/>
                    <a:p>
                      <a:r>
                        <a:rPr lang="en-GB" sz="2400" dirty="0" smtClean="0"/>
                        <a:t>5-7</a:t>
                      </a:r>
                      <a:endParaRPr lang="en-GB"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Summary of AS Geography</a:t>
                      </a:r>
                    </a:p>
                  </a:txBody>
                  <a:tcPr/>
                </a:tc>
                <a:tc>
                  <a:txBody>
                    <a:bodyPr/>
                    <a:lstStyle/>
                    <a:p>
                      <a:r>
                        <a:rPr lang="en-GB" sz="2400" dirty="0" smtClean="0"/>
                        <a:t>8-9</a:t>
                      </a:r>
                      <a:endParaRPr lang="en-GB"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The Assessment Objectives (AO)</a:t>
                      </a:r>
                    </a:p>
                  </a:txBody>
                  <a:tcPr/>
                </a:tc>
                <a:tc>
                  <a:txBody>
                    <a:bodyPr/>
                    <a:lstStyle/>
                    <a:p>
                      <a:r>
                        <a:rPr lang="en-GB" sz="2400" dirty="0" smtClean="0"/>
                        <a:t>10</a:t>
                      </a:r>
                      <a:endParaRPr lang="en-GB"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The AOs and associated Command Words</a:t>
                      </a:r>
                    </a:p>
                  </a:txBody>
                  <a:tcPr/>
                </a:tc>
                <a:tc>
                  <a:txBody>
                    <a:bodyPr/>
                    <a:lstStyle/>
                    <a:p>
                      <a:r>
                        <a:rPr lang="en-GB" sz="2400" dirty="0" smtClean="0"/>
                        <a:t>11-32</a:t>
                      </a:r>
                      <a:endParaRPr lang="en-GB" sz="2400" dirty="0"/>
                    </a:p>
                  </a:txBody>
                  <a:tcPr/>
                </a:tc>
              </a:tr>
            </a:tbl>
          </a:graphicData>
        </a:graphic>
      </p:graphicFrame>
    </p:spTree>
    <p:extLst>
      <p:ext uri="{BB962C8B-B14F-4D97-AF65-F5344CB8AC3E}">
        <p14:creationId xmlns:p14="http://schemas.microsoft.com/office/powerpoint/2010/main" val="2115177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200" dirty="0" smtClean="0">
                <a:solidFill>
                  <a:schemeClr val="bg1"/>
                </a:solidFill>
              </a:rPr>
              <a:t>AO3.2…interpret, analyse, evaluate</a:t>
            </a:r>
            <a:endParaRPr lang="en-GB"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4" y="1078922"/>
            <a:ext cx="7096460" cy="528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xplosion 1 4"/>
          <p:cNvSpPr/>
          <p:nvPr/>
        </p:nvSpPr>
        <p:spPr>
          <a:xfrm>
            <a:off x="6935189" y="4655126"/>
            <a:ext cx="1947553" cy="1959429"/>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 level SAMs example</a:t>
            </a:r>
            <a:endParaRPr lang="en-GB" dirty="0">
              <a:solidFill>
                <a:schemeClr val="tx1"/>
              </a:solidFill>
            </a:endParaRPr>
          </a:p>
        </p:txBody>
      </p:sp>
    </p:spTree>
    <p:extLst>
      <p:ext uri="{BB962C8B-B14F-4D97-AF65-F5344CB8AC3E}">
        <p14:creationId xmlns:p14="http://schemas.microsoft.com/office/powerpoint/2010/main" val="36520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400" dirty="0" smtClean="0">
                <a:solidFill>
                  <a:schemeClr val="bg1"/>
                </a:solidFill>
              </a:rPr>
              <a:t>AO3.3…draw conclusions</a:t>
            </a:r>
            <a:endParaRPr lang="en-GB" sz="3400" dirty="0">
              <a:solidFill>
                <a:schemeClr val="bg1"/>
              </a:solidFill>
            </a:endParaRPr>
          </a:p>
        </p:txBody>
      </p:sp>
      <p:sp>
        <p:nvSpPr>
          <p:cNvPr id="6" name="Text Placeholder 10"/>
          <p:cNvSpPr txBox="1">
            <a:spLocks/>
          </p:cNvSpPr>
          <p:nvPr/>
        </p:nvSpPr>
        <p:spPr>
          <a:xfrm>
            <a:off x="248537" y="1235034"/>
            <a:ext cx="8634206" cy="5427023"/>
          </a:xfrm>
          <a:prstGeom prst="rect">
            <a:avLst/>
          </a:prstGeom>
          <a:solidFill>
            <a:schemeClr val="bg1">
              <a:lumMod val="85000"/>
            </a:schemeClr>
          </a:solidFill>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latin typeface="Arial" panose="020B0604020202020204" pitchFamily="34" charset="0"/>
                <a:cs typeface="Arial" panose="020B0604020202020204" pitchFamily="34" charset="0"/>
              </a:rPr>
              <a:t>Constructing arguments and drawing conclusions 	</a:t>
            </a:r>
          </a:p>
          <a:p>
            <a:r>
              <a:rPr lang="en-GB" sz="2800" dirty="0" smtClean="0">
                <a:latin typeface="Arial" panose="020B0604020202020204" pitchFamily="34" charset="0"/>
                <a:cs typeface="Arial" panose="020B0604020202020204" pitchFamily="34" charset="0"/>
              </a:rPr>
              <a:t>means </a:t>
            </a:r>
            <a:r>
              <a:rPr lang="en-GB" sz="2800" dirty="0">
                <a:latin typeface="Arial" panose="020B0604020202020204" pitchFamily="34" charset="0"/>
                <a:cs typeface="Arial" panose="020B0604020202020204" pitchFamily="34" charset="0"/>
              </a:rPr>
              <a:t>to</a:t>
            </a:r>
            <a:r>
              <a:rPr lang="en-GB" sz="2800"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draw </a:t>
            </a:r>
            <a:r>
              <a:rPr lang="en-GB" sz="2800" dirty="0">
                <a:latin typeface="Arial" panose="020B0604020202020204" pitchFamily="34" charset="0"/>
                <a:cs typeface="Arial" panose="020B0604020202020204" pitchFamily="34" charset="0"/>
              </a:rPr>
              <a:t>conclusions from evidence and data</a:t>
            </a: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make </a:t>
            </a:r>
            <a:r>
              <a:rPr lang="en-GB" sz="2800" dirty="0">
                <a:latin typeface="Arial" panose="020B0604020202020204" pitchFamily="34" charset="0"/>
                <a:cs typeface="Arial" panose="020B0604020202020204" pitchFamily="34" charset="0"/>
              </a:rPr>
              <a:t>a decision and justify the choice, for example, of a data processing or sampling technique</a:t>
            </a:r>
          </a:p>
          <a:p>
            <a:pPr marL="914400" lvl="1" indent="-457200">
              <a:buFont typeface="Arial" panose="020B0604020202020204" pitchFamily="34" charset="0"/>
              <a:buChar char="•"/>
            </a:pPr>
            <a:r>
              <a:rPr lang="en-GB" sz="2800" dirty="0" smtClean="0">
                <a:latin typeface="Arial" panose="020B0604020202020204" pitchFamily="34" charset="0"/>
                <a:cs typeface="Arial" panose="020B0604020202020204" pitchFamily="34" charset="0"/>
              </a:rPr>
              <a:t>this </a:t>
            </a:r>
            <a:r>
              <a:rPr lang="en-GB" sz="2800" dirty="0">
                <a:latin typeface="Arial" panose="020B0604020202020204" pitchFamily="34" charset="0"/>
                <a:cs typeface="Arial" panose="020B0604020202020204" pitchFamily="34" charset="0"/>
              </a:rPr>
              <a:t>strand </a:t>
            </a:r>
            <a:r>
              <a:rPr lang="en-GB" sz="2800" dirty="0" smtClean="0">
                <a:latin typeface="Arial" panose="020B0604020202020204" pitchFamily="34" charset="0"/>
                <a:cs typeface="Arial" panose="020B0604020202020204" pitchFamily="34" charset="0"/>
              </a:rPr>
              <a:t>features heavily in the assessment of the learner’s </a:t>
            </a:r>
            <a:r>
              <a:rPr lang="en-GB" sz="2800" b="1" dirty="0" smtClean="0">
                <a:solidFill>
                  <a:srgbClr val="E75306"/>
                </a:solidFill>
                <a:latin typeface="Arial" panose="020B0604020202020204" pitchFamily="34" charset="0"/>
                <a:cs typeface="Arial" panose="020B0604020202020204" pitchFamily="34" charset="0"/>
              </a:rPr>
              <a:t>individual investigation</a:t>
            </a:r>
            <a:endParaRPr lang="en-GB" sz="2800" b="1" dirty="0">
              <a:solidFill>
                <a:srgbClr val="E7530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713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a:bodyPr>
          <a:lstStyle/>
          <a:p>
            <a:endParaRPr lang="en-US" sz="2800" dirty="0"/>
          </a:p>
        </p:txBody>
      </p:sp>
      <p:sp>
        <p:nvSpPr>
          <p:cNvPr id="5" name="Text Placeholder 9"/>
          <p:cNvSpPr txBox="1">
            <a:spLocks/>
          </p:cNvSpPr>
          <p:nvPr/>
        </p:nvSpPr>
        <p:spPr>
          <a:xfrm>
            <a:off x="1484416" y="142464"/>
            <a:ext cx="7659584"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300" dirty="0" smtClean="0">
                <a:solidFill>
                  <a:schemeClr val="bg1"/>
                </a:solidFill>
              </a:rPr>
              <a:t>AO3 – fieldwork examination question</a:t>
            </a:r>
            <a:endParaRPr lang="en-GB" sz="23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91" y="1330037"/>
            <a:ext cx="83439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1 5"/>
          <p:cNvSpPr/>
          <p:nvPr/>
        </p:nvSpPr>
        <p:spPr>
          <a:xfrm>
            <a:off x="5314208" y="570016"/>
            <a:ext cx="1802554" cy="1520041"/>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AS SAMs example</a:t>
            </a:r>
            <a:endParaRPr lang="en-GB" dirty="0">
              <a:solidFill>
                <a:schemeClr val="tx1"/>
              </a:solidFill>
            </a:endParaRPr>
          </a:p>
        </p:txBody>
      </p:sp>
    </p:spTree>
    <p:extLst>
      <p:ext uri="{BB962C8B-B14F-4D97-AF65-F5344CB8AC3E}">
        <p14:creationId xmlns:p14="http://schemas.microsoft.com/office/powerpoint/2010/main" val="7502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2429" y="2523486"/>
            <a:ext cx="8040297" cy="724436"/>
          </a:xfrm>
        </p:spPr>
        <p:txBody>
          <a:bodyPr/>
          <a:lstStyle/>
          <a:p>
            <a:r>
              <a:rPr lang="en-GB" sz="2400" dirty="0" smtClean="0"/>
              <a:t>AS/A Subject Officer: 		Erin Roberts</a:t>
            </a:r>
          </a:p>
          <a:p>
            <a:r>
              <a:rPr lang="en-GB" sz="2400" dirty="0" smtClean="0"/>
              <a:t>Email:							Erin.Roberts@Eduqas.co.uk</a:t>
            </a:r>
          </a:p>
          <a:p>
            <a:r>
              <a:rPr lang="en-GB" sz="2400" dirty="0" smtClean="0"/>
              <a:t>Tel:							02920265158</a:t>
            </a:r>
          </a:p>
          <a:p>
            <a:r>
              <a:rPr lang="en-GB" sz="2400" dirty="0" smtClean="0"/>
              <a:t>AS/A Support Officer:		Steve James</a:t>
            </a:r>
          </a:p>
          <a:p>
            <a:r>
              <a:rPr lang="en-GB" sz="2400" dirty="0" smtClean="0"/>
              <a:t>Email:							Steve.James@Eduqas.co.uk</a:t>
            </a:r>
            <a:endParaRPr lang="en-GB" sz="2400" dirty="0"/>
          </a:p>
          <a:p>
            <a:r>
              <a:rPr lang="en-GB" sz="2400" dirty="0" smtClean="0"/>
              <a:t>Tel:							02920265029</a:t>
            </a:r>
          </a:p>
          <a:p>
            <a:r>
              <a:rPr lang="en-GB" dirty="0" smtClean="0"/>
              <a:t>			</a:t>
            </a:r>
          </a:p>
          <a:p>
            <a:endParaRPr lang="en-GB" dirty="0"/>
          </a:p>
        </p:txBody>
      </p:sp>
      <p:sp>
        <p:nvSpPr>
          <p:cNvPr id="3" name="Title 2"/>
          <p:cNvSpPr>
            <a:spLocks noGrp="1"/>
          </p:cNvSpPr>
          <p:nvPr>
            <p:ph type="title"/>
          </p:nvPr>
        </p:nvSpPr>
        <p:spPr/>
        <p:txBody>
          <a:bodyPr>
            <a:noAutofit/>
          </a:bodyPr>
          <a:lstStyle/>
          <a:p>
            <a:r>
              <a:rPr lang="en-GB" sz="3200" dirty="0" smtClean="0"/>
              <a:t>Any questions?</a:t>
            </a:r>
            <a:br>
              <a:rPr lang="en-GB" sz="3200" dirty="0" smtClean="0"/>
            </a:br>
            <a:r>
              <a:rPr lang="en-GB" sz="3200" dirty="0" smtClean="0"/>
              <a:t>Please contact us…..</a:t>
            </a:r>
            <a:endParaRPr lang="en-GB"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300" y="461136"/>
            <a:ext cx="1419081" cy="1419081"/>
          </a:xfrm>
          <a:prstGeom prst="rect">
            <a:avLst/>
          </a:prstGeom>
        </p:spPr>
      </p:pic>
      <p:pic>
        <p:nvPicPr>
          <p:cNvPr id="1026" name="Picture 2" descr="Image result for steve james wjec">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52" t="7318" r="13109" b="18656"/>
          <a:stretch/>
        </p:blipFill>
        <p:spPr bwMode="auto">
          <a:xfrm>
            <a:off x="7517539" y="461136"/>
            <a:ext cx="1163322" cy="141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56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35034"/>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normAutofit fontScale="70000" lnSpcReduction="20000"/>
          </a:bodyPr>
          <a:lstStyle/>
          <a:p>
            <a:pPr marL="342900" indent="-342900">
              <a:lnSpc>
                <a:spcPct val="114000"/>
              </a:lnSpc>
              <a:buFont typeface="Arial" charset="0"/>
              <a:buChar char="•"/>
            </a:pPr>
            <a:r>
              <a:rPr lang="en-US" sz="3600" dirty="0"/>
              <a:t>Linear </a:t>
            </a:r>
            <a:r>
              <a:rPr lang="en-US" sz="3600" dirty="0" smtClean="0"/>
              <a:t>assessment at </a:t>
            </a:r>
            <a:r>
              <a:rPr lang="en-US" sz="3600" dirty="0"/>
              <a:t>the end of two </a:t>
            </a:r>
            <a:r>
              <a:rPr lang="en-US" sz="3600" dirty="0" smtClean="0"/>
              <a:t>years for A level (from 2018) with AS (from 2017)</a:t>
            </a:r>
            <a:endParaRPr lang="en-US" sz="3600" dirty="0"/>
          </a:p>
          <a:p>
            <a:pPr marL="342900" indent="-342900">
              <a:lnSpc>
                <a:spcPct val="114000"/>
              </a:lnSpc>
              <a:buFont typeface="Arial" charset="0"/>
              <a:buChar char="•"/>
            </a:pPr>
            <a:r>
              <a:rPr lang="en-US" sz="3600" dirty="0" smtClean="0"/>
              <a:t>The full A level contains four components, </a:t>
            </a:r>
            <a:r>
              <a:rPr lang="en-US" sz="3600" dirty="0"/>
              <a:t>one of which is non-examined </a:t>
            </a:r>
            <a:r>
              <a:rPr lang="en-US" sz="3600" dirty="0" smtClean="0"/>
              <a:t>(</a:t>
            </a:r>
            <a:r>
              <a:rPr lang="en-US" sz="3600" dirty="0"/>
              <a:t>NEA</a:t>
            </a:r>
            <a:r>
              <a:rPr lang="en-US" sz="3600" dirty="0" smtClean="0"/>
              <a:t>). The AS has two examined components</a:t>
            </a:r>
            <a:endParaRPr lang="en-US" sz="3600" dirty="0"/>
          </a:p>
          <a:p>
            <a:pPr marL="342900" indent="-342900">
              <a:lnSpc>
                <a:spcPct val="114000"/>
              </a:lnSpc>
              <a:buFont typeface="Arial" charset="0"/>
              <a:buChar char="•"/>
            </a:pPr>
            <a:r>
              <a:rPr lang="en-US" sz="3600" dirty="0" smtClean="0"/>
              <a:t>Mark schemes contain explicit reference to the</a:t>
            </a:r>
            <a:r>
              <a:rPr lang="en-US" sz="3600" dirty="0" smtClean="0">
                <a:solidFill>
                  <a:srgbClr val="E75306"/>
                </a:solidFill>
              </a:rPr>
              <a:t> </a:t>
            </a:r>
            <a:r>
              <a:rPr lang="en-US" sz="3600" b="1" dirty="0" smtClean="0">
                <a:solidFill>
                  <a:srgbClr val="E75306"/>
                </a:solidFill>
              </a:rPr>
              <a:t>three</a:t>
            </a:r>
            <a:r>
              <a:rPr lang="en-US" sz="3600" dirty="0" smtClean="0">
                <a:solidFill>
                  <a:srgbClr val="E75306"/>
                </a:solidFill>
              </a:rPr>
              <a:t> </a:t>
            </a:r>
            <a:r>
              <a:rPr lang="en-US" sz="3600" b="1" dirty="0" smtClean="0">
                <a:solidFill>
                  <a:srgbClr val="E75306"/>
                </a:solidFill>
              </a:rPr>
              <a:t>assessment objectives (AO)</a:t>
            </a:r>
          </a:p>
          <a:p>
            <a:pPr marL="342900" indent="-342900">
              <a:lnSpc>
                <a:spcPct val="114000"/>
              </a:lnSpc>
              <a:buFont typeface="Arial" charset="0"/>
              <a:buChar char="•"/>
            </a:pPr>
            <a:r>
              <a:rPr lang="en-US" sz="3600" dirty="0" smtClean="0"/>
              <a:t>Assessment objectives can target a single AO or multiple AOs within a question. Multiple AO questions can provide ‘stretch and challenge’ and are often higher tariff</a:t>
            </a:r>
          </a:p>
          <a:p>
            <a:pPr marL="342900" indent="-342900">
              <a:lnSpc>
                <a:spcPct val="114000"/>
              </a:lnSpc>
              <a:buFont typeface="Arial" charset="0"/>
              <a:buChar char="•"/>
            </a:pPr>
            <a:r>
              <a:rPr lang="en-US" sz="3600" dirty="0" smtClean="0"/>
              <a:t>Candidates will need to be fully aware of the demands of differing </a:t>
            </a:r>
            <a:r>
              <a:rPr lang="en-US" sz="3600" b="1" dirty="0" smtClean="0">
                <a:solidFill>
                  <a:srgbClr val="E75306"/>
                </a:solidFill>
              </a:rPr>
              <a:t>command words </a:t>
            </a:r>
            <a:r>
              <a:rPr lang="en-US" sz="3600" dirty="0" smtClean="0"/>
              <a:t>and how they associate with larger tariff questions that target multiple AOs</a:t>
            </a:r>
          </a:p>
          <a:p>
            <a:pPr marL="342900" indent="-342900">
              <a:lnSpc>
                <a:spcPct val="114000"/>
              </a:lnSpc>
              <a:buFont typeface="Arial" charset="0"/>
              <a:buChar char="•"/>
            </a:pPr>
            <a:endParaRPr lang="en-US" sz="3100" dirty="0" smtClean="0"/>
          </a:p>
          <a:p>
            <a:endParaRPr lang="en-US" sz="2800" dirty="0"/>
          </a:p>
        </p:txBody>
      </p:sp>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dirty="0" smtClean="0">
                <a:solidFill>
                  <a:schemeClr val="bg1"/>
                </a:solidFill>
              </a:rPr>
              <a:t>Key aspects of assessment structure…</a:t>
            </a:r>
            <a:endParaRPr lang="en-GB" dirty="0">
              <a:solidFill>
                <a:schemeClr val="bg1"/>
              </a:solidFill>
            </a:endParaRPr>
          </a:p>
        </p:txBody>
      </p:sp>
    </p:spTree>
    <p:extLst>
      <p:ext uri="{BB962C8B-B14F-4D97-AF65-F5344CB8AC3E}">
        <p14:creationId xmlns:p14="http://schemas.microsoft.com/office/powerpoint/2010/main" val="377342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000" dirty="0" smtClean="0">
                <a:solidFill>
                  <a:schemeClr val="bg1"/>
                </a:solidFill>
              </a:rPr>
              <a:t>Summary of A level Geography…</a:t>
            </a:r>
            <a:endParaRPr lang="en-GB" sz="3000" dirty="0">
              <a:solidFill>
                <a:schemeClr val="bg1"/>
              </a:solidFill>
            </a:endParaRPr>
          </a:p>
        </p:txBody>
      </p:sp>
      <p:sp>
        <p:nvSpPr>
          <p:cNvPr id="9" name="Rounded Rectangle 8"/>
          <p:cNvSpPr/>
          <p:nvPr/>
        </p:nvSpPr>
        <p:spPr>
          <a:xfrm>
            <a:off x="579438" y="1312069"/>
            <a:ext cx="3810000" cy="2438400"/>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lgn="ctr">
              <a:defRPr/>
            </a:pPr>
            <a:r>
              <a:rPr lang="en-GB" b="1" dirty="0">
                <a:solidFill>
                  <a:schemeClr val="tx1"/>
                </a:solidFill>
                <a:latin typeface="Arial" charset="0"/>
                <a:cs typeface="Arial" charset="0"/>
              </a:rPr>
              <a:t>Component </a:t>
            </a:r>
            <a:r>
              <a:rPr lang="en-GB" b="1" dirty="0" smtClean="0">
                <a:solidFill>
                  <a:schemeClr val="tx1"/>
                </a:solidFill>
                <a:latin typeface="Arial" charset="0"/>
                <a:cs typeface="Arial" charset="0"/>
              </a:rPr>
              <a:t>1  </a:t>
            </a:r>
            <a:r>
              <a:rPr lang="en-GB" b="1" dirty="0" smtClean="0">
                <a:solidFill>
                  <a:srgbClr val="E75306"/>
                </a:solidFill>
                <a:latin typeface="Arial" charset="0"/>
                <a:cs typeface="Arial" charset="0"/>
              </a:rPr>
              <a:t>(20.5%)</a:t>
            </a:r>
            <a:endParaRPr lang="en-GB" b="1" dirty="0">
              <a:solidFill>
                <a:srgbClr val="E75306"/>
              </a:solidFill>
              <a:latin typeface="Arial" charset="0"/>
              <a:cs typeface="Arial" charset="0"/>
            </a:endParaRPr>
          </a:p>
          <a:p>
            <a:pPr marL="342900" indent="-342900" algn="ctr">
              <a:spcBef>
                <a:spcPts val="300"/>
              </a:spcBef>
              <a:spcAft>
                <a:spcPts val="300"/>
              </a:spcAft>
              <a:defRPr/>
            </a:pPr>
            <a:endParaRPr lang="en-GB" sz="900" b="1" dirty="0">
              <a:solidFill>
                <a:schemeClr val="tx1"/>
              </a:solidFill>
              <a:latin typeface="Arial" charset="0"/>
              <a:cs typeface="Arial" charset="0"/>
            </a:endParaRPr>
          </a:p>
          <a:p>
            <a:pPr marL="285750" indent="-28575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Changing Landscapes - Coasts or Glaciers</a:t>
            </a:r>
          </a:p>
          <a:p>
            <a:pPr marL="285750" indent="-28575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Changing Places</a:t>
            </a:r>
          </a:p>
          <a:p>
            <a:pPr marL="342900" indent="-342900" algn="ctr">
              <a:defRPr/>
            </a:pPr>
            <a:endParaRPr lang="en-GB" b="1" dirty="0">
              <a:solidFill>
                <a:srgbClr val="E75306"/>
              </a:solidFill>
              <a:cs typeface="Arial" charset="0"/>
            </a:endParaRPr>
          </a:p>
        </p:txBody>
      </p:sp>
      <p:sp>
        <p:nvSpPr>
          <p:cNvPr id="10" name="Rounded Rectangle 9"/>
          <p:cNvSpPr/>
          <p:nvPr/>
        </p:nvSpPr>
        <p:spPr>
          <a:xfrm>
            <a:off x="4605338" y="1312069"/>
            <a:ext cx="3810000" cy="2438400"/>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spcBef>
                <a:spcPts val="300"/>
              </a:spcBef>
              <a:spcAft>
                <a:spcPts val="300"/>
              </a:spcAft>
              <a:defRPr/>
            </a:pPr>
            <a:endParaRPr lang="en-GB" b="1" dirty="0" smtClean="0">
              <a:solidFill>
                <a:schemeClr val="tx1"/>
              </a:solidFill>
              <a:latin typeface="Arial" charset="0"/>
              <a:cs typeface="Arial" charset="0"/>
            </a:endParaRPr>
          </a:p>
          <a:p>
            <a:pPr marL="342900" indent="-342900">
              <a:spcBef>
                <a:spcPts val="300"/>
              </a:spcBef>
              <a:spcAft>
                <a:spcPts val="300"/>
              </a:spcAft>
              <a:defRPr/>
            </a:pPr>
            <a:endParaRPr lang="en-GB" b="1" dirty="0">
              <a:solidFill>
                <a:schemeClr val="tx1"/>
              </a:solidFill>
              <a:latin typeface="Arial" charset="0"/>
              <a:cs typeface="Arial" charset="0"/>
            </a:endParaRPr>
          </a:p>
          <a:p>
            <a:pPr marL="342900" indent="-342900">
              <a:spcBef>
                <a:spcPts val="300"/>
              </a:spcBef>
              <a:spcAft>
                <a:spcPts val="300"/>
              </a:spcAft>
              <a:defRPr/>
            </a:pPr>
            <a:endParaRPr lang="en-GB" b="1" dirty="0" smtClean="0">
              <a:solidFill>
                <a:schemeClr val="tx1"/>
              </a:solidFill>
              <a:latin typeface="Arial" charset="0"/>
              <a:cs typeface="Arial" charset="0"/>
            </a:endParaRPr>
          </a:p>
          <a:p>
            <a:pPr marL="342900" indent="-342900">
              <a:spcBef>
                <a:spcPts val="300"/>
              </a:spcBef>
              <a:spcAft>
                <a:spcPts val="300"/>
              </a:spcAft>
              <a:defRPr/>
            </a:pPr>
            <a:endParaRPr lang="en-GB" b="1" dirty="0">
              <a:solidFill>
                <a:schemeClr val="tx1"/>
              </a:solidFill>
              <a:latin typeface="Arial" charset="0"/>
              <a:cs typeface="Arial" charset="0"/>
            </a:endParaRPr>
          </a:p>
          <a:p>
            <a:pPr marL="342900" indent="-342900">
              <a:spcBef>
                <a:spcPts val="300"/>
              </a:spcBef>
              <a:spcAft>
                <a:spcPts val="300"/>
              </a:spcAft>
              <a:defRPr/>
            </a:pPr>
            <a:endParaRPr lang="en-GB" b="1" dirty="0" smtClean="0">
              <a:solidFill>
                <a:schemeClr val="tx1"/>
              </a:solidFill>
              <a:latin typeface="Arial" charset="0"/>
              <a:cs typeface="Arial" charset="0"/>
            </a:endParaRPr>
          </a:p>
          <a:p>
            <a:pPr marL="342900" indent="-342900" algn="ctr">
              <a:spcBef>
                <a:spcPts val="300"/>
              </a:spcBef>
              <a:spcAft>
                <a:spcPts val="300"/>
              </a:spcAft>
              <a:defRPr/>
            </a:pPr>
            <a:r>
              <a:rPr lang="en-GB" b="1" dirty="0" smtClean="0">
                <a:solidFill>
                  <a:schemeClr val="tx1"/>
                </a:solidFill>
                <a:latin typeface="Arial" charset="0"/>
                <a:cs typeface="Arial" charset="0"/>
              </a:rPr>
              <a:t>Component 2  </a:t>
            </a:r>
            <a:r>
              <a:rPr lang="en-GB" b="1" dirty="0" smtClean="0">
                <a:solidFill>
                  <a:srgbClr val="E75306"/>
                </a:solidFill>
                <a:latin typeface="Arial" charset="0"/>
                <a:cs typeface="Arial" charset="0"/>
              </a:rPr>
              <a:t>(27.5%)</a:t>
            </a:r>
            <a:endParaRPr lang="en-GB" b="1" dirty="0">
              <a:solidFill>
                <a:srgbClr val="E75306"/>
              </a:solidFill>
              <a:latin typeface="Arial" charset="0"/>
              <a:cs typeface="Arial" charset="0"/>
            </a:endParaRPr>
          </a:p>
          <a:p>
            <a:pPr marL="342900" indent="-34290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Global Systems and Global</a:t>
            </a:r>
          </a:p>
          <a:p>
            <a:pPr marL="342900" indent="-342900" algn="ctr">
              <a:spcBef>
                <a:spcPts val="300"/>
              </a:spcBef>
              <a:spcAft>
                <a:spcPts val="300"/>
              </a:spcAft>
              <a:defRPr/>
            </a:pPr>
            <a:r>
              <a:rPr lang="en-GB" b="1" dirty="0">
                <a:solidFill>
                  <a:schemeClr val="tx1"/>
                </a:solidFill>
                <a:latin typeface="Arial" charset="0"/>
                <a:cs typeface="Arial" charset="0"/>
              </a:rPr>
              <a:t>Governance</a:t>
            </a:r>
          </a:p>
          <a:p>
            <a:pPr marL="285750" indent="-28575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Water and </a:t>
            </a:r>
            <a:r>
              <a:rPr lang="en-GB" b="1" dirty="0" smtClean="0">
                <a:solidFill>
                  <a:schemeClr val="tx1"/>
                </a:solidFill>
                <a:latin typeface="Arial" charset="0"/>
                <a:cs typeface="Arial" charset="0"/>
              </a:rPr>
              <a:t>Carbon Cycles</a:t>
            </a:r>
            <a:endParaRPr lang="en-GB" b="1" dirty="0">
              <a:solidFill>
                <a:schemeClr val="tx1"/>
              </a:solidFill>
              <a:latin typeface="Arial" charset="0"/>
              <a:cs typeface="Arial" charset="0"/>
            </a:endParaRPr>
          </a:p>
          <a:p>
            <a:pPr marL="285750" indent="-28575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Migration and Oceans</a:t>
            </a:r>
          </a:p>
          <a:p>
            <a:pPr marL="285750" indent="-28575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21</a:t>
            </a:r>
            <a:r>
              <a:rPr lang="en-GB" b="1" baseline="30000" dirty="0">
                <a:solidFill>
                  <a:schemeClr val="tx1"/>
                </a:solidFill>
                <a:latin typeface="Arial" charset="0"/>
                <a:cs typeface="Arial" charset="0"/>
              </a:rPr>
              <a:t>st</a:t>
            </a:r>
            <a:r>
              <a:rPr lang="en-GB" b="1" dirty="0">
                <a:solidFill>
                  <a:schemeClr val="tx1"/>
                </a:solidFill>
                <a:latin typeface="Arial" charset="0"/>
                <a:cs typeface="Arial" charset="0"/>
              </a:rPr>
              <a:t> Century Challenges</a:t>
            </a:r>
          </a:p>
          <a:p>
            <a:pPr marL="342900" indent="-342900">
              <a:defRPr/>
            </a:pPr>
            <a:endParaRPr lang="en-GB" dirty="0" smtClean="0">
              <a:solidFill>
                <a:srgbClr val="FF0000"/>
              </a:solidFill>
              <a:latin typeface="Arial" charset="0"/>
              <a:cs typeface="Arial" charset="0"/>
            </a:endParaRPr>
          </a:p>
          <a:p>
            <a:pPr marL="342900" indent="-342900" algn="ctr">
              <a:defRPr/>
            </a:pPr>
            <a:endParaRPr lang="en-GB" dirty="0" smtClean="0">
              <a:solidFill>
                <a:schemeClr val="tx1"/>
              </a:solidFill>
              <a:cs typeface="Arial" charset="0"/>
            </a:endParaRPr>
          </a:p>
          <a:p>
            <a:pPr marL="342900" indent="-342900" algn="ctr">
              <a:defRPr/>
            </a:pPr>
            <a:endParaRPr lang="en-GB" dirty="0">
              <a:solidFill>
                <a:schemeClr val="tx1"/>
              </a:solidFill>
              <a:cs typeface="Arial" charset="0"/>
            </a:endParaRPr>
          </a:p>
          <a:p>
            <a:pPr marL="342900" indent="-342900" algn="ctr">
              <a:defRPr/>
            </a:pPr>
            <a:endParaRPr lang="en-GB" dirty="0" smtClean="0">
              <a:solidFill>
                <a:schemeClr val="tx1"/>
              </a:solidFill>
              <a:cs typeface="Arial" charset="0"/>
            </a:endParaRPr>
          </a:p>
          <a:p>
            <a:pPr marL="342900" indent="-342900" algn="ctr">
              <a:defRPr/>
            </a:pPr>
            <a:endParaRPr lang="en-GB" dirty="0">
              <a:solidFill>
                <a:schemeClr val="tx1"/>
              </a:solidFill>
              <a:cs typeface="Arial" charset="0"/>
            </a:endParaRPr>
          </a:p>
          <a:p>
            <a:pPr marL="342900" indent="-342900" algn="ctr">
              <a:defRPr/>
            </a:pPr>
            <a:endParaRPr lang="en-GB" dirty="0" smtClean="0">
              <a:solidFill>
                <a:schemeClr val="tx1"/>
              </a:solidFill>
              <a:cs typeface="Arial" charset="0"/>
            </a:endParaRPr>
          </a:p>
          <a:p>
            <a:pPr marL="342900" indent="-342900" algn="ctr">
              <a:defRPr/>
            </a:pPr>
            <a:endParaRPr lang="en-GB" dirty="0">
              <a:solidFill>
                <a:schemeClr val="tx1"/>
              </a:solidFill>
              <a:cs typeface="Arial" charset="0"/>
            </a:endParaRPr>
          </a:p>
        </p:txBody>
      </p:sp>
      <p:sp>
        <p:nvSpPr>
          <p:cNvPr id="11" name="Rounded Rectangle 10"/>
          <p:cNvSpPr/>
          <p:nvPr/>
        </p:nvSpPr>
        <p:spPr>
          <a:xfrm>
            <a:off x="4605338" y="4070556"/>
            <a:ext cx="3810000" cy="2438400"/>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GB" b="1" dirty="0">
                <a:solidFill>
                  <a:schemeClr val="tx1"/>
                </a:solidFill>
                <a:latin typeface="Arial" charset="0"/>
                <a:cs typeface="Arial" charset="0"/>
              </a:rPr>
              <a:t>Component </a:t>
            </a:r>
            <a:r>
              <a:rPr lang="en-GB" b="1" dirty="0" smtClean="0">
                <a:solidFill>
                  <a:schemeClr val="tx1"/>
                </a:solidFill>
                <a:latin typeface="Arial" charset="0"/>
                <a:cs typeface="Arial" charset="0"/>
              </a:rPr>
              <a:t>4  </a:t>
            </a:r>
            <a:r>
              <a:rPr lang="en-GB" b="1" dirty="0" smtClean="0">
                <a:solidFill>
                  <a:srgbClr val="E75306"/>
                </a:solidFill>
                <a:latin typeface="Arial" charset="0"/>
                <a:cs typeface="Arial" charset="0"/>
              </a:rPr>
              <a:t>(20%)</a:t>
            </a:r>
          </a:p>
          <a:p>
            <a:pPr algn="ctr">
              <a:defRPr/>
            </a:pPr>
            <a:endParaRPr lang="en-GB" b="1" dirty="0">
              <a:solidFill>
                <a:schemeClr val="tx1"/>
              </a:solidFill>
              <a:latin typeface="Arial" charset="0"/>
              <a:cs typeface="Arial" charset="0"/>
            </a:endParaRPr>
          </a:p>
          <a:p>
            <a:pPr marL="285750" indent="-285750" algn="ctr">
              <a:buFont typeface="Arial" panose="020B0604020202020204" pitchFamily="34" charset="0"/>
              <a:buChar char="•"/>
              <a:defRPr/>
            </a:pPr>
            <a:r>
              <a:rPr lang="en-GB" b="1" dirty="0">
                <a:solidFill>
                  <a:srgbClr val="E75306"/>
                </a:solidFill>
                <a:latin typeface="Arial" charset="0"/>
                <a:cs typeface="Arial" charset="0"/>
              </a:rPr>
              <a:t>INDEPENDENT </a:t>
            </a:r>
            <a:r>
              <a:rPr lang="en-GB" b="1" dirty="0" smtClean="0">
                <a:solidFill>
                  <a:srgbClr val="E75306"/>
                </a:solidFill>
                <a:latin typeface="Arial" charset="0"/>
                <a:cs typeface="Arial" charset="0"/>
              </a:rPr>
              <a:t>INVESTIGATION (NEA)</a:t>
            </a:r>
            <a:endParaRPr lang="en-GB" b="1" dirty="0">
              <a:solidFill>
                <a:srgbClr val="E75306"/>
              </a:solidFill>
              <a:latin typeface="Arial" charset="0"/>
              <a:cs typeface="Arial" charset="0"/>
            </a:endParaRPr>
          </a:p>
        </p:txBody>
      </p:sp>
      <p:sp>
        <p:nvSpPr>
          <p:cNvPr id="7" name="Rounded Rectangle 6"/>
          <p:cNvSpPr/>
          <p:nvPr/>
        </p:nvSpPr>
        <p:spPr>
          <a:xfrm>
            <a:off x="579438" y="4070556"/>
            <a:ext cx="3810000" cy="2438400"/>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lgn="ctr">
              <a:spcBef>
                <a:spcPts val="300"/>
              </a:spcBef>
              <a:spcAft>
                <a:spcPts val="300"/>
              </a:spcAft>
              <a:defRPr/>
            </a:pPr>
            <a:r>
              <a:rPr lang="en-GB" b="1" dirty="0">
                <a:solidFill>
                  <a:schemeClr val="tx1"/>
                </a:solidFill>
                <a:latin typeface="Arial" charset="0"/>
                <a:cs typeface="Arial" charset="0"/>
              </a:rPr>
              <a:t>Component 3 </a:t>
            </a:r>
            <a:r>
              <a:rPr lang="en-GB" b="1" dirty="0" smtClean="0">
                <a:solidFill>
                  <a:schemeClr val="tx1"/>
                </a:solidFill>
                <a:latin typeface="Arial" charset="0"/>
                <a:cs typeface="Arial" charset="0"/>
              </a:rPr>
              <a:t> </a:t>
            </a:r>
            <a:r>
              <a:rPr lang="en-GB" b="1" dirty="0" smtClean="0">
                <a:solidFill>
                  <a:srgbClr val="E75306"/>
                </a:solidFill>
                <a:latin typeface="Arial" charset="0"/>
                <a:cs typeface="Arial" charset="0"/>
              </a:rPr>
              <a:t>(32%)</a:t>
            </a:r>
            <a:endParaRPr lang="en-GB" b="1" dirty="0">
              <a:solidFill>
                <a:srgbClr val="E75306"/>
              </a:solidFill>
              <a:latin typeface="Arial" charset="0"/>
              <a:cs typeface="Arial" charset="0"/>
            </a:endParaRPr>
          </a:p>
          <a:p>
            <a:pPr marL="342900" indent="-34290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Contemporary Themes in</a:t>
            </a:r>
          </a:p>
          <a:p>
            <a:pPr marL="342900" indent="-342900" algn="ctr">
              <a:spcBef>
                <a:spcPts val="300"/>
              </a:spcBef>
              <a:spcAft>
                <a:spcPts val="300"/>
              </a:spcAft>
              <a:defRPr/>
            </a:pPr>
            <a:r>
              <a:rPr lang="en-GB" b="1" dirty="0">
                <a:solidFill>
                  <a:schemeClr val="tx1"/>
                </a:solidFill>
                <a:latin typeface="Arial" charset="0"/>
                <a:cs typeface="Arial" charset="0"/>
              </a:rPr>
              <a:t>Geography</a:t>
            </a:r>
          </a:p>
          <a:p>
            <a:pPr algn="ctr">
              <a:spcBef>
                <a:spcPts val="300"/>
              </a:spcBef>
              <a:spcAft>
                <a:spcPts val="300"/>
              </a:spcAft>
              <a:defRPr/>
            </a:pPr>
            <a:r>
              <a:rPr lang="en-GB" dirty="0" smtClean="0">
                <a:solidFill>
                  <a:schemeClr val="tx1"/>
                </a:solidFill>
                <a:latin typeface="Arial" charset="0"/>
                <a:cs typeface="Arial" charset="0"/>
              </a:rPr>
              <a:t>Choice </a:t>
            </a:r>
            <a:r>
              <a:rPr lang="en-GB" dirty="0">
                <a:solidFill>
                  <a:schemeClr val="tx1"/>
                </a:solidFill>
                <a:latin typeface="Arial" charset="0"/>
                <a:cs typeface="Arial" charset="0"/>
              </a:rPr>
              <a:t>of </a:t>
            </a:r>
            <a:r>
              <a:rPr lang="en-GB" b="1" dirty="0">
                <a:solidFill>
                  <a:srgbClr val="E75306"/>
                </a:solidFill>
                <a:latin typeface="Arial" charset="0"/>
                <a:cs typeface="Arial" charset="0"/>
              </a:rPr>
              <a:t>four</a:t>
            </a:r>
            <a:r>
              <a:rPr lang="en-GB" dirty="0">
                <a:solidFill>
                  <a:schemeClr val="tx1"/>
                </a:solidFill>
                <a:latin typeface="Arial" charset="0"/>
                <a:cs typeface="Arial" charset="0"/>
              </a:rPr>
              <a:t> themes – two to be </a:t>
            </a:r>
            <a:r>
              <a:rPr lang="en-GB" dirty="0" smtClean="0">
                <a:solidFill>
                  <a:schemeClr val="tx1"/>
                </a:solidFill>
                <a:latin typeface="Arial" charset="0"/>
                <a:cs typeface="Arial" charset="0"/>
              </a:rPr>
              <a:t>selected</a:t>
            </a:r>
          </a:p>
          <a:p>
            <a:pPr marL="285750" indent="-285750" algn="ctr">
              <a:spcBef>
                <a:spcPts val="300"/>
              </a:spcBef>
              <a:spcAft>
                <a:spcPts val="300"/>
              </a:spcAft>
              <a:buFont typeface="Arial" panose="020B0604020202020204" pitchFamily="34" charset="0"/>
              <a:buChar char="•"/>
              <a:defRPr/>
            </a:pPr>
            <a:r>
              <a:rPr lang="en-GB" b="1" dirty="0">
                <a:solidFill>
                  <a:schemeClr val="tx1"/>
                </a:solidFill>
                <a:latin typeface="Arial" charset="0"/>
                <a:cs typeface="Arial" charset="0"/>
              </a:rPr>
              <a:t>Tectonic </a:t>
            </a:r>
            <a:r>
              <a:rPr lang="en-GB" b="1" dirty="0" smtClean="0">
                <a:solidFill>
                  <a:schemeClr val="tx1"/>
                </a:solidFill>
                <a:latin typeface="Arial" charset="0"/>
                <a:cs typeface="Arial" charset="0"/>
              </a:rPr>
              <a:t>Hazards</a:t>
            </a:r>
            <a:endParaRPr lang="en-GB" b="1" dirty="0">
              <a:solidFill>
                <a:schemeClr val="tx1"/>
              </a:solidFill>
              <a:latin typeface="Arial" charset="0"/>
              <a:cs typeface="Arial" charset="0"/>
            </a:endParaRPr>
          </a:p>
        </p:txBody>
      </p:sp>
    </p:spTree>
    <p:extLst>
      <p:ext uri="{BB962C8B-B14F-4D97-AF65-F5344CB8AC3E}">
        <p14:creationId xmlns:p14="http://schemas.microsoft.com/office/powerpoint/2010/main" val="332375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000" dirty="0" smtClean="0">
                <a:solidFill>
                  <a:schemeClr val="bg1"/>
                </a:solidFill>
              </a:rPr>
              <a:t>Summary of A level Geography…</a:t>
            </a:r>
            <a:endParaRPr lang="en-GB" sz="3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76285435"/>
              </p:ext>
            </p:extLst>
          </p:nvPr>
        </p:nvGraphicFramePr>
        <p:xfrm>
          <a:off x="736270" y="1301998"/>
          <a:ext cx="7667500" cy="2129971"/>
        </p:xfrm>
        <a:graphic>
          <a:graphicData uri="http://schemas.openxmlformats.org/drawingml/2006/table">
            <a:tbl>
              <a:tblPr firstRow="1" bandRow="1">
                <a:tableStyleId>{5C22544A-7EE6-4342-B048-85BDC9FD1C3A}</a:tableStyleId>
              </a:tblPr>
              <a:tblGrid>
                <a:gridCol w="1533500"/>
                <a:gridCol w="1533500"/>
                <a:gridCol w="1533500"/>
                <a:gridCol w="1533500"/>
                <a:gridCol w="1533500"/>
              </a:tblGrid>
              <a:tr h="538678">
                <a:tc>
                  <a:txBody>
                    <a:bodyPr/>
                    <a:lstStyle/>
                    <a:p>
                      <a:r>
                        <a:rPr lang="en-GB" sz="1700" dirty="0" smtClean="0">
                          <a:solidFill>
                            <a:schemeClr val="tx1"/>
                          </a:solidFill>
                        </a:rPr>
                        <a:t>Component 1</a:t>
                      </a:r>
                      <a:endParaRPr lang="en-GB" sz="1700" dirty="0">
                        <a:solidFill>
                          <a:schemeClr val="tx1"/>
                        </a:solidFill>
                      </a:endParaRPr>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lumMod val="65000"/>
                      </a:schemeClr>
                    </a:solidFill>
                  </a:tcPr>
                </a:tc>
                <a:tc>
                  <a:txBody>
                    <a:bodyPr/>
                    <a:lstStyle/>
                    <a:p>
                      <a:endParaRPr lang="en-GB"/>
                    </a:p>
                  </a:txBody>
                  <a:tcPr>
                    <a:solidFill>
                      <a:schemeClr val="bg1">
                        <a:lumMod val="65000"/>
                      </a:schemeClr>
                    </a:solidFill>
                  </a:tcPr>
                </a:tc>
                <a:tc>
                  <a:txBody>
                    <a:bodyPr/>
                    <a:lstStyle/>
                    <a:p>
                      <a:r>
                        <a:rPr lang="en-GB" b="1" dirty="0" smtClean="0">
                          <a:solidFill>
                            <a:srgbClr val="E75306"/>
                          </a:solidFill>
                        </a:rPr>
                        <a:t>TOTAL MARKS = 82</a:t>
                      </a:r>
                      <a:endParaRPr lang="en-GB" b="1" dirty="0">
                        <a:solidFill>
                          <a:srgbClr val="E75306"/>
                        </a:solidFill>
                      </a:endParaRPr>
                    </a:p>
                  </a:txBody>
                  <a:tcPr>
                    <a:solidFill>
                      <a:schemeClr val="bg1">
                        <a:lumMod val="65000"/>
                      </a:schemeClr>
                    </a:solidFill>
                  </a:tcPr>
                </a:tc>
              </a:tr>
              <a:tr h="349860">
                <a:tc>
                  <a:txBody>
                    <a:bodyPr/>
                    <a:lstStyle/>
                    <a:p>
                      <a:r>
                        <a:rPr lang="en-GB" dirty="0" smtClean="0"/>
                        <a:t>Section</a:t>
                      </a:r>
                      <a:r>
                        <a:rPr lang="en-GB" baseline="0" dirty="0" smtClean="0"/>
                        <a:t> A</a:t>
                      </a:r>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64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Landscapes</a:t>
                      </a:r>
                      <a:endParaRPr lang="en-GB" dirty="0" smtClean="0"/>
                    </a:p>
                  </a:txBody>
                  <a:tcPr>
                    <a:solidFill>
                      <a:schemeClr val="bg1">
                        <a:lumMod val="75000"/>
                      </a:schemeClr>
                    </a:solidFill>
                  </a:tcPr>
                </a:tc>
                <a:tc>
                  <a:txBody>
                    <a:bodyPr/>
                    <a:lstStyle/>
                    <a:p>
                      <a:r>
                        <a:rPr lang="en-GB" dirty="0" smtClean="0"/>
                        <a:t>18</a:t>
                      </a:r>
                      <a:endParaRPr lang="en-GB" dirty="0"/>
                    </a:p>
                  </a:txBody>
                  <a:tcPr>
                    <a:solidFill>
                      <a:schemeClr val="bg1">
                        <a:lumMod val="75000"/>
                      </a:schemeClr>
                    </a:solidFill>
                  </a:tcPr>
                </a:tc>
                <a:tc>
                  <a:txBody>
                    <a:bodyPr/>
                    <a:lstStyle/>
                    <a:p>
                      <a:r>
                        <a:rPr lang="en-GB" dirty="0" smtClean="0"/>
                        <a:t>13</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41</a:t>
                      </a:r>
                      <a:endParaRPr lang="en-GB" b="1" dirty="0">
                        <a:solidFill>
                          <a:srgbClr val="E75306"/>
                        </a:solidFill>
                      </a:endParaRPr>
                    </a:p>
                  </a:txBody>
                  <a:tcPr>
                    <a:solidFill>
                      <a:schemeClr val="bg1">
                        <a:lumMod val="75000"/>
                      </a:schemeClr>
                    </a:solidFill>
                  </a:tcPr>
                </a:tc>
              </a:tr>
              <a:tr h="329672">
                <a:tc>
                  <a:txBody>
                    <a:bodyPr/>
                    <a:lstStyle/>
                    <a:p>
                      <a:r>
                        <a:rPr lang="en-GB" dirty="0" smtClean="0"/>
                        <a:t>Section</a:t>
                      </a:r>
                      <a:r>
                        <a:rPr lang="en-GB" baseline="0" dirty="0" smtClean="0"/>
                        <a:t> B</a:t>
                      </a:r>
                      <a:endParaRPr lang="en-GB" dirty="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92611">
                <a:tc>
                  <a:txBody>
                    <a:bodyPr/>
                    <a:lstStyle/>
                    <a:p>
                      <a:r>
                        <a:rPr lang="en-GB" dirty="0" smtClean="0"/>
                        <a:t>Places</a:t>
                      </a:r>
                      <a:endParaRPr lang="en-GB" dirty="0"/>
                    </a:p>
                  </a:txBody>
                  <a:tcPr>
                    <a:solidFill>
                      <a:schemeClr val="bg1">
                        <a:lumMod val="75000"/>
                      </a:schemeClr>
                    </a:solidFill>
                  </a:tcPr>
                </a:tc>
                <a:tc>
                  <a:txBody>
                    <a:bodyPr/>
                    <a:lstStyle/>
                    <a:p>
                      <a:r>
                        <a:rPr lang="en-GB" dirty="0" smtClean="0"/>
                        <a:t>18</a:t>
                      </a:r>
                      <a:endParaRPr lang="en-GB" dirty="0"/>
                    </a:p>
                  </a:txBody>
                  <a:tcPr>
                    <a:solidFill>
                      <a:schemeClr val="bg1">
                        <a:lumMod val="75000"/>
                      </a:schemeClr>
                    </a:solidFill>
                  </a:tcPr>
                </a:tc>
                <a:tc>
                  <a:txBody>
                    <a:bodyPr/>
                    <a:lstStyle/>
                    <a:p>
                      <a:r>
                        <a:rPr lang="en-GB" dirty="0" smtClean="0"/>
                        <a:t>13</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41</a:t>
                      </a:r>
                      <a:endParaRPr lang="en-GB" b="1" dirty="0">
                        <a:solidFill>
                          <a:srgbClr val="E75306"/>
                        </a:solidFill>
                      </a:endParaRPr>
                    </a:p>
                  </a:txBody>
                  <a:tcPr>
                    <a:solidFill>
                      <a:schemeClr val="bg1">
                        <a:lumMod val="7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37754059"/>
              </p:ext>
            </p:extLst>
          </p:nvPr>
        </p:nvGraphicFramePr>
        <p:xfrm>
          <a:off x="736270" y="3728193"/>
          <a:ext cx="7667500" cy="2915193"/>
        </p:xfrm>
        <a:graphic>
          <a:graphicData uri="http://schemas.openxmlformats.org/drawingml/2006/table">
            <a:tbl>
              <a:tblPr firstRow="1" bandRow="1">
                <a:tableStyleId>{5C22544A-7EE6-4342-B048-85BDC9FD1C3A}</a:tableStyleId>
              </a:tblPr>
              <a:tblGrid>
                <a:gridCol w="1533500"/>
                <a:gridCol w="1533500"/>
                <a:gridCol w="1533500"/>
                <a:gridCol w="1533500"/>
                <a:gridCol w="1533500"/>
              </a:tblGrid>
              <a:tr h="538678">
                <a:tc>
                  <a:txBody>
                    <a:bodyPr/>
                    <a:lstStyle/>
                    <a:p>
                      <a:r>
                        <a:rPr lang="en-GB" sz="1700" dirty="0" smtClean="0">
                          <a:solidFill>
                            <a:schemeClr val="tx1"/>
                          </a:solidFill>
                        </a:rPr>
                        <a:t>Component 2</a:t>
                      </a:r>
                      <a:endParaRPr lang="en-GB" sz="1700" dirty="0">
                        <a:solidFill>
                          <a:schemeClr val="tx1"/>
                        </a:solidFill>
                      </a:endParaRPr>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lumMod val="65000"/>
                      </a:schemeClr>
                    </a:solidFill>
                  </a:tcPr>
                </a:tc>
                <a:tc>
                  <a:txBody>
                    <a:bodyPr/>
                    <a:lstStyle/>
                    <a:p>
                      <a:endParaRPr lang="en-GB"/>
                    </a:p>
                  </a:txBody>
                  <a:tcPr>
                    <a:solidFill>
                      <a:schemeClr val="bg1">
                        <a:lumMod val="65000"/>
                      </a:schemeClr>
                    </a:solidFill>
                  </a:tcPr>
                </a:tc>
                <a:tc>
                  <a:txBody>
                    <a:bodyPr/>
                    <a:lstStyle/>
                    <a:p>
                      <a:r>
                        <a:rPr lang="en-GB" b="1" dirty="0" smtClean="0">
                          <a:solidFill>
                            <a:srgbClr val="E75306"/>
                          </a:solidFill>
                        </a:rPr>
                        <a:t>TOTAL MARKS = 110</a:t>
                      </a:r>
                      <a:endParaRPr lang="en-GB" b="1" dirty="0">
                        <a:solidFill>
                          <a:srgbClr val="E75306"/>
                        </a:solidFill>
                      </a:endParaRPr>
                    </a:p>
                  </a:txBody>
                  <a:tcPr>
                    <a:solidFill>
                      <a:schemeClr val="bg1">
                        <a:lumMod val="65000"/>
                      </a:schemeClr>
                    </a:solidFill>
                  </a:tcPr>
                </a:tc>
              </a:tr>
              <a:tr h="349860">
                <a:tc>
                  <a:txBody>
                    <a:bodyPr/>
                    <a:lstStyle/>
                    <a:p>
                      <a:r>
                        <a:rPr lang="en-GB" dirty="0" smtClean="0"/>
                        <a:t>Section</a:t>
                      </a:r>
                      <a:r>
                        <a:rPr lang="en-GB" baseline="0" dirty="0" smtClean="0"/>
                        <a:t> A</a:t>
                      </a:r>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64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Cycles</a:t>
                      </a:r>
                      <a:endParaRPr lang="en-GB" dirty="0" smtClean="0"/>
                    </a:p>
                  </a:txBody>
                  <a:tcPr>
                    <a:solidFill>
                      <a:schemeClr val="bg1">
                        <a:lumMod val="75000"/>
                      </a:schemeClr>
                    </a:solidFill>
                  </a:tcPr>
                </a:tc>
                <a:tc>
                  <a:txBody>
                    <a:bodyPr/>
                    <a:lstStyle/>
                    <a:p>
                      <a:r>
                        <a:rPr lang="en-GB" dirty="0" smtClean="0"/>
                        <a:t>15</a:t>
                      </a:r>
                      <a:endParaRPr lang="en-GB" dirty="0"/>
                    </a:p>
                  </a:txBody>
                  <a:tcPr>
                    <a:solidFill>
                      <a:schemeClr val="bg1">
                        <a:lumMod val="75000"/>
                      </a:schemeClr>
                    </a:solidFill>
                  </a:tcPr>
                </a:tc>
                <a:tc>
                  <a:txBody>
                    <a:bodyPr/>
                    <a:lstStyle/>
                    <a:p>
                      <a:r>
                        <a:rPr lang="en-GB" dirty="0" smtClean="0"/>
                        <a:t>15</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40</a:t>
                      </a:r>
                      <a:endParaRPr lang="en-GB" b="1" dirty="0">
                        <a:solidFill>
                          <a:srgbClr val="E75306"/>
                        </a:solidFill>
                      </a:endParaRPr>
                    </a:p>
                  </a:txBody>
                  <a:tcPr>
                    <a:solidFill>
                      <a:schemeClr val="bg1">
                        <a:lumMod val="75000"/>
                      </a:schemeClr>
                    </a:solidFill>
                  </a:tcPr>
                </a:tc>
              </a:tr>
              <a:tr h="329672">
                <a:tc>
                  <a:txBody>
                    <a:bodyPr/>
                    <a:lstStyle/>
                    <a:p>
                      <a:r>
                        <a:rPr lang="en-GB" dirty="0" smtClean="0"/>
                        <a:t>Section</a:t>
                      </a:r>
                      <a:r>
                        <a:rPr lang="en-GB" baseline="0" dirty="0" smtClean="0"/>
                        <a:t> B</a:t>
                      </a:r>
                      <a:endParaRPr lang="en-GB" dirty="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92611">
                <a:tc>
                  <a:txBody>
                    <a:bodyPr/>
                    <a:lstStyle/>
                    <a:p>
                      <a:r>
                        <a:rPr lang="en-GB" dirty="0" smtClean="0"/>
                        <a:t>Global</a:t>
                      </a:r>
                      <a:r>
                        <a:rPr lang="en-GB" baseline="0" dirty="0" smtClean="0"/>
                        <a:t> Gov.</a:t>
                      </a:r>
                      <a:endParaRPr lang="en-GB" dirty="0"/>
                    </a:p>
                  </a:txBody>
                  <a:tcPr>
                    <a:solidFill>
                      <a:schemeClr val="bg1">
                        <a:lumMod val="75000"/>
                      </a:schemeClr>
                    </a:solidFill>
                  </a:tcPr>
                </a:tc>
                <a:tc>
                  <a:txBody>
                    <a:bodyPr/>
                    <a:lstStyle/>
                    <a:p>
                      <a:r>
                        <a:rPr lang="en-GB" dirty="0" smtClean="0"/>
                        <a:t>15</a:t>
                      </a:r>
                      <a:endParaRPr lang="en-GB" dirty="0"/>
                    </a:p>
                  </a:txBody>
                  <a:tcPr>
                    <a:solidFill>
                      <a:schemeClr val="bg1">
                        <a:lumMod val="75000"/>
                      </a:schemeClr>
                    </a:solidFill>
                  </a:tcPr>
                </a:tc>
                <a:tc>
                  <a:txBody>
                    <a:bodyPr/>
                    <a:lstStyle/>
                    <a:p>
                      <a:r>
                        <a:rPr lang="en-GB" dirty="0" smtClean="0"/>
                        <a:t>15</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40</a:t>
                      </a:r>
                      <a:endParaRPr lang="en-GB" b="1" dirty="0">
                        <a:solidFill>
                          <a:srgbClr val="E75306"/>
                        </a:solidFill>
                      </a:endParaRPr>
                    </a:p>
                  </a:txBody>
                  <a:tcPr>
                    <a:solidFill>
                      <a:schemeClr val="bg1">
                        <a:lumMod val="75000"/>
                      </a:schemeClr>
                    </a:solidFill>
                  </a:tcPr>
                </a:tc>
              </a:tr>
              <a:tr h="392611">
                <a:tc>
                  <a:txBody>
                    <a:bodyPr/>
                    <a:lstStyle/>
                    <a:p>
                      <a:r>
                        <a:rPr lang="en-GB" dirty="0" smtClean="0"/>
                        <a:t>Section C</a:t>
                      </a:r>
                      <a:endParaRPr lang="en-GB" dirty="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92611">
                <a:tc>
                  <a:txBody>
                    <a:bodyPr/>
                    <a:lstStyle/>
                    <a:p>
                      <a:r>
                        <a:rPr lang="en-GB" dirty="0" smtClean="0"/>
                        <a:t>21</a:t>
                      </a:r>
                      <a:r>
                        <a:rPr lang="en-GB" baseline="30000" dirty="0" smtClean="0"/>
                        <a:t>st</a:t>
                      </a:r>
                      <a:r>
                        <a:rPr lang="en-GB" dirty="0" smtClean="0"/>
                        <a:t> CC</a:t>
                      </a:r>
                      <a:endParaRPr lang="en-GB" dirty="0"/>
                    </a:p>
                  </a:txBody>
                  <a:tcPr>
                    <a:solidFill>
                      <a:schemeClr val="bg1">
                        <a:lumMod val="75000"/>
                      </a:schemeClr>
                    </a:solidFill>
                  </a:tcPr>
                </a:tc>
                <a:tc>
                  <a:txBody>
                    <a:bodyPr/>
                    <a:lstStyle/>
                    <a:p>
                      <a:r>
                        <a:rPr lang="en-GB" dirty="0" smtClean="0"/>
                        <a:t>8</a:t>
                      </a:r>
                      <a:endParaRPr lang="en-GB" dirty="0"/>
                    </a:p>
                  </a:txBody>
                  <a:tcPr>
                    <a:solidFill>
                      <a:schemeClr val="bg1">
                        <a:lumMod val="75000"/>
                      </a:schemeClr>
                    </a:solidFill>
                  </a:tcPr>
                </a:tc>
                <a:tc>
                  <a:txBody>
                    <a:bodyPr/>
                    <a:lstStyle/>
                    <a:p>
                      <a:r>
                        <a:rPr lang="en-GB" dirty="0" smtClean="0"/>
                        <a:t>12</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30</a:t>
                      </a:r>
                      <a:endParaRPr lang="en-GB" b="1" dirty="0">
                        <a:solidFill>
                          <a:srgbClr val="E75306"/>
                        </a:solidFill>
                      </a:endParaRPr>
                    </a:p>
                  </a:txBody>
                  <a:tcPr>
                    <a:solidFill>
                      <a:schemeClr val="bg1">
                        <a:lumMod val="75000"/>
                      </a:schemeClr>
                    </a:solidFill>
                  </a:tcPr>
                </a:tc>
              </a:tr>
            </a:tbl>
          </a:graphicData>
        </a:graphic>
      </p:graphicFrame>
    </p:spTree>
    <p:extLst>
      <p:ext uri="{BB962C8B-B14F-4D97-AF65-F5344CB8AC3E}">
        <p14:creationId xmlns:p14="http://schemas.microsoft.com/office/powerpoint/2010/main" val="124273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000" dirty="0" smtClean="0">
                <a:solidFill>
                  <a:schemeClr val="bg1"/>
                </a:solidFill>
              </a:rPr>
              <a:t>Summary of A level Geography…</a:t>
            </a:r>
            <a:endParaRPr lang="en-GB" sz="3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24287696"/>
              </p:ext>
            </p:extLst>
          </p:nvPr>
        </p:nvGraphicFramePr>
        <p:xfrm>
          <a:off x="736270" y="1301998"/>
          <a:ext cx="7667500" cy="2522582"/>
        </p:xfrm>
        <a:graphic>
          <a:graphicData uri="http://schemas.openxmlformats.org/drawingml/2006/table">
            <a:tbl>
              <a:tblPr firstRow="1" bandRow="1">
                <a:tableStyleId>{5C22544A-7EE6-4342-B048-85BDC9FD1C3A}</a:tableStyleId>
              </a:tblPr>
              <a:tblGrid>
                <a:gridCol w="1533500"/>
                <a:gridCol w="1533500"/>
                <a:gridCol w="1533500"/>
                <a:gridCol w="1533500"/>
                <a:gridCol w="1533500"/>
              </a:tblGrid>
              <a:tr h="538678">
                <a:tc>
                  <a:txBody>
                    <a:bodyPr/>
                    <a:lstStyle/>
                    <a:p>
                      <a:r>
                        <a:rPr lang="en-GB" sz="1700" dirty="0" smtClean="0">
                          <a:solidFill>
                            <a:schemeClr val="tx1"/>
                          </a:solidFill>
                        </a:rPr>
                        <a:t>Component 3</a:t>
                      </a:r>
                      <a:endParaRPr lang="en-GB" sz="1700" dirty="0">
                        <a:solidFill>
                          <a:schemeClr val="tx1"/>
                        </a:solidFill>
                      </a:endParaRPr>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lumMod val="65000"/>
                      </a:schemeClr>
                    </a:solidFill>
                  </a:tcPr>
                </a:tc>
                <a:tc>
                  <a:txBody>
                    <a:bodyPr/>
                    <a:lstStyle/>
                    <a:p>
                      <a:endParaRPr lang="en-GB"/>
                    </a:p>
                  </a:txBody>
                  <a:tcPr>
                    <a:solidFill>
                      <a:schemeClr val="bg1">
                        <a:lumMod val="65000"/>
                      </a:schemeClr>
                    </a:solidFill>
                  </a:tcPr>
                </a:tc>
                <a:tc>
                  <a:txBody>
                    <a:bodyPr/>
                    <a:lstStyle/>
                    <a:p>
                      <a:r>
                        <a:rPr lang="en-GB" b="1" dirty="0" smtClean="0">
                          <a:solidFill>
                            <a:srgbClr val="E75306"/>
                          </a:solidFill>
                        </a:rPr>
                        <a:t>TOTAL MARKS = 128</a:t>
                      </a:r>
                      <a:endParaRPr lang="en-GB" b="1" dirty="0">
                        <a:solidFill>
                          <a:srgbClr val="E75306"/>
                        </a:solidFill>
                      </a:endParaRPr>
                    </a:p>
                  </a:txBody>
                  <a:tcPr>
                    <a:solidFill>
                      <a:schemeClr val="bg1">
                        <a:lumMod val="65000"/>
                      </a:schemeClr>
                    </a:solidFill>
                  </a:tcPr>
                </a:tc>
              </a:tr>
              <a:tr h="349860">
                <a:tc>
                  <a:txBody>
                    <a:bodyPr/>
                    <a:lstStyle/>
                    <a:p>
                      <a:r>
                        <a:rPr lang="en-GB" dirty="0" smtClean="0"/>
                        <a:t>Section</a:t>
                      </a:r>
                      <a:r>
                        <a:rPr lang="en-GB" baseline="0" dirty="0" smtClean="0"/>
                        <a:t> A</a:t>
                      </a:r>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64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Tectonics</a:t>
                      </a:r>
                      <a:endParaRPr lang="en-GB" dirty="0" smtClean="0"/>
                    </a:p>
                  </a:txBody>
                  <a:tcPr>
                    <a:solidFill>
                      <a:schemeClr val="bg1">
                        <a:lumMod val="75000"/>
                      </a:schemeClr>
                    </a:solidFill>
                  </a:tcPr>
                </a:tc>
                <a:tc>
                  <a:txBody>
                    <a:bodyPr/>
                    <a:lstStyle/>
                    <a:p>
                      <a:r>
                        <a:rPr lang="en-GB" dirty="0" smtClean="0"/>
                        <a:t>14</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dirty="0" smtClean="0"/>
                        <a:t>4</a:t>
                      </a:r>
                      <a:endParaRPr lang="en-GB" dirty="0"/>
                    </a:p>
                  </a:txBody>
                  <a:tcPr>
                    <a:solidFill>
                      <a:schemeClr val="bg1">
                        <a:lumMod val="75000"/>
                      </a:schemeClr>
                    </a:solidFill>
                  </a:tcPr>
                </a:tc>
                <a:tc>
                  <a:txBody>
                    <a:bodyPr/>
                    <a:lstStyle/>
                    <a:p>
                      <a:r>
                        <a:rPr lang="en-GB" b="1" dirty="0" smtClean="0">
                          <a:solidFill>
                            <a:srgbClr val="E75306"/>
                          </a:solidFill>
                        </a:rPr>
                        <a:t>38</a:t>
                      </a:r>
                      <a:endParaRPr lang="en-GB" b="1" dirty="0">
                        <a:solidFill>
                          <a:srgbClr val="E75306"/>
                        </a:solidFill>
                      </a:endParaRPr>
                    </a:p>
                  </a:txBody>
                  <a:tcPr>
                    <a:solidFill>
                      <a:schemeClr val="bg1">
                        <a:lumMod val="75000"/>
                      </a:schemeClr>
                    </a:solidFill>
                  </a:tcPr>
                </a:tc>
              </a:tr>
              <a:tr h="329672">
                <a:tc>
                  <a:txBody>
                    <a:bodyPr/>
                    <a:lstStyle/>
                    <a:p>
                      <a:r>
                        <a:rPr lang="en-GB" dirty="0" smtClean="0"/>
                        <a:t>Section</a:t>
                      </a:r>
                      <a:r>
                        <a:rPr lang="en-GB" baseline="0" dirty="0" smtClean="0"/>
                        <a:t> B</a:t>
                      </a:r>
                      <a:endParaRPr lang="en-GB" dirty="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92611">
                <a:tc>
                  <a:txBody>
                    <a:bodyPr/>
                    <a:lstStyle/>
                    <a:p>
                      <a:r>
                        <a:rPr lang="en-GB" dirty="0" smtClean="0"/>
                        <a:t>Option</a:t>
                      </a:r>
                      <a:r>
                        <a:rPr lang="en-GB" baseline="0" dirty="0" smtClean="0"/>
                        <a:t> 1</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dirty="0" smtClean="0"/>
                        <a:t>5</a:t>
                      </a:r>
                      <a:endParaRPr lang="en-GB" dirty="0"/>
                    </a:p>
                  </a:txBody>
                  <a:tcPr>
                    <a:solidFill>
                      <a:schemeClr val="bg1">
                        <a:lumMod val="75000"/>
                      </a:schemeClr>
                    </a:solidFill>
                  </a:tcPr>
                </a:tc>
                <a:tc>
                  <a:txBody>
                    <a:bodyPr/>
                    <a:lstStyle/>
                    <a:p>
                      <a:r>
                        <a:rPr lang="en-GB" b="1" dirty="0" smtClean="0">
                          <a:solidFill>
                            <a:srgbClr val="E75306"/>
                          </a:solidFill>
                        </a:rPr>
                        <a:t>45</a:t>
                      </a:r>
                      <a:endParaRPr lang="en-GB" b="1" dirty="0">
                        <a:solidFill>
                          <a:srgbClr val="E75306"/>
                        </a:solidFill>
                      </a:endParaRPr>
                    </a:p>
                  </a:txBody>
                  <a:tcPr>
                    <a:solidFill>
                      <a:schemeClr val="bg1">
                        <a:lumMod val="75000"/>
                      </a:schemeClr>
                    </a:solidFill>
                  </a:tcPr>
                </a:tc>
              </a:tr>
              <a:tr h="392611">
                <a:tc>
                  <a:txBody>
                    <a:bodyPr/>
                    <a:lstStyle/>
                    <a:p>
                      <a:r>
                        <a:rPr lang="en-GB" dirty="0" smtClean="0"/>
                        <a:t>Option 2</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dirty="0" smtClean="0"/>
                        <a:t>5</a:t>
                      </a:r>
                      <a:endParaRPr lang="en-GB" dirty="0"/>
                    </a:p>
                  </a:txBody>
                  <a:tcPr>
                    <a:solidFill>
                      <a:schemeClr val="bg1">
                        <a:lumMod val="75000"/>
                      </a:schemeClr>
                    </a:solidFill>
                  </a:tcPr>
                </a:tc>
                <a:tc>
                  <a:txBody>
                    <a:bodyPr/>
                    <a:lstStyle/>
                    <a:p>
                      <a:r>
                        <a:rPr lang="en-GB" b="1" dirty="0" smtClean="0">
                          <a:solidFill>
                            <a:srgbClr val="E75306"/>
                          </a:solidFill>
                        </a:rPr>
                        <a:t>45</a:t>
                      </a:r>
                      <a:endParaRPr lang="en-GB" b="1" dirty="0">
                        <a:solidFill>
                          <a:srgbClr val="E75306"/>
                        </a:solidFill>
                      </a:endParaRPr>
                    </a:p>
                  </a:txBody>
                  <a:tcPr>
                    <a:solidFill>
                      <a:schemeClr val="bg1">
                        <a:lumMod val="7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83419624"/>
              </p:ext>
            </p:extLst>
          </p:nvPr>
        </p:nvGraphicFramePr>
        <p:xfrm>
          <a:off x="736270" y="4413993"/>
          <a:ext cx="7667500" cy="1371600"/>
        </p:xfrm>
        <a:graphic>
          <a:graphicData uri="http://schemas.openxmlformats.org/drawingml/2006/table">
            <a:tbl>
              <a:tblPr firstRow="1" bandRow="1">
                <a:tableStyleId>{5C22544A-7EE6-4342-B048-85BDC9FD1C3A}</a:tableStyleId>
              </a:tblPr>
              <a:tblGrid>
                <a:gridCol w="1533500"/>
                <a:gridCol w="1533500"/>
                <a:gridCol w="1533500"/>
                <a:gridCol w="1533500"/>
                <a:gridCol w="1533500"/>
              </a:tblGrid>
              <a:tr h="538678">
                <a:tc>
                  <a:txBody>
                    <a:bodyPr/>
                    <a:lstStyle/>
                    <a:p>
                      <a:r>
                        <a:rPr lang="en-GB" sz="1700" dirty="0" smtClean="0">
                          <a:solidFill>
                            <a:schemeClr val="tx1"/>
                          </a:solidFill>
                        </a:rPr>
                        <a:t>Component 4</a:t>
                      </a:r>
                      <a:endParaRPr lang="en-GB" sz="1700" dirty="0">
                        <a:solidFill>
                          <a:schemeClr val="tx1"/>
                        </a:solidFill>
                      </a:endParaRPr>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lumMod val="65000"/>
                      </a:schemeClr>
                    </a:solidFill>
                  </a:tcPr>
                </a:tc>
                <a:tc>
                  <a:txBody>
                    <a:bodyPr/>
                    <a:lstStyle/>
                    <a:p>
                      <a:endParaRPr lang="en-GB"/>
                    </a:p>
                  </a:txBody>
                  <a:tcPr>
                    <a:solidFill>
                      <a:schemeClr val="bg1">
                        <a:lumMod val="65000"/>
                      </a:schemeClr>
                    </a:solidFill>
                  </a:tcPr>
                </a:tc>
                <a:tc>
                  <a:txBody>
                    <a:bodyPr/>
                    <a:lstStyle/>
                    <a:p>
                      <a:r>
                        <a:rPr lang="en-GB" b="1" dirty="0" smtClean="0">
                          <a:solidFill>
                            <a:srgbClr val="E75306"/>
                          </a:solidFill>
                        </a:rPr>
                        <a:t>TOTAL MARKS = 80</a:t>
                      </a:r>
                      <a:endParaRPr lang="en-GB" b="1" dirty="0">
                        <a:solidFill>
                          <a:srgbClr val="E75306"/>
                        </a:solidFill>
                      </a:endParaRPr>
                    </a:p>
                  </a:txBody>
                  <a:tcPr>
                    <a:solidFill>
                      <a:schemeClr val="bg1">
                        <a:lumMod val="65000"/>
                      </a:schemeClr>
                    </a:solidFill>
                  </a:tcPr>
                </a:tc>
              </a:tr>
              <a:tr h="349860">
                <a:tc>
                  <a:txBody>
                    <a:bodyPr/>
                    <a:lstStyle/>
                    <a:p>
                      <a:endParaRPr lang="en-GB" baseline="0" dirty="0" smtClean="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64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err="1" smtClean="0"/>
                        <a:t>Indiv</a:t>
                      </a:r>
                      <a:r>
                        <a:rPr lang="en-GB" baseline="0" dirty="0" smtClean="0"/>
                        <a:t>. </a:t>
                      </a:r>
                      <a:r>
                        <a:rPr lang="en-GB" baseline="0" dirty="0" err="1" smtClean="0"/>
                        <a:t>Investig</a:t>
                      </a:r>
                      <a:r>
                        <a:rPr lang="en-GB" baseline="0" dirty="0" smtClean="0"/>
                        <a:t>.</a:t>
                      </a:r>
                      <a:endParaRPr lang="en-GB" dirty="0" smtClean="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dirty="0" smtClean="0"/>
                        <a:t>50</a:t>
                      </a:r>
                      <a:endParaRPr lang="en-GB" dirty="0"/>
                    </a:p>
                  </a:txBody>
                  <a:tcPr>
                    <a:solidFill>
                      <a:schemeClr val="bg1">
                        <a:lumMod val="75000"/>
                      </a:schemeClr>
                    </a:solidFill>
                  </a:tcPr>
                </a:tc>
                <a:tc>
                  <a:txBody>
                    <a:bodyPr/>
                    <a:lstStyle/>
                    <a:p>
                      <a:r>
                        <a:rPr lang="en-GB" b="1" dirty="0" smtClean="0">
                          <a:solidFill>
                            <a:srgbClr val="E75306"/>
                          </a:solidFill>
                        </a:rPr>
                        <a:t>80</a:t>
                      </a:r>
                      <a:endParaRPr lang="en-GB" b="1" dirty="0">
                        <a:solidFill>
                          <a:srgbClr val="E75306"/>
                        </a:solidFill>
                      </a:endParaRPr>
                    </a:p>
                  </a:txBody>
                  <a:tcPr>
                    <a:solidFill>
                      <a:schemeClr val="bg1">
                        <a:lumMod val="75000"/>
                      </a:schemeClr>
                    </a:solidFill>
                  </a:tcPr>
                </a:tc>
              </a:tr>
            </a:tbl>
          </a:graphicData>
        </a:graphic>
      </p:graphicFrame>
      <p:sp>
        <p:nvSpPr>
          <p:cNvPr id="6" name="Explosion 1 5"/>
          <p:cNvSpPr/>
          <p:nvPr/>
        </p:nvSpPr>
        <p:spPr>
          <a:xfrm>
            <a:off x="465633" y="2743200"/>
            <a:ext cx="4848576" cy="3877293"/>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Total marks for sections (in orange) will remain constant through each series of examinations</a:t>
            </a:r>
            <a:endParaRPr lang="en-GB" dirty="0">
              <a:solidFill>
                <a:schemeClr val="tx1"/>
              </a:solidFill>
            </a:endParaRPr>
          </a:p>
        </p:txBody>
      </p:sp>
    </p:spTree>
    <p:extLst>
      <p:ext uri="{BB962C8B-B14F-4D97-AF65-F5344CB8AC3E}">
        <p14:creationId xmlns:p14="http://schemas.microsoft.com/office/powerpoint/2010/main" val="14035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000" dirty="0" smtClean="0">
                <a:solidFill>
                  <a:schemeClr val="bg1"/>
                </a:solidFill>
              </a:rPr>
              <a:t>Summary of AS Geography…</a:t>
            </a:r>
            <a:endParaRPr lang="en-GB" sz="3000" dirty="0">
              <a:solidFill>
                <a:schemeClr val="bg1"/>
              </a:solidFill>
            </a:endParaRPr>
          </a:p>
        </p:txBody>
      </p:sp>
      <p:sp>
        <p:nvSpPr>
          <p:cNvPr id="9" name="Rounded Rectangle 8"/>
          <p:cNvSpPr/>
          <p:nvPr/>
        </p:nvSpPr>
        <p:spPr>
          <a:xfrm>
            <a:off x="579438" y="1312070"/>
            <a:ext cx="3810000" cy="2438400"/>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lgn="ctr">
              <a:defRPr/>
            </a:pPr>
            <a:r>
              <a:rPr lang="en-GB" b="1" dirty="0">
                <a:solidFill>
                  <a:schemeClr val="tx1"/>
                </a:solidFill>
                <a:latin typeface="Arial" charset="0"/>
                <a:cs typeface="Arial" charset="0"/>
              </a:rPr>
              <a:t>Component </a:t>
            </a:r>
            <a:r>
              <a:rPr lang="en-GB" b="1" dirty="0" smtClean="0">
                <a:solidFill>
                  <a:schemeClr val="tx1"/>
                </a:solidFill>
                <a:latin typeface="Arial" charset="0"/>
                <a:cs typeface="Arial" charset="0"/>
              </a:rPr>
              <a:t>1 </a:t>
            </a:r>
            <a:r>
              <a:rPr lang="en-GB" b="1" dirty="0" smtClean="0">
                <a:solidFill>
                  <a:srgbClr val="E75306"/>
                </a:solidFill>
                <a:latin typeface="Arial" charset="0"/>
                <a:cs typeface="Arial" charset="0"/>
              </a:rPr>
              <a:t>(60%)</a:t>
            </a:r>
            <a:endParaRPr lang="en-GB" b="1" dirty="0">
              <a:solidFill>
                <a:srgbClr val="E75306"/>
              </a:solidFill>
              <a:latin typeface="Arial" charset="0"/>
              <a:cs typeface="Arial" charset="0"/>
            </a:endParaRPr>
          </a:p>
          <a:p>
            <a:pPr marL="342900" indent="-342900" algn="ctr">
              <a:defRPr/>
            </a:pPr>
            <a:endParaRPr lang="en-GB" b="1" dirty="0">
              <a:solidFill>
                <a:schemeClr val="tx1"/>
              </a:solidFill>
              <a:latin typeface="Arial" charset="0"/>
              <a:cs typeface="Arial" charset="0"/>
            </a:endParaRPr>
          </a:p>
          <a:p>
            <a:pPr marL="342900" indent="-342900" algn="ctr">
              <a:defRPr/>
            </a:pPr>
            <a:r>
              <a:rPr lang="en-GB" b="1" dirty="0">
                <a:solidFill>
                  <a:schemeClr val="tx1"/>
                </a:solidFill>
                <a:latin typeface="Arial" charset="0"/>
                <a:cs typeface="Arial" charset="0"/>
              </a:rPr>
              <a:t>Changing Landscapes</a:t>
            </a:r>
          </a:p>
          <a:p>
            <a:pPr marL="342900" indent="-342900" algn="ctr">
              <a:defRPr/>
            </a:pPr>
            <a:r>
              <a:rPr lang="en-GB" b="1" dirty="0">
                <a:solidFill>
                  <a:schemeClr val="tx1"/>
                </a:solidFill>
                <a:latin typeface="Arial" charset="0"/>
                <a:cs typeface="Arial" charset="0"/>
              </a:rPr>
              <a:t>Coastal </a:t>
            </a:r>
            <a:r>
              <a:rPr lang="en-GB" b="1" u="sng" dirty="0">
                <a:solidFill>
                  <a:schemeClr val="tx1"/>
                </a:solidFill>
                <a:latin typeface="Arial" charset="0"/>
                <a:cs typeface="Arial" charset="0"/>
              </a:rPr>
              <a:t>or</a:t>
            </a:r>
            <a:r>
              <a:rPr lang="en-GB" b="1" dirty="0">
                <a:solidFill>
                  <a:schemeClr val="tx1"/>
                </a:solidFill>
                <a:latin typeface="Arial" charset="0"/>
                <a:cs typeface="Arial" charset="0"/>
              </a:rPr>
              <a:t> </a:t>
            </a:r>
            <a:r>
              <a:rPr lang="en-GB" b="1" dirty="0" smtClean="0">
                <a:solidFill>
                  <a:schemeClr val="tx1"/>
                </a:solidFill>
                <a:latin typeface="Arial" charset="0"/>
                <a:cs typeface="Arial" charset="0"/>
              </a:rPr>
              <a:t>Glaciated</a:t>
            </a:r>
            <a:endParaRPr lang="en-GB" b="1" dirty="0" smtClean="0">
              <a:solidFill>
                <a:srgbClr val="E75306"/>
              </a:solidFill>
              <a:latin typeface="Arial" charset="0"/>
              <a:cs typeface="Arial" charset="0"/>
            </a:endParaRPr>
          </a:p>
          <a:p>
            <a:pPr marL="342900" indent="-342900" algn="ctr">
              <a:defRPr/>
            </a:pPr>
            <a:endParaRPr lang="en-GB" dirty="0" smtClean="0">
              <a:solidFill>
                <a:schemeClr val="tx1"/>
              </a:solidFill>
              <a:latin typeface="Arial" charset="0"/>
              <a:cs typeface="Arial" charset="0"/>
            </a:endParaRPr>
          </a:p>
          <a:p>
            <a:pPr marL="342900" indent="-342900" algn="ctr">
              <a:defRPr/>
            </a:pPr>
            <a:r>
              <a:rPr lang="en-GB" b="1" dirty="0" smtClean="0">
                <a:solidFill>
                  <a:srgbClr val="E75306"/>
                </a:solidFill>
                <a:latin typeface="Arial" charset="0"/>
                <a:cs typeface="Arial" charset="0"/>
              </a:rPr>
              <a:t>Tectonic Hazards </a:t>
            </a:r>
          </a:p>
          <a:p>
            <a:pPr marL="342900" indent="-342900" algn="ctr">
              <a:defRPr/>
            </a:pPr>
            <a:endParaRPr lang="en-GB" dirty="0" smtClean="0">
              <a:solidFill>
                <a:schemeClr val="tx1"/>
              </a:solidFill>
              <a:latin typeface="Arial" charset="0"/>
              <a:cs typeface="Arial" charset="0"/>
            </a:endParaRPr>
          </a:p>
          <a:p>
            <a:pPr marL="342900" indent="-342900" algn="ctr">
              <a:defRPr/>
            </a:pPr>
            <a:r>
              <a:rPr lang="en-GB" b="1" dirty="0" smtClean="0">
                <a:solidFill>
                  <a:schemeClr val="tx1"/>
                </a:solidFill>
                <a:latin typeface="Arial" charset="0"/>
                <a:cs typeface="Arial" charset="0"/>
              </a:rPr>
              <a:t>Challenges </a:t>
            </a:r>
            <a:r>
              <a:rPr lang="en-GB" b="1" dirty="0">
                <a:solidFill>
                  <a:schemeClr val="tx1"/>
                </a:solidFill>
                <a:latin typeface="Arial" charset="0"/>
                <a:cs typeface="Arial" charset="0"/>
              </a:rPr>
              <a:t>in the 21</a:t>
            </a:r>
            <a:r>
              <a:rPr lang="en-GB" b="1" baseline="30000" dirty="0">
                <a:solidFill>
                  <a:schemeClr val="tx1"/>
                </a:solidFill>
                <a:latin typeface="Arial" charset="0"/>
                <a:cs typeface="Arial" charset="0"/>
              </a:rPr>
              <a:t>st</a:t>
            </a:r>
            <a:r>
              <a:rPr lang="en-GB" b="1" dirty="0">
                <a:solidFill>
                  <a:schemeClr val="tx1"/>
                </a:solidFill>
                <a:latin typeface="Arial" charset="0"/>
                <a:cs typeface="Arial" charset="0"/>
              </a:rPr>
              <a:t> </a:t>
            </a:r>
            <a:r>
              <a:rPr lang="en-GB" b="1" dirty="0" smtClean="0">
                <a:solidFill>
                  <a:schemeClr val="tx1"/>
                </a:solidFill>
                <a:latin typeface="Arial" charset="0"/>
                <a:cs typeface="Arial" charset="0"/>
              </a:rPr>
              <a:t>Century </a:t>
            </a:r>
            <a:endParaRPr lang="en-GB" b="1" dirty="0">
              <a:solidFill>
                <a:srgbClr val="E75306"/>
              </a:solidFill>
              <a:cs typeface="Arial" charset="0"/>
            </a:endParaRPr>
          </a:p>
        </p:txBody>
      </p:sp>
      <p:sp>
        <p:nvSpPr>
          <p:cNvPr id="10" name="Rounded Rectangle 9"/>
          <p:cNvSpPr/>
          <p:nvPr/>
        </p:nvSpPr>
        <p:spPr>
          <a:xfrm>
            <a:off x="4605338" y="1312069"/>
            <a:ext cx="3810000" cy="2438400"/>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defRPr/>
            </a:pPr>
            <a:endParaRPr lang="en-GB" dirty="0">
              <a:solidFill>
                <a:srgbClr val="FF0000"/>
              </a:solidFill>
              <a:latin typeface="Arial" charset="0"/>
              <a:cs typeface="Arial" charset="0"/>
            </a:endParaRPr>
          </a:p>
          <a:p>
            <a:pPr marL="342900" indent="-342900" algn="ctr">
              <a:defRPr/>
            </a:pPr>
            <a:r>
              <a:rPr lang="en-GB" b="1" dirty="0">
                <a:solidFill>
                  <a:schemeClr val="tx1"/>
                </a:solidFill>
                <a:latin typeface="Arial" charset="0"/>
                <a:cs typeface="Arial" charset="0"/>
              </a:rPr>
              <a:t>Component </a:t>
            </a:r>
            <a:r>
              <a:rPr lang="en-GB" b="1" dirty="0" smtClean="0">
                <a:solidFill>
                  <a:schemeClr val="tx1"/>
                </a:solidFill>
                <a:latin typeface="Arial" charset="0"/>
                <a:cs typeface="Arial" charset="0"/>
              </a:rPr>
              <a:t>2 </a:t>
            </a:r>
            <a:r>
              <a:rPr lang="en-GB" b="1" dirty="0" smtClean="0">
                <a:solidFill>
                  <a:srgbClr val="E75306"/>
                </a:solidFill>
                <a:latin typeface="Arial" charset="0"/>
                <a:cs typeface="Arial" charset="0"/>
              </a:rPr>
              <a:t>(40%)</a:t>
            </a:r>
            <a:endParaRPr lang="en-GB" b="1" dirty="0">
              <a:solidFill>
                <a:srgbClr val="E75306"/>
              </a:solidFill>
              <a:latin typeface="Arial" charset="0"/>
              <a:cs typeface="Arial" charset="0"/>
            </a:endParaRPr>
          </a:p>
          <a:p>
            <a:pPr marL="342900" indent="-342900" algn="ctr">
              <a:spcBef>
                <a:spcPts val="300"/>
              </a:spcBef>
              <a:spcAft>
                <a:spcPts val="300"/>
              </a:spcAft>
              <a:defRPr/>
            </a:pPr>
            <a:endParaRPr lang="en-GB" sz="900" b="1" dirty="0">
              <a:solidFill>
                <a:schemeClr val="tx1"/>
              </a:solidFill>
              <a:latin typeface="Arial" charset="0"/>
              <a:cs typeface="Arial" charset="0"/>
            </a:endParaRPr>
          </a:p>
          <a:p>
            <a:pPr marL="342900" indent="-342900" algn="ctr">
              <a:spcBef>
                <a:spcPts val="300"/>
              </a:spcBef>
              <a:spcAft>
                <a:spcPts val="300"/>
              </a:spcAft>
              <a:defRPr/>
            </a:pPr>
            <a:r>
              <a:rPr lang="en-GB" b="1" dirty="0">
                <a:solidFill>
                  <a:schemeClr val="tx1"/>
                </a:solidFill>
                <a:latin typeface="Arial" charset="0"/>
                <a:cs typeface="Arial" charset="0"/>
              </a:rPr>
              <a:t>Changing </a:t>
            </a:r>
            <a:r>
              <a:rPr lang="en-GB" b="1" dirty="0" smtClean="0">
                <a:solidFill>
                  <a:schemeClr val="tx1"/>
                </a:solidFill>
                <a:latin typeface="Arial" charset="0"/>
                <a:cs typeface="Arial" charset="0"/>
              </a:rPr>
              <a:t>Places </a:t>
            </a:r>
            <a:endParaRPr lang="en-GB" b="1" dirty="0">
              <a:solidFill>
                <a:srgbClr val="E75306"/>
              </a:solidFill>
              <a:latin typeface="Arial" charset="0"/>
              <a:cs typeface="Arial" charset="0"/>
            </a:endParaRPr>
          </a:p>
          <a:p>
            <a:pPr marL="342900" indent="-342900" algn="ctr">
              <a:defRPr/>
            </a:pPr>
            <a:endParaRPr lang="en-GB" dirty="0" smtClean="0">
              <a:solidFill>
                <a:schemeClr val="tx1"/>
              </a:solidFill>
              <a:cs typeface="Arial" charset="0"/>
            </a:endParaRPr>
          </a:p>
          <a:p>
            <a:pPr marL="342900" indent="-342900" algn="ctr">
              <a:defRPr/>
            </a:pPr>
            <a:endParaRPr lang="en-GB" dirty="0">
              <a:solidFill>
                <a:schemeClr val="tx1"/>
              </a:solidFill>
              <a:cs typeface="Arial" charset="0"/>
            </a:endParaRPr>
          </a:p>
          <a:p>
            <a:pPr marL="342900" indent="-342900" algn="ctr">
              <a:defRPr/>
            </a:pPr>
            <a:endParaRPr lang="en-GB" dirty="0" smtClean="0">
              <a:solidFill>
                <a:schemeClr val="tx1"/>
              </a:solidFill>
              <a:cs typeface="Arial" charset="0"/>
            </a:endParaRPr>
          </a:p>
          <a:p>
            <a:pPr marL="342900" indent="-342900" algn="ctr">
              <a:defRPr/>
            </a:pPr>
            <a:endParaRPr lang="en-GB" dirty="0">
              <a:solidFill>
                <a:schemeClr val="tx1"/>
              </a:solidFill>
              <a:cs typeface="Arial" charset="0"/>
            </a:endParaRPr>
          </a:p>
          <a:p>
            <a:pPr marL="342900" indent="-342900" algn="ctr">
              <a:defRPr/>
            </a:pPr>
            <a:endParaRPr lang="en-GB" dirty="0" smtClean="0">
              <a:solidFill>
                <a:schemeClr val="tx1"/>
              </a:solidFill>
              <a:cs typeface="Arial" charset="0"/>
            </a:endParaRPr>
          </a:p>
          <a:p>
            <a:pPr marL="342900" indent="-342900" algn="ctr">
              <a:defRPr/>
            </a:pPr>
            <a:endParaRPr lang="en-GB" dirty="0">
              <a:solidFill>
                <a:schemeClr val="tx1"/>
              </a:solidFill>
              <a:cs typeface="Arial" charset="0"/>
            </a:endParaRPr>
          </a:p>
        </p:txBody>
      </p:sp>
      <p:sp>
        <p:nvSpPr>
          <p:cNvPr id="11" name="Rounded Rectangle 10"/>
          <p:cNvSpPr/>
          <p:nvPr/>
        </p:nvSpPr>
        <p:spPr>
          <a:xfrm>
            <a:off x="4605338" y="4207875"/>
            <a:ext cx="3810000" cy="2163762"/>
          </a:xfrm>
          <a:prstGeom prst="roundRect">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lgn="ctr">
              <a:defRPr/>
            </a:pPr>
            <a:r>
              <a:rPr lang="en-GB" b="1" dirty="0" smtClean="0">
                <a:solidFill>
                  <a:schemeClr val="tx1"/>
                </a:solidFill>
                <a:latin typeface="Arial" charset="0"/>
                <a:cs typeface="Arial" charset="0"/>
              </a:rPr>
              <a:t>Fieldwork </a:t>
            </a:r>
            <a:endParaRPr lang="en-GB" b="1" dirty="0" smtClean="0">
              <a:solidFill>
                <a:srgbClr val="E75306"/>
              </a:solidFill>
              <a:latin typeface="Arial" charset="0"/>
              <a:cs typeface="Arial" charset="0"/>
            </a:endParaRPr>
          </a:p>
          <a:p>
            <a:pPr marL="342900" indent="-342900" algn="ctr">
              <a:defRPr/>
            </a:pPr>
            <a:endParaRPr lang="en-GB" b="1" dirty="0">
              <a:solidFill>
                <a:schemeClr val="tx1"/>
              </a:solidFill>
              <a:latin typeface="Arial" charset="0"/>
              <a:cs typeface="Arial" charset="0"/>
            </a:endParaRPr>
          </a:p>
          <a:p>
            <a:pPr marL="342900" indent="-342900" algn="ctr">
              <a:defRPr/>
            </a:pPr>
            <a:r>
              <a:rPr lang="en-GB" dirty="0">
                <a:solidFill>
                  <a:schemeClr val="tx1"/>
                </a:solidFill>
                <a:latin typeface="Arial" charset="0"/>
                <a:cs typeface="Arial" charset="0"/>
              </a:rPr>
              <a:t>Not submitted but examined</a:t>
            </a:r>
          </a:p>
          <a:p>
            <a:pPr marL="342900" indent="-342900" algn="ctr">
              <a:defRPr/>
            </a:pPr>
            <a:r>
              <a:rPr lang="en-GB" dirty="0">
                <a:solidFill>
                  <a:schemeClr val="tx1"/>
                </a:solidFill>
                <a:latin typeface="Arial" charset="0"/>
                <a:cs typeface="Arial" charset="0"/>
              </a:rPr>
              <a:t>in </a:t>
            </a:r>
            <a:r>
              <a:rPr lang="en-GB" b="1" dirty="0">
                <a:solidFill>
                  <a:srgbClr val="E75306"/>
                </a:solidFill>
                <a:latin typeface="Arial" charset="0"/>
                <a:cs typeface="Arial" charset="0"/>
              </a:rPr>
              <a:t>Component 2</a:t>
            </a:r>
            <a:endParaRPr lang="en-GB" dirty="0">
              <a:solidFill>
                <a:srgbClr val="E75306"/>
              </a:solidFill>
              <a:latin typeface="Arial" charset="0"/>
              <a:cs typeface="Arial" charset="0"/>
            </a:endParaRPr>
          </a:p>
          <a:p>
            <a:pPr marL="342900" indent="-342900" algn="ctr">
              <a:defRPr/>
            </a:pPr>
            <a:r>
              <a:rPr lang="en-GB" b="1" dirty="0">
                <a:solidFill>
                  <a:srgbClr val="E75306"/>
                </a:solidFill>
                <a:latin typeface="Arial" charset="0"/>
                <a:cs typeface="Arial" charset="0"/>
              </a:rPr>
              <a:t>exam paper only</a:t>
            </a:r>
            <a:endParaRPr lang="en-GB" b="1" dirty="0">
              <a:solidFill>
                <a:srgbClr val="E75306"/>
              </a:solidFill>
              <a:cs typeface="Arial" charset="0"/>
            </a:endParaRPr>
          </a:p>
        </p:txBody>
      </p:sp>
      <p:cxnSp>
        <p:nvCxnSpPr>
          <p:cNvPr id="3" name="Straight Arrow Connector 2"/>
          <p:cNvCxnSpPr/>
          <p:nvPr/>
        </p:nvCxnSpPr>
        <p:spPr>
          <a:xfrm>
            <a:off x="6510338" y="3135086"/>
            <a:ext cx="0" cy="1448789"/>
          </a:xfrm>
          <a:prstGeom prst="straightConnector1">
            <a:avLst/>
          </a:prstGeom>
          <a:ln w="69850">
            <a:solidFill>
              <a:srgbClr val="E7530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Explosion 1 11"/>
          <p:cNvSpPr/>
          <p:nvPr/>
        </p:nvSpPr>
        <p:spPr>
          <a:xfrm>
            <a:off x="465633" y="3580410"/>
            <a:ext cx="4037610" cy="3040083"/>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75 out of a total 120 marks awarded on Tectonics in C1</a:t>
            </a:r>
            <a:endParaRPr lang="en-GB" dirty="0">
              <a:solidFill>
                <a:schemeClr val="tx1"/>
              </a:solidFill>
            </a:endParaRPr>
          </a:p>
        </p:txBody>
      </p:sp>
    </p:spTree>
    <p:extLst>
      <p:ext uri="{BB962C8B-B14F-4D97-AF65-F5344CB8AC3E}">
        <p14:creationId xmlns:p14="http://schemas.microsoft.com/office/powerpoint/2010/main" val="25704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1591295" y="142464"/>
            <a:ext cx="7445828" cy="7244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000" dirty="0" smtClean="0">
                <a:solidFill>
                  <a:schemeClr val="bg1"/>
                </a:solidFill>
              </a:rPr>
              <a:t>Summary of AS Geography…</a:t>
            </a:r>
            <a:endParaRPr lang="en-GB" sz="3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87070625"/>
              </p:ext>
            </p:extLst>
          </p:nvPr>
        </p:nvGraphicFramePr>
        <p:xfrm>
          <a:off x="736270" y="1301998"/>
          <a:ext cx="7667500" cy="2519964"/>
        </p:xfrm>
        <a:graphic>
          <a:graphicData uri="http://schemas.openxmlformats.org/drawingml/2006/table">
            <a:tbl>
              <a:tblPr firstRow="1" bandRow="1">
                <a:tableStyleId>{5C22544A-7EE6-4342-B048-85BDC9FD1C3A}</a:tableStyleId>
              </a:tblPr>
              <a:tblGrid>
                <a:gridCol w="1533500"/>
                <a:gridCol w="1533500"/>
                <a:gridCol w="1533500"/>
                <a:gridCol w="1533500"/>
                <a:gridCol w="1533500"/>
              </a:tblGrid>
              <a:tr h="538678">
                <a:tc>
                  <a:txBody>
                    <a:bodyPr/>
                    <a:lstStyle/>
                    <a:p>
                      <a:r>
                        <a:rPr lang="en-GB" sz="1700" dirty="0" smtClean="0">
                          <a:solidFill>
                            <a:schemeClr val="tx1"/>
                          </a:solidFill>
                        </a:rPr>
                        <a:t>Component 1</a:t>
                      </a:r>
                      <a:endParaRPr lang="en-GB" sz="1700" dirty="0">
                        <a:solidFill>
                          <a:schemeClr val="tx1"/>
                        </a:solidFill>
                      </a:endParaRPr>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lumMod val="65000"/>
                      </a:schemeClr>
                    </a:solidFill>
                  </a:tcPr>
                </a:tc>
                <a:tc>
                  <a:txBody>
                    <a:bodyPr/>
                    <a:lstStyle/>
                    <a:p>
                      <a:endParaRPr lang="en-GB"/>
                    </a:p>
                  </a:txBody>
                  <a:tcPr>
                    <a:solidFill>
                      <a:schemeClr val="bg1">
                        <a:lumMod val="65000"/>
                      </a:schemeClr>
                    </a:solidFill>
                  </a:tcPr>
                </a:tc>
                <a:tc>
                  <a:txBody>
                    <a:bodyPr/>
                    <a:lstStyle/>
                    <a:p>
                      <a:r>
                        <a:rPr lang="en-GB" b="1" dirty="0" smtClean="0">
                          <a:solidFill>
                            <a:srgbClr val="E75306"/>
                          </a:solidFill>
                        </a:rPr>
                        <a:t>TOTAL MARKS = 120</a:t>
                      </a:r>
                      <a:endParaRPr lang="en-GB" b="1" dirty="0">
                        <a:solidFill>
                          <a:srgbClr val="E75306"/>
                        </a:solidFill>
                      </a:endParaRPr>
                    </a:p>
                  </a:txBody>
                  <a:tcPr>
                    <a:solidFill>
                      <a:schemeClr val="bg1">
                        <a:lumMod val="65000"/>
                      </a:schemeClr>
                    </a:solidFill>
                  </a:tcPr>
                </a:tc>
              </a:tr>
              <a:tr h="349860">
                <a:tc>
                  <a:txBody>
                    <a:bodyPr/>
                    <a:lstStyle/>
                    <a:p>
                      <a:r>
                        <a:rPr lang="en-GB" dirty="0" smtClean="0"/>
                        <a:t>Section</a:t>
                      </a:r>
                      <a:r>
                        <a:rPr lang="en-GB" baseline="0" dirty="0" smtClean="0"/>
                        <a:t> A</a:t>
                      </a:r>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64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Landscapes</a:t>
                      </a:r>
                      <a:endParaRPr lang="en-GB" dirty="0" smtClean="0"/>
                    </a:p>
                  </a:txBody>
                  <a:tcPr>
                    <a:solidFill>
                      <a:schemeClr val="bg1">
                        <a:lumMod val="75000"/>
                      </a:schemeClr>
                    </a:solidFill>
                  </a:tcPr>
                </a:tc>
                <a:tc>
                  <a:txBody>
                    <a:bodyPr/>
                    <a:lstStyle/>
                    <a:p>
                      <a:r>
                        <a:rPr lang="en-GB" dirty="0" smtClean="0"/>
                        <a:t>14</a:t>
                      </a:r>
                      <a:endParaRPr lang="en-GB" dirty="0"/>
                    </a:p>
                  </a:txBody>
                  <a:tcPr>
                    <a:solidFill>
                      <a:schemeClr val="bg1">
                        <a:lumMod val="75000"/>
                      </a:schemeClr>
                    </a:solidFill>
                  </a:tcPr>
                </a:tc>
                <a:tc>
                  <a:txBody>
                    <a:bodyPr/>
                    <a:lstStyle/>
                    <a:p>
                      <a:r>
                        <a:rPr lang="en-GB" dirty="0" smtClean="0"/>
                        <a:t>11</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35</a:t>
                      </a:r>
                      <a:endParaRPr lang="en-GB" b="1" dirty="0">
                        <a:solidFill>
                          <a:srgbClr val="E75306"/>
                        </a:solidFill>
                      </a:endParaRPr>
                    </a:p>
                  </a:txBody>
                  <a:tcPr>
                    <a:solidFill>
                      <a:schemeClr val="bg1">
                        <a:lumMod val="75000"/>
                      </a:schemeClr>
                    </a:solidFill>
                  </a:tcPr>
                </a:tc>
              </a:tr>
              <a:tr h="329672">
                <a:tc>
                  <a:txBody>
                    <a:bodyPr/>
                    <a:lstStyle/>
                    <a:p>
                      <a:r>
                        <a:rPr lang="en-GB" dirty="0" smtClean="0"/>
                        <a:t>Section</a:t>
                      </a:r>
                      <a:r>
                        <a:rPr lang="en-GB" baseline="0" dirty="0" smtClean="0"/>
                        <a:t> B</a:t>
                      </a:r>
                      <a:endParaRPr lang="en-GB" dirty="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92611">
                <a:tc>
                  <a:txBody>
                    <a:bodyPr/>
                    <a:lstStyle/>
                    <a:p>
                      <a:r>
                        <a:rPr lang="en-GB" dirty="0" smtClean="0"/>
                        <a:t>Tectonics</a:t>
                      </a:r>
                      <a:endParaRPr lang="en-GB" dirty="0"/>
                    </a:p>
                  </a:txBody>
                  <a:tcPr>
                    <a:solidFill>
                      <a:schemeClr val="bg1">
                        <a:lumMod val="75000"/>
                      </a:schemeClr>
                    </a:solidFill>
                  </a:tcPr>
                </a:tc>
                <a:tc>
                  <a:txBody>
                    <a:bodyPr/>
                    <a:lstStyle/>
                    <a:p>
                      <a:r>
                        <a:rPr lang="en-GB" dirty="0" smtClean="0"/>
                        <a:t>33</a:t>
                      </a:r>
                      <a:endParaRPr lang="en-GB" dirty="0"/>
                    </a:p>
                  </a:txBody>
                  <a:tcPr>
                    <a:solidFill>
                      <a:schemeClr val="bg1">
                        <a:lumMod val="75000"/>
                      </a:schemeClr>
                    </a:solidFill>
                  </a:tcPr>
                </a:tc>
                <a:tc>
                  <a:txBody>
                    <a:bodyPr/>
                    <a:lstStyle/>
                    <a:p>
                      <a:r>
                        <a:rPr lang="en-GB" dirty="0" smtClean="0"/>
                        <a:t>22</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b="1" dirty="0" smtClean="0">
                          <a:solidFill>
                            <a:srgbClr val="E75306"/>
                          </a:solidFill>
                        </a:rPr>
                        <a:t>75</a:t>
                      </a:r>
                      <a:endParaRPr lang="en-GB" b="1" dirty="0">
                        <a:solidFill>
                          <a:srgbClr val="E75306"/>
                        </a:solidFill>
                      </a:endParaRPr>
                    </a:p>
                  </a:txBody>
                  <a:tcPr>
                    <a:solidFill>
                      <a:schemeClr val="bg1">
                        <a:lumMod val="75000"/>
                      </a:schemeClr>
                    </a:solidFill>
                  </a:tcPr>
                </a:tc>
              </a:tr>
              <a:tr h="389993">
                <a:tc>
                  <a:txBody>
                    <a:bodyPr/>
                    <a:lstStyle/>
                    <a:p>
                      <a:r>
                        <a:rPr lang="en-GB" dirty="0" smtClean="0"/>
                        <a:t>Synoptic Qu. </a:t>
                      </a:r>
                      <a:endParaRPr lang="en-GB" dirty="0"/>
                    </a:p>
                  </a:txBody>
                  <a:tcPr>
                    <a:solidFill>
                      <a:schemeClr val="bg1">
                        <a:lumMod val="75000"/>
                      </a:schemeClr>
                    </a:solidFill>
                  </a:tcPr>
                </a:tc>
                <a:tc>
                  <a:txBody>
                    <a:bodyPr/>
                    <a:lstStyle/>
                    <a:p>
                      <a:r>
                        <a:rPr lang="en-GB" dirty="0" smtClean="0"/>
                        <a:t>-</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dirty="0" smtClean="0"/>
                        <a:t>-</a:t>
                      </a:r>
                      <a:endParaRPr lang="en-GB" dirty="0"/>
                    </a:p>
                  </a:txBody>
                  <a:tcPr>
                    <a:solidFill>
                      <a:schemeClr val="bg1">
                        <a:lumMod val="75000"/>
                      </a:schemeClr>
                    </a:solidFill>
                  </a:tcPr>
                </a:tc>
                <a:tc>
                  <a:txBody>
                    <a:bodyPr/>
                    <a:lstStyle/>
                    <a:p>
                      <a:r>
                        <a:rPr lang="en-GB" b="1" dirty="0" smtClean="0">
                          <a:solidFill>
                            <a:srgbClr val="E75306"/>
                          </a:solidFill>
                        </a:rPr>
                        <a:t>10</a:t>
                      </a:r>
                      <a:endParaRPr lang="en-GB" b="1" dirty="0">
                        <a:solidFill>
                          <a:srgbClr val="E75306"/>
                        </a:solidFill>
                      </a:endParaRPr>
                    </a:p>
                  </a:txBody>
                  <a:tcPr>
                    <a:solidFill>
                      <a:schemeClr val="bg1">
                        <a:lumMod val="7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26858763"/>
              </p:ext>
            </p:extLst>
          </p:nvPr>
        </p:nvGraphicFramePr>
        <p:xfrm>
          <a:off x="736270" y="4179455"/>
          <a:ext cx="7667500" cy="2129971"/>
        </p:xfrm>
        <a:graphic>
          <a:graphicData uri="http://schemas.openxmlformats.org/drawingml/2006/table">
            <a:tbl>
              <a:tblPr firstRow="1" bandRow="1">
                <a:tableStyleId>{5C22544A-7EE6-4342-B048-85BDC9FD1C3A}</a:tableStyleId>
              </a:tblPr>
              <a:tblGrid>
                <a:gridCol w="1533500"/>
                <a:gridCol w="1533500"/>
                <a:gridCol w="1533500"/>
                <a:gridCol w="1533500"/>
                <a:gridCol w="1533500"/>
              </a:tblGrid>
              <a:tr h="538678">
                <a:tc>
                  <a:txBody>
                    <a:bodyPr/>
                    <a:lstStyle/>
                    <a:p>
                      <a:r>
                        <a:rPr lang="en-GB" sz="1700" dirty="0" smtClean="0">
                          <a:solidFill>
                            <a:schemeClr val="tx1"/>
                          </a:solidFill>
                        </a:rPr>
                        <a:t>Component 2</a:t>
                      </a:r>
                      <a:endParaRPr lang="en-GB" sz="1700" dirty="0">
                        <a:solidFill>
                          <a:schemeClr val="tx1"/>
                        </a:solidFill>
                      </a:endParaRPr>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a:p>
                  </a:txBody>
                  <a:tcPr>
                    <a:solidFill>
                      <a:schemeClr val="bg1">
                        <a:lumMod val="65000"/>
                      </a:schemeClr>
                    </a:solidFill>
                  </a:tcPr>
                </a:tc>
                <a:tc>
                  <a:txBody>
                    <a:bodyPr/>
                    <a:lstStyle/>
                    <a:p>
                      <a:endParaRPr lang="en-GB"/>
                    </a:p>
                  </a:txBody>
                  <a:tcPr>
                    <a:solidFill>
                      <a:schemeClr val="bg1">
                        <a:lumMod val="65000"/>
                      </a:schemeClr>
                    </a:solidFill>
                  </a:tcPr>
                </a:tc>
                <a:tc>
                  <a:txBody>
                    <a:bodyPr/>
                    <a:lstStyle/>
                    <a:p>
                      <a:r>
                        <a:rPr lang="en-GB" b="1" dirty="0" smtClean="0">
                          <a:solidFill>
                            <a:srgbClr val="E75306"/>
                          </a:solidFill>
                        </a:rPr>
                        <a:t>TOTAL MARKS = 80</a:t>
                      </a:r>
                      <a:endParaRPr lang="en-GB" b="1" dirty="0">
                        <a:solidFill>
                          <a:srgbClr val="E75306"/>
                        </a:solidFill>
                      </a:endParaRPr>
                    </a:p>
                  </a:txBody>
                  <a:tcPr>
                    <a:solidFill>
                      <a:schemeClr val="bg1">
                        <a:lumMod val="65000"/>
                      </a:schemeClr>
                    </a:solidFill>
                  </a:tcPr>
                </a:tc>
              </a:tr>
              <a:tr h="349860">
                <a:tc>
                  <a:txBody>
                    <a:bodyPr/>
                    <a:lstStyle/>
                    <a:p>
                      <a:r>
                        <a:rPr lang="en-GB" dirty="0" smtClean="0"/>
                        <a:t>Section</a:t>
                      </a:r>
                      <a:r>
                        <a:rPr lang="en-GB" baseline="0" dirty="0" smtClean="0"/>
                        <a:t> A</a:t>
                      </a:r>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64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Places</a:t>
                      </a:r>
                      <a:endParaRPr lang="en-GB" dirty="0" smtClean="0"/>
                    </a:p>
                  </a:txBody>
                  <a:tcPr>
                    <a:solidFill>
                      <a:schemeClr val="bg1">
                        <a:lumMod val="75000"/>
                      </a:schemeClr>
                    </a:solidFill>
                  </a:tcPr>
                </a:tc>
                <a:tc>
                  <a:txBody>
                    <a:bodyPr/>
                    <a:lstStyle/>
                    <a:p>
                      <a:r>
                        <a:rPr lang="en-GB" dirty="0" smtClean="0"/>
                        <a:t>17</a:t>
                      </a:r>
                      <a:endParaRPr lang="en-GB" dirty="0"/>
                    </a:p>
                  </a:txBody>
                  <a:tcPr>
                    <a:solidFill>
                      <a:schemeClr val="bg1">
                        <a:lumMod val="75000"/>
                      </a:schemeClr>
                    </a:solidFill>
                  </a:tcPr>
                </a:tc>
                <a:tc>
                  <a:txBody>
                    <a:bodyPr/>
                    <a:lstStyle/>
                    <a:p>
                      <a:r>
                        <a:rPr lang="en-GB" dirty="0" smtClean="0"/>
                        <a:t>13</a:t>
                      </a:r>
                      <a:endParaRPr lang="en-GB" dirty="0"/>
                    </a:p>
                  </a:txBody>
                  <a:tcPr>
                    <a:solidFill>
                      <a:schemeClr val="bg1">
                        <a:lumMod val="75000"/>
                      </a:schemeClr>
                    </a:solidFill>
                  </a:tcPr>
                </a:tc>
                <a:tc>
                  <a:txBody>
                    <a:bodyPr/>
                    <a:lstStyle/>
                    <a:p>
                      <a:r>
                        <a:rPr lang="en-GB" dirty="0" smtClean="0"/>
                        <a:t>10</a:t>
                      </a:r>
                      <a:endParaRPr lang="en-GB" dirty="0"/>
                    </a:p>
                  </a:txBody>
                  <a:tcPr>
                    <a:solidFill>
                      <a:schemeClr val="bg1">
                        <a:lumMod val="75000"/>
                      </a:schemeClr>
                    </a:solidFill>
                  </a:tcPr>
                </a:tc>
                <a:tc>
                  <a:txBody>
                    <a:bodyPr/>
                    <a:lstStyle/>
                    <a:p>
                      <a:r>
                        <a:rPr lang="en-GB" b="1" dirty="0" smtClean="0">
                          <a:solidFill>
                            <a:srgbClr val="E75306"/>
                          </a:solidFill>
                        </a:rPr>
                        <a:t>40</a:t>
                      </a:r>
                      <a:endParaRPr lang="en-GB" b="1" dirty="0">
                        <a:solidFill>
                          <a:srgbClr val="E75306"/>
                        </a:solidFill>
                      </a:endParaRPr>
                    </a:p>
                  </a:txBody>
                  <a:tcPr>
                    <a:solidFill>
                      <a:schemeClr val="bg1">
                        <a:lumMod val="75000"/>
                      </a:schemeClr>
                    </a:solidFill>
                  </a:tcPr>
                </a:tc>
              </a:tr>
              <a:tr h="329672">
                <a:tc>
                  <a:txBody>
                    <a:bodyPr/>
                    <a:lstStyle/>
                    <a:p>
                      <a:r>
                        <a:rPr lang="en-GB" dirty="0" smtClean="0"/>
                        <a:t>Section</a:t>
                      </a:r>
                      <a:r>
                        <a:rPr lang="en-GB" baseline="0" dirty="0" smtClean="0"/>
                        <a:t> B</a:t>
                      </a:r>
                      <a:endParaRPr lang="en-GB" dirty="0"/>
                    </a:p>
                  </a:txBody>
                  <a:tcPr>
                    <a:solidFill>
                      <a:schemeClr val="bg1">
                        <a:lumMod val="85000"/>
                      </a:schemeClr>
                    </a:solidFill>
                  </a:tcPr>
                </a:tc>
                <a:tc>
                  <a:txBody>
                    <a:bodyPr/>
                    <a:lstStyle/>
                    <a:p>
                      <a:r>
                        <a:rPr lang="en-GB" dirty="0" smtClean="0"/>
                        <a:t>AO1</a:t>
                      </a:r>
                      <a:endParaRPr lang="en-GB" dirty="0"/>
                    </a:p>
                  </a:txBody>
                  <a:tcPr>
                    <a:solidFill>
                      <a:schemeClr val="bg1">
                        <a:lumMod val="85000"/>
                      </a:schemeClr>
                    </a:solidFill>
                  </a:tcPr>
                </a:tc>
                <a:tc>
                  <a:txBody>
                    <a:bodyPr/>
                    <a:lstStyle/>
                    <a:p>
                      <a:r>
                        <a:rPr lang="en-GB" dirty="0" smtClean="0"/>
                        <a:t>AO2</a:t>
                      </a:r>
                      <a:endParaRPr lang="en-GB" dirty="0"/>
                    </a:p>
                  </a:txBody>
                  <a:tcPr>
                    <a:solidFill>
                      <a:schemeClr val="bg1">
                        <a:lumMod val="85000"/>
                      </a:schemeClr>
                    </a:solidFill>
                  </a:tcPr>
                </a:tc>
                <a:tc>
                  <a:txBody>
                    <a:bodyPr/>
                    <a:lstStyle/>
                    <a:p>
                      <a:r>
                        <a:rPr lang="en-GB" dirty="0" smtClean="0"/>
                        <a:t>AO3</a:t>
                      </a:r>
                      <a:endParaRPr lang="en-GB" dirty="0"/>
                    </a:p>
                  </a:txBody>
                  <a:tcPr>
                    <a:solidFill>
                      <a:schemeClr val="bg1">
                        <a:lumMod val="85000"/>
                      </a:schemeClr>
                    </a:solidFill>
                  </a:tcPr>
                </a:tc>
                <a:tc>
                  <a:txBody>
                    <a:bodyPr/>
                    <a:lstStyle/>
                    <a:p>
                      <a:endParaRPr lang="en-GB" b="1" dirty="0">
                        <a:solidFill>
                          <a:srgbClr val="E75306"/>
                        </a:solidFill>
                      </a:endParaRPr>
                    </a:p>
                  </a:txBody>
                  <a:tcPr>
                    <a:solidFill>
                      <a:schemeClr val="bg1">
                        <a:lumMod val="85000"/>
                      </a:schemeClr>
                    </a:solidFill>
                  </a:tcPr>
                </a:tc>
              </a:tr>
              <a:tr h="392611">
                <a:tc>
                  <a:txBody>
                    <a:bodyPr/>
                    <a:lstStyle/>
                    <a:p>
                      <a:r>
                        <a:rPr lang="en-GB" dirty="0" smtClean="0"/>
                        <a:t>Fieldwork</a:t>
                      </a:r>
                      <a:endParaRPr lang="en-GB" dirty="0"/>
                    </a:p>
                  </a:txBody>
                  <a:tcPr>
                    <a:solidFill>
                      <a:schemeClr val="bg1">
                        <a:lumMod val="75000"/>
                      </a:schemeClr>
                    </a:solidFill>
                  </a:tcPr>
                </a:tc>
                <a:tc>
                  <a:txBody>
                    <a:bodyPr/>
                    <a:lstStyle/>
                    <a:p>
                      <a:r>
                        <a:rPr lang="en-GB" dirty="0" smtClean="0"/>
                        <a:t>5</a:t>
                      </a:r>
                      <a:endParaRPr lang="en-GB" dirty="0"/>
                    </a:p>
                  </a:txBody>
                  <a:tcPr>
                    <a:solidFill>
                      <a:schemeClr val="bg1">
                        <a:lumMod val="75000"/>
                      </a:schemeClr>
                    </a:solidFill>
                  </a:tcPr>
                </a:tc>
                <a:tc>
                  <a:txBody>
                    <a:bodyPr/>
                    <a:lstStyle/>
                    <a:p>
                      <a:r>
                        <a:rPr lang="en-GB" dirty="0" smtClean="0"/>
                        <a:t>15</a:t>
                      </a:r>
                      <a:endParaRPr lang="en-GB" dirty="0"/>
                    </a:p>
                  </a:txBody>
                  <a:tcPr>
                    <a:solidFill>
                      <a:schemeClr val="bg1">
                        <a:lumMod val="75000"/>
                      </a:schemeClr>
                    </a:solidFill>
                  </a:tcPr>
                </a:tc>
                <a:tc>
                  <a:txBody>
                    <a:bodyPr/>
                    <a:lstStyle/>
                    <a:p>
                      <a:r>
                        <a:rPr lang="en-GB" dirty="0" smtClean="0"/>
                        <a:t>20</a:t>
                      </a:r>
                      <a:endParaRPr lang="en-GB" dirty="0"/>
                    </a:p>
                  </a:txBody>
                  <a:tcPr>
                    <a:solidFill>
                      <a:schemeClr val="bg1">
                        <a:lumMod val="75000"/>
                      </a:schemeClr>
                    </a:solidFill>
                  </a:tcPr>
                </a:tc>
                <a:tc>
                  <a:txBody>
                    <a:bodyPr/>
                    <a:lstStyle/>
                    <a:p>
                      <a:r>
                        <a:rPr lang="en-GB" b="1" dirty="0" smtClean="0">
                          <a:solidFill>
                            <a:srgbClr val="E75306"/>
                          </a:solidFill>
                        </a:rPr>
                        <a:t>40</a:t>
                      </a:r>
                      <a:endParaRPr lang="en-GB" b="1" dirty="0">
                        <a:solidFill>
                          <a:srgbClr val="E75306"/>
                        </a:solidFill>
                      </a:endParaRPr>
                    </a:p>
                  </a:txBody>
                  <a:tcPr>
                    <a:solidFill>
                      <a:schemeClr val="bg1">
                        <a:lumMod val="75000"/>
                      </a:schemeClr>
                    </a:solidFill>
                  </a:tcPr>
                </a:tc>
              </a:tr>
            </a:tbl>
          </a:graphicData>
        </a:graphic>
      </p:graphicFrame>
      <p:sp>
        <p:nvSpPr>
          <p:cNvPr id="6" name="Explosion 1 5"/>
          <p:cNvSpPr/>
          <p:nvPr/>
        </p:nvSpPr>
        <p:spPr>
          <a:xfrm>
            <a:off x="465633" y="2743200"/>
            <a:ext cx="4848576" cy="3877293"/>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Total marks for sections (in orange) will remain constant through each series of examinations</a:t>
            </a:r>
            <a:endParaRPr lang="en-GB" dirty="0">
              <a:solidFill>
                <a:schemeClr val="tx1"/>
              </a:solidFill>
            </a:endParaRPr>
          </a:p>
        </p:txBody>
      </p:sp>
    </p:spTree>
    <p:extLst>
      <p:ext uri="{BB962C8B-B14F-4D97-AF65-F5344CB8AC3E}">
        <p14:creationId xmlns:p14="http://schemas.microsoft.com/office/powerpoint/2010/main" val="35167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Eduqas PowerPoin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A98B9257805B42BFA8986C064AF80B" ma:contentTypeVersion="0" ma:contentTypeDescription="Create a new document." ma:contentTypeScope="" ma:versionID="76b3f02ad9918e3896ee1277c8df8a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2.xml><?xml version="1.0" encoding="utf-8"?>
<ds:datastoreItem xmlns:ds="http://schemas.openxmlformats.org/officeDocument/2006/customXml" ds:itemID="{2773DC8F-AB9D-4910-94BF-5076350377AD}">
  <ds:schemaRefs>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90FA3C3-54F7-4365-AD8A-7B1021D2A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10645</TotalTime>
  <Words>2709</Words>
  <Application>Microsoft Office PowerPoint</Application>
  <PresentationFormat>On-screen Show (4:3)</PresentationFormat>
  <Paragraphs>405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Please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WJEC</cp:lastModifiedBy>
  <cp:revision>183</cp:revision>
  <cp:lastPrinted>2016-11-25T12:11:11Z</cp:lastPrinted>
  <dcterms:created xsi:type="dcterms:W3CDTF">2016-10-19T16:07:03Z</dcterms:created>
  <dcterms:modified xsi:type="dcterms:W3CDTF">2018-03-12T12:27:07Z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0x01010053A98B9257805B42BFA8986C064AF80B</vt:lpwstr>
  </property>
</Properties>
</file>