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5"/>
  </p:notesMasterIdLst>
  <p:sldIdLst>
    <p:sldId id="273" r:id="rId5"/>
    <p:sldId id="300" r:id="rId6"/>
    <p:sldId id="297" r:id="rId7"/>
    <p:sldId id="289" r:id="rId8"/>
    <p:sldId id="299" r:id="rId9"/>
    <p:sldId id="282" r:id="rId10"/>
    <p:sldId id="310" r:id="rId11"/>
    <p:sldId id="294" r:id="rId12"/>
    <p:sldId id="311" r:id="rId13"/>
    <p:sldId id="293" r:id="rId14"/>
    <p:sldId id="288" r:id="rId15"/>
    <p:sldId id="275" r:id="rId16"/>
    <p:sldId id="284" r:id="rId17"/>
    <p:sldId id="308" r:id="rId18"/>
    <p:sldId id="305" r:id="rId19"/>
    <p:sldId id="306" r:id="rId20"/>
    <p:sldId id="307" r:id="rId21"/>
    <p:sldId id="304" r:id="rId22"/>
    <p:sldId id="271" r:id="rId23"/>
    <p:sldId id="270" r:id="rId24"/>
  </p:sldIdLst>
  <p:sldSz cx="18288000" cy="10287000"/>
  <p:notesSz cx="6858000" cy="9144000"/>
  <p:embeddedFontLst>
    <p:embeddedFont>
      <p:font typeface="Arial Bold" panose="020B0704020202020204" pitchFamily="34" charset="0"/>
      <p:regular r:id="rId26"/>
      <p:bold r:id="rId27"/>
    </p:embeddedFont>
    <p:embeddedFont>
      <p:font typeface="Montserrat" panose="00000500000000000000" pitchFamily="2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E0EAD0B-51E3-ABFE-EF67-C95A7D91962A}" name="Harris, Sarah" initials="HS" userId="S::sarah.harris@wjec.co.uk::85223063-cc87-4459-af53-98624a9d45f6" providerId="AD"/>
  <p188:author id="{C0322333-CF2B-AD4D-EFEE-821A12B7A933}" name="David Pye" initials="DP" userId="S::david.pye@eal.org.uk::f628e047-442b-426b-ba2b-568c19d1ad16" providerId="AD"/>
  <p188:author id="{AD7FC35A-25F6-EDEF-1452-204855FD1568}" name="Julie Rees" initials="RJ" userId="Julie Rees" providerId="None"/>
  <p188:author id="{3145AE5B-AFE4-8483-1EB7-893CB7FCF891}" name="Sarah Harris" initials="SLH" userId="Sarah Harris" providerId="None"/>
  <p188:author id="{CF20C85B-9E90-42BC-2CAE-CCC4F60B5B5C}" name="Andrew Beresford" initials="AB" userId="S::Andrew.Beresford@eal.org.uk::83100d64-cc61-456a-8cba-770d4a2b93bd" providerId="AD"/>
  <p188:author id="{585D5273-2EBA-679E-89C1-F2FB37270142}" name="David Pye" initials="DP" userId="S::david.pye_eal.org.uk#ext#@wjec.onmicrosoft.com::8e150035-e07d-4490-892a-1af920d18405" providerId="AD"/>
  <p188:author id="{1789F280-2372-74C2-9E4F-C252ECB54BAA}" name="Wilson, Joe" initials="WJ" userId="S::joe.wilson@wjec.co.uk::64a26ac0-4f4e-4ebc-b5b1-98906176d9af" providerId="AD"/>
  <p188:author id="{07FA7BA2-0CFA-A5E6-EFAA-469290050F2F}" name="Rees, Julie" initials="RJ" userId="S::julie.rees@wjec.co.uk::6744e12c-3a9c-4731-9ac1-5b699653e2d3" providerId="AD"/>
  <p188:author id="{CA0E9AD3-AFDE-F411-95B5-1D6B5892964B}" name="Ball, Kristian" initials="BK" userId="S::kristian.ball@wjec.co.uk::a5b5327d-521c-433f-a37f-a7a38defad32" providerId="AD"/>
  <p188:author id="{43FDA3F6-BDC1-5436-F109-DE0D4707652A}" name="Wilson, Joe" initials="JW" userId="S::Joe.Wilson@wjec.co.uk::64a26ac0-4f4e-4ebc-b5b1-98906176d9a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5001"/>
    <a:srgbClr val="D148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29E4E2-67C1-425C-812B-BE3F2528AC5C}" v="1" dt="2024-10-22T11:23:48.530"/>
    <p1510:client id="{3E76E0A3-5EB3-D430-EC2B-D929C651C906}" v="2" dt="2024-10-21T16:45:35.927"/>
    <p1510:client id="{630EB001-97BD-5EED-48F5-0E81D56D3FA7}" v="1" dt="2024-10-22T10:15:53.752"/>
    <p1510:client id="{655479FF-9EE4-41C3-ABE3-90C442C75E79}" v="133" dt="2024-10-22T08:48:12.716"/>
    <p1510:client id="{9603F5B6-78C2-A234-DDC5-C73B74BBAB42}" v="89" dt="2024-10-21T15:17:25.386"/>
    <p1510:client id="{9C684075-EA7C-45B5-EB1D-5B47EAC405AA}" v="466" dt="2024-10-22T10:44:13.497"/>
    <p1510:client id="{B65EFFC3-24F3-729A-7939-DC7744117077}" v="1570" dt="2024-10-21T16:20:00.4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0504" autoAdjust="0"/>
  </p:normalViewPr>
  <p:slideViewPr>
    <p:cSldViewPr snapToGrid="0">
      <p:cViewPr varScale="1">
        <p:scale>
          <a:sx n="39" d="100"/>
          <a:sy n="39" d="100"/>
        </p:scale>
        <p:origin x="811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Relationship Id="rId4" Type="http://schemas.openxmlformats.org/officeDocument/2006/relationships/image" Target="../media/image21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Relationship Id="rId4" Type="http://schemas.openxmlformats.org/officeDocument/2006/relationships/image" Target="../media/image2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59FB2B-566B-4BF2-95F0-35CEFF4808E0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4BCAA67-6A3F-406D-A78F-3377CCC2E7C4}">
      <dgm:prSet phldrT="[Text]"/>
      <dgm:spPr/>
      <dgm:t>
        <a:bodyPr/>
        <a:lstStyle/>
        <a:p>
          <a:pPr rtl="0"/>
          <a:r>
            <a:rPr lang="en-GB">
              <a:latin typeface="Calibri"/>
            </a:rPr>
            <a:t> Webinars/Online video calls </a:t>
          </a:r>
          <a:endParaRPr lang="en-GB"/>
        </a:p>
      </dgm:t>
    </dgm:pt>
    <dgm:pt modelId="{47294C6C-3A59-47FB-BEB7-642BF47782F3}" type="parTrans" cxnId="{C382183D-E669-4C5B-B1DF-2D3401448978}">
      <dgm:prSet/>
      <dgm:spPr/>
      <dgm:t>
        <a:bodyPr/>
        <a:lstStyle/>
        <a:p>
          <a:endParaRPr lang="en-GB"/>
        </a:p>
      </dgm:t>
    </dgm:pt>
    <dgm:pt modelId="{41AFF6D7-C44F-4173-B1D2-2E1A86967796}" type="sibTrans" cxnId="{C382183D-E669-4C5B-B1DF-2D3401448978}">
      <dgm:prSet/>
      <dgm:spPr/>
      <dgm:t>
        <a:bodyPr/>
        <a:lstStyle/>
        <a:p>
          <a:endParaRPr lang="en-GB"/>
        </a:p>
      </dgm:t>
    </dgm:pt>
    <dgm:pt modelId="{DF61724E-19C8-41B9-B0A0-133CE045F3DF}">
      <dgm:prSet phldrT="[Text]"/>
      <dgm:spPr/>
      <dgm:t>
        <a:bodyPr/>
        <a:lstStyle/>
        <a:p>
          <a:pPr rtl="0"/>
          <a:r>
            <a:rPr lang="en-GB">
              <a:latin typeface="Calibri"/>
            </a:rPr>
            <a:t> </a:t>
          </a:r>
          <a:endParaRPr lang="en-GB"/>
        </a:p>
      </dgm:t>
    </dgm:pt>
    <dgm:pt modelId="{19A9C424-0F1A-414F-8685-8C0C541B2822}" type="parTrans" cxnId="{0542976C-BEA3-49B2-BF0E-5F542108B92F}">
      <dgm:prSet/>
      <dgm:spPr/>
      <dgm:t>
        <a:bodyPr/>
        <a:lstStyle/>
        <a:p>
          <a:endParaRPr lang="en-GB"/>
        </a:p>
      </dgm:t>
    </dgm:pt>
    <dgm:pt modelId="{07570DFE-CF4C-4B6E-9BD5-CC9FE413B481}" type="sibTrans" cxnId="{0542976C-BEA3-49B2-BF0E-5F542108B92F}">
      <dgm:prSet/>
      <dgm:spPr/>
      <dgm:t>
        <a:bodyPr/>
        <a:lstStyle/>
        <a:p>
          <a:endParaRPr lang="en-GB"/>
        </a:p>
      </dgm:t>
    </dgm:pt>
    <dgm:pt modelId="{C5662AE1-10E0-463C-8592-34F66AFFBE16}">
      <dgm:prSet phldrT="[Text]"/>
      <dgm:spPr/>
      <dgm:t>
        <a:bodyPr/>
        <a:lstStyle/>
        <a:p>
          <a:r>
            <a:rPr lang="en-GB"/>
            <a:t>Quality Assurance Activities </a:t>
          </a:r>
        </a:p>
      </dgm:t>
    </dgm:pt>
    <dgm:pt modelId="{E1E8D0A0-4D08-4A9D-B487-01C3E023A834}" type="parTrans" cxnId="{285D7D96-119E-4D83-9BDF-EA47FBFCBDC9}">
      <dgm:prSet/>
      <dgm:spPr/>
      <dgm:t>
        <a:bodyPr/>
        <a:lstStyle/>
        <a:p>
          <a:endParaRPr lang="en-GB"/>
        </a:p>
      </dgm:t>
    </dgm:pt>
    <dgm:pt modelId="{D535883E-9D1C-48C6-AEF1-FCA05787E07E}" type="sibTrans" cxnId="{285D7D96-119E-4D83-9BDF-EA47FBFCBDC9}">
      <dgm:prSet/>
      <dgm:spPr/>
      <dgm:t>
        <a:bodyPr/>
        <a:lstStyle/>
        <a:p>
          <a:endParaRPr lang="en-GB"/>
        </a:p>
      </dgm:t>
    </dgm:pt>
    <dgm:pt modelId="{A6B9CB24-E34B-4916-8715-1FE24D58356C}">
      <dgm:prSet phldrT="[Text]"/>
      <dgm:spPr/>
      <dgm:t>
        <a:bodyPr/>
        <a:lstStyle/>
        <a:p>
          <a:r>
            <a:rPr lang="en-GB"/>
            <a:t>Smooth Transition</a:t>
          </a:r>
        </a:p>
      </dgm:t>
    </dgm:pt>
    <dgm:pt modelId="{26D92502-297B-4B33-927C-9335EAE68F66}" type="parTrans" cxnId="{1E0EA3E8-3623-4FB2-A11F-4CB6890C5CC4}">
      <dgm:prSet/>
      <dgm:spPr/>
      <dgm:t>
        <a:bodyPr/>
        <a:lstStyle/>
        <a:p>
          <a:endParaRPr lang="en-GB"/>
        </a:p>
      </dgm:t>
    </dgm:pt>
    <dgm:pt modelId="{C9AA27D9-838B-41D5-A303-C8A7A2A4CF75}" type="sibTrans" cxnId="{1E0EA3E8-3623-4FB2-A11F-4CB6890C5CC4}">
      <dgm:prSet/>
      <dgm:spPr/>
      <dgm:t>
        <a:bodyPr/>
        <a:lstStyle/>
        <a:p>
          <a:endParaRPr lang="en-GB"/>
        </a:p>
      </dgm:t>
    </dgm:pt>
    <dgm:pt modelId="{2E7E6EE3-D28E-46A5-9FC4-49760B20D9CC}" type="pres">
      <dgm:prSet presAssocID="{3F59FB2B-566B-4BF2-95F0-35CEFF4808E0}" presName="Name0" presStyleCnt="0">
        <dgm:presLayoutVars>
          <dgm:dir/>
          <dgm:resizeHandles val="exact"/>
        </dgm:presLayoutVars>
      </dgm:prSet>
      <dgm:spPr/>
    </dgm:pt>
    <dgm:pt modelId="{8B896360-9882-4B04-8953-0D180E2C094E}" type="pres">
      <dgm:prSet presAssocID="{54BCAA67-6A3F-406D-A78F-3377CCC2E7C4}" presName="compNode" presStyleCnt="0"/>
      <dgm:spPr/>
    </dgm:pt>
    <dgm:pt modelId="{FDE3CACA-9892-4209-BFE1-A0D0E9B2D705}" type="pres">
      <dgm:prSet presAssocID="{54BCAA67-6A3F-406D-A78F-3377CCC2E7C4}" presName="pictRect" presStyleLbl="node1" presStyleIdx="0" presStyleCnt="4"/>
      <dgm:spPr>
        <a:blipFill>
          <a:blip xmlns:r="http://schemas.openxmlformats.org/officeDocument/2006/relationships" r:embed="rId1"/>
          <a:srcRect/>
          <a:stretch>
            <a:fillRect l="-9000" r="-9000"/>
          </a:stretch>
        </a:blipFill>
      </dgm:spPr>
    </dgm:pt>
    <dgm:pt modelId="{5081B5E0-956B-4CDD-8DC9-08D270D7C690}" type="pres">
      <dgm:prSet presAssocID="{54BCAA67-6A3F-406D-A78F-3377CCC2E7C4}" presName="textRect" presStyleLbl="revTx" presStyleIdx="0" presStyleCnt="4" custLinFactX="130726" custLinFactNeighborX="200000" custLinFactNeighborY="6699">
        <dgm:presLayoutVars>
          <dgm:bulletEnabled val="1"/>
        </dgm:presLayoutVars>
      </dgm:prSet>
      <dgm:spPr/>
    </dgm:pt>
    <dgm:pt modelId="{0031B7FE-3382-4A11-9723-A26D8D2E1C91}" type="pres">
      <dgm:prSet presAssocID="{41AFF6D7-C44F-4173-B1D2-2E1A86967796}" presName="sibTrans" presStyleLbl="sibTrans2D1" presStyleIdx="0" presStyleCnt="0"/>
      <dgm:spPr/>
    </dgm:pt>
    <dgm:pt modelId="{60C165E4-8C3D-4428-A85B-62E7A7EFB66C}" type="pres">
      <dgm:prSet presAssocID="{DF61724E-19C8-41B9-B0A0-133CE045F3DF}" presName="compNode" presStyleCnt="0"/>
      <dgm:spPr/>
    </dgm:pt>
    <dgm:pt modelId="{6A489FB8-A4A4-460A-8EB8-757AEA5A3692}" type="pres">
      <dgm:prSet presAssocID="{DF61724E-19C8-41B9-B0A0-133CE045F3DF}" presName="pictRect" presStyleLbl="node1" presStyleIdx="1" presStyleCnt="4"/>
      <dgm:spPr>
        <a:blipFill>
          <a:blip xmlns:r="http://schemas.openxmlformats.org/officeDocument/2006/relationships" r:embed="rId2"/>
          <a:srcRect/>
          <a:stretch>
            <a:fillRect l="-15000" r="-15000"/>
          </a:stretch>
        </a:blipFill>
      </dgm:spPr>
    </dgm:pt>
    <dgm:pt modelId="{B949BAA8-F149-4A8D-A3FF-5BF7119FF473}" type="pres">
      <dgm:prSet presAssocID="{DF61724E-19C8-41B9-B0A0-133CE045F3DF}" presName="textRect" presStyleLbl="revTx" presStyleIdx="1" presStyleCnt="4">
        <dgm:presLayoutVars>
          <dgm:bulletEnabled val="1"/>
        </dgm:presLayoutVars>
      </dgm:prSet>
      <dgm:spPr/>
    </dgm:pt>
    <dgm:pt modelId="{31EE00FC-8C3C-42C9-AA85-65A557D73E54}" type="pres">
      <dgm:prSet presAssocID="{07570DFE-CF4C-4B6E-9BD5-CC9FE413B481}" presName="sibTrans" presStyleLbl="sibTrans2D1" presStyleIdx="0" presStyleCnt="0"/>
      <dgm:spPr/>
    </dgm:pt>
    <dgm:pt modelId="{C2F75123-0F71-4C7D-8208-186AB9012F55}" type="pres">
      <dgm:prSet presAssocID="{C5662AE1-10E0-463C-8592-34F66AFFBE16}" presName="compNode" presStyleCnt="0"/>
      <dgm:spPr/>
    </dgm:pt>
    <dgm:pt modelId="{76FE8BAC-66C0-48A4-A493-CF5395AC4631}" type="pres">
      <dgm:prSet presAssocID="{C5662AE1-10E0-463C-8592-34F66AFFBE16}" presName="pictRect" presStyleLbl="node1" presStyleIdx="2" presStyleCnt="4"/>
      <dgm:spPr>
        <a:blipFill>
          <a:blip xmlns:r="http://schemas.openxmlformats.org/officeDocument/2006/relationships" r:embed="rId3"/>
          <a:srcRect/>
          <a:stretch>
            <a:fillRect l="-2000" r="-2000"/>
          </a:stretch>
        </a:blipFill>
      </dgm:spPr>
    </dgm:pt>
    <dgm:pt modelId="{CACF6BC3-CD5D-4A31-B947-9C6C18627095}" type="pres">
      <dgm:prSet presAssocID="{C5662AE1-10E0-463C-8592-34F66AFFBE16}" presName="textRect" presStyleLbl="revTx" presStyleIdx="2" presStyleCnt="4">
        <dgm:presLayoutVars>
          <dgm:bulletEnabled val="1"/>
        </dgm:presLayoutVars>
      </dgm:prSet>
      <dgm:spPr/>
    </dgm:pt>
    <dgm:pt modelId="{588B7D1C-32D4-4540-9164-B76A08FF8A00}" type="pres">
      <dgm:prSet presAssocID="{D535883E-9D1C-48C6-AEF1-FCA05787E07E}" presName="sibTrans" presStyleLbl="sibTrans2D1" presStyleIdx="0" presStyleCnt="0"/>
      <dgm:spPr/>
    </dgm:pt>
    <dgm:pt modelId="{FFF53A57-9DAD-455F-8539-A7CAAB118F65}" type="pres">
      <dgm:prSet presAssocID="{A6B9CB24-E34B-4916-8715-1FE24D58356C}" presName="compNode" presStyleCnt="0"/>
      <dgm:spPr/>
    </dgm:pt>
    <dgm:pt modelId="{2E21730C-1ADD-4112-B398-A51A5937E841}" type="pres">
      <dgm:prSet presAssocID="{A6B9CB24-E34B-4916-8715-1FE24D58356C}" presName="pictRect" presStyleLbl="node1" presStyleIdx="3" presStyleCnt="4"/>
      <dgm:spPr>
        <a:blipFill>
          <a:blip xmlns:r="http://schemas.openxmlformats.org/officeDocument/2006/relationships" r:embed="rId4"/>
          <a:srcRect/>
          <a:stretch>
            <a:fillRect l="-2000" r="-2000"/>
          </a:stretch>
        </a:blipFill>
      </dgm:spPr>
    </dgm:pt>
    <dgm:pt modelId="{0B966038-67E4-4164-8076-3F45222DEF32}" type="pres">
      <dgm:prSet presAssocID="{A6B9CB24-E34B-4916-8715-1FE24D58356C}" presName="textRect" presStyleLbl="revTx" presStyleIdx="3" presStyleCnt="4" custLinFactX="-128060" custLinFactNeighborX="-200000" custLinFactNeighborY="6699">
        <dgm:presLayoutVars>
          <dgm:bulletEnabled val="1"/>
        </dgm:presLayoutVars>
      </dgm:prSet>
      <dgm:spPr/>
    </dgm:pt>
  </dgm:ptLst>
  <dgm:cxnLst>
    <dgm:cxn modelId="{92147211-6E82-4B6E-B821-AE87B4C49E96}" type="presOf" srcId="{DF61724E-19C8-41B9-B0A0-133CE045F3DF}" destId="{B949BAA8-F149-4A8D-A3FF-5BF7119FF473}" srcOrd="0" destOrd="0" presId="urn:microsoft.com/office/officeart/2005/8/layout/pList1"/>
    <dgm:cxn modelId="{C382183D-E669-4C5B-B1DF-2D3401448978}" srcId="{3F59FB2B-566B-4BF2-95F0-35CEFF4808E0}" destId="{54BCAA67-6A3F-406D-A78F-3377CCC2E7C4}" srcOrd="0" destOrd="0" parTransId="{47294C6C-3A59-47FB-BEB7-642BF47782F3}" sibTransId="{41AFF6D7-C44F-4173-B1D2-2E1A86967796}"/>
    <dgm:cxn modelId="{8CA2844B-6671-4A26-A463-02EB7F1CD079}" type="presOf" srcId="{41AFF6D7-C44F-4173-B1D2-2E1A86967796}" destId="{0031B7FE-3382-4A11-9723-A26D8D2E1C91}" srcOrd="0" destOrd="0" presId="urn:microsoft.com/office/officeart/2005/8/layout/pList1"/>
    <dgm:cxn modelId="{0542976C-BEA3-49B2-BF0E-5F542108B92F}" srcId="{3F59FB2B-566B-4BF2-95F0-35CEFF4808E0}" destId="{DF61724E-19C8-41B9-B0A0-133CE045F3DF}" srcOrd="1" destOrd="0" parTransId="{19A9C424-0F1A-414F-8685-8C0C541B2822}" sibTransId="{07570DFE-CF4C-4B6E-9BD5-CC9FE413B481}"/>
    <dgm:cxn modelId="{C68C9674-01D7-4384-885A-2C5AB243A81C}" type="presOf" srcId="{D535883E-9D1C-48C6-AEF1-FCA05787E07E}" destId="{588B7D1C-32D4-4540-9164-B76A08FF8A00}" srcOrd="0" destOrd="0" presId="urn:microsoft.com/office/officeart/2005/8/layout/pList1"/>
    <dgm:cxn modelId="{12BDD657-FB04-4554-BDA6-D7F0FFA6B040}" type="presOf" srcId="{54BCAA67-6A3F-406D-A78F-3377CCC2E7C4}" destId="{5081B5E0-956B-4CDD-8DC9-08D270D7C690}" srcOrd="0" destOrd="0" presId="urn:microsoft.com/office/officeart/2005/8/layout/pList1"/>
    <dgm:cxn modelId="{285D7D96-119E-4D83-9BDF-EA47FBFCBDC9}" srcId="{3F59FB2B-566B-4BF2-95F0-35CEFF4808E0}" destId="{C5662AE1-10E0-463C-8592-34F66AFFBE16}" srcOrd="2" destOrd="0" parTransId="{E1E8D0A0-4D08-4A9D-B487-01C3E023A834}" sibTransId="{D535883E-9D1C-48C6-AEF1-FCA05787E07E}"/>
    <dgm:cxn modelId="{36D0A29D-F059-4176-A655-232BD23D97D8}" type="presOf" srcId="{C5662AE1-10E0-463C-8592-34F66AFFBE16}" destId="{CACF6BC3-CD5D-4A31-B947-9C6C18627095}" srcOrd="0" destOrd="0" presId="urn:microsoft.com/office/officeart/2005/8/layout/pList1"/>
    <dgm:cxn modelId="{CBC815AB-3BAE-4415-8092-10A292357163}" type="presOf" srcId="{07570DFE-CF4C-4B6E-9BD5-CC9FE413B481}" destId="{31EE00FC-8C3C-42C9-AA85-65A557D73E54}" srcOrd="0" destOrd="0" presId="urn:microsoft.com/office/officeart/2005/8/layout/pList1"/>
    <dgm:cxn modelId="{6FE51AAE-7BD9-4CEF-A813-9C057683FFD6}" type="presOf" srcId="{3F59FB2B-566B-4BF2-95F0-35CEFF4808E0}" destId="{2E7E6EE3-D28E-46A5-9FC4-49760B20D9CC}" srcOrd="0" destOrd="0" presId="urn:microsoft.com/office/officeart/2005/8/layout/pList1"/>
    <dgm:cxn modelId="{1E0EA3E8-3623-4FB2-A11F-4CB6890C5CC4}" srcId="{3F59FB2B-566B-4BF2-95F0-35CEFF4808E0}" destId="{A6B9CB24-E34B-4916-8715-1FE24D58356C}" srcOrd="3" destOrd="0" parTransId="{26D92502-297B-4B33-927C-9335EAE68F66}" sibTransId="{C9AA27D9-838B-41D5-A303-C8A7A2A4CF75}"/>
    <dgm:cxn modelId="{003DF8FE-7F27-4EE3-B557-E8A60C841B90}" type="presOf" srcId="{A6B9CB24-E34B-4916-8715-1FE24D58356C}" destId="{0B966038-67E4-4164-8076-3F45222DEF32}" srcOrd="0" destOrd="0" presId="urn:microsoft.com/office/officeart/2005/8/layout/pList1"/>
    <dgm:cxn modelId="{E2910702-0AB2-4503-BC16-2DC00E2348B9}" type="presParOf" srcId="{2E7E6EE3-D28E-46A5-9FC4-49760B20D9CC}" destId="{8B896360-9882-4B04-8953-0D180E2C094E}" srcOrd="0" destOrd="0" presId="urn:microsoft.com/office/officeart/2005/8/layout/pList1"/>
    <dgm:cxn modelId="{8E5E8F48-579B-4927-B79F-77604C674339}" type="presParOf" srcId="{8B896360-9882-4B04-8953-0D180E2C094E}" destId="{FDE3CACA-9892-4209-BFE1-A0D0E9B2D705}" srcOrd="0" destOrd="0" presId="urn:microsoft.com/office/officeart/2005/8/layout/pList1"/>
    <dgm:cxn modelId="{DF0BC006-ADCC-4E4D-B9FA-F98FC044AD91}" type="presParOf" srcId="{8B896360-9882-4B04-8953-0D180E2C094E}" destId="{5081B5E0-956B-4CDD-8DC9-08D270D7C690}" srcOrd="1" destOrd="0" presId="urn:microsoft.com/office/officeart/2005/8/layout/pList1"/>
    <dgm:cxn modelId="{84E05E4F-B3D0-42BF-BA9C-23D67AFD74E2}" type="presParOf" srcId="{2E7E6EE3-D28E-46A5-9FC4-49760B20D9CC}" destId="{0031B7FE-3382-4A11-9723-A26D8D2E1C91}" srcOrd="1" destOrd="0" presId="urn:microsoft.com/office/officeart/2005/8/layout/pList1"/>
    <dgm:cxn modelId="{4DED996F-BD10-4879-9344-5178FAE41115}" type="presParOf" srcId="{2E7E6EE3-D28E-46A5-9FC4-49760B20D9CC}" destId="{60C165E4-8C3D-4428-A85B-62E7A7EFB66C}" srcOrd="2" destOrd="0" presId="urn:microsoft.com/office/officeart/2005/8/layout/pList1"/>
    <dgm:cxn modelId="{CA8A27D2-DB94-406E-8D2F-B4CD1679A67D}" type="presParOf" srcId="{60C165E4-8C3D-4428-A85B-62E7A7EFB66C}" destId="{6A489FB8-A4A4-460A-8EB8-757AEA5A3692}" srcOrd="0" destOrd="0" presId="urn:microsoft.com/office/officeart/2005/8/layout/pList1"/>
    <dgm:cxn modelId="{E7F5CA35-AE28-4B07-8304-DBC5B39A806F}" type="presParOf" srcId="{60C165E4-8C3D-4428-A85B-62E7A7EFB66C}" destId="{B949BAA8-F149-4A8D-A3FF-5BF7119FF473}" srcOrd="1" destOrd="0" presId="urn:microsoft.com/office/officeart/2005/8/layout/pList1"/>
    <dgm:cxn modelId="{0023AB96-8B1B-47F9-BAD1-6F3B6A877F12}" type="presParOf" srcId="{2E7E6EE3-D28E-46A5-9FC4-49760B20D9CC}" destId="{31EE00FC-8C3C-42C9-AA85-65A557D73E54}" srcOrd="3" destOrd="0" presId="urn:microsoft.com/office/officeart/2005/8/layout/pList1"/>
    <dgm:cxn modelId="{23D1D212-0981-49F3-8E42-EEA3F9BA7B52}" type="presParOf" srcId="{2E7E6EE3-D28E-46A5-9FC4-49760B20D9CC}" destId="{C2F75123-0F71-4C7D-8208-186AB9012F55}" srcOrd="4" destOrd="0" presId="urn:microsoft.com/office/officeart/2005/8/layout/pList1"/>
    <dgm:cxn modelId="{A46B92D2-62A8-4C3E-9E59-8F4BB3C2B71D}" type="presParOf" srcId="{C2F75123-0F71-4C7D-8208-186AB9012F55}" destId="{76FE8BAC-66C0-48A4-A493-CF5395AC4631}" srcOrd="0" destOrd="0" presId="urn:microsoft.com/office/officeart/2005/8/layout/pList1"/>
    <dgm:cxn modelId="{4BCAA47F-99A4-43F4-8170-83C3C8BBBA52}" type="presParOf" srcId="{C2F75123-0F71-4C7D-8208-186AB9012F55}" destId="{CACF6BC3-CD5D-4A31-B947-9C6C18627095}" srcOrd="1" destOrd="0" presId="urn:microsoft.com/office/officeart/2005/8/layout/pList1"/>
    <dgm:cxn modelId="{B8B36845-13D4-4E66-873B-199D6C82D5D3}" type="presParOf" srcId="{2E7E6EE3-D28E-46A5-9FC4-49760B20D9CC}" destId="{588B7D1C-32D4-4540-9164-B76A08FF8A00}" srcOrd="5" destOrd="0" presId="urn:microsoft.com/office/officeart/2005/8/layout/pList1"/>
    <dgm:cxn modelId="{F603EEA9-0043-46FF-817B-CCD3EB8AE519}" type="presParOf" srcId="{2E7E6EE3-D28E-46A5-9FC4-49760B20D9CC}" destId="{FFF53A57-9DAD-455F-8539-A7CAAB118F65}" srcOrd="6" destOrd="0" presId="urn:microsoft.com/office/officeart/2005/8/layout/pList1"/>
    <dgm:cxn modelId="{22C2D991-6EDF-41C3-A4D2-69D4D63E1318}" type="presParOf" srcId="{FFF53A57-9DAD-455F-8539-A7CAAB118F65}" destId="{2E21730C-1ADD-4112-B398-A51A5937E841}" srcOrd="0" destOrd="0" presId="urn:microsoft.com/office/officeart/2005/8/layout/pList1"/>
    <dgm:cxn modelId="{F60D9DB7-CB5D-4F66-9AED-7C49518652A1}" type="presParOf" srcId="{FFF53A57-9DAD-455F-8539-A7CAAB118F65}" destId="{0B966038-67E4-4164-8076-3F45222DEF32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E3CACA-9892-4209-BFE1-A0D0E9B2D705}">
      <dsp:nvSpPr>
        <dsp:cNvPr id="0" name=""/>
        <dsp:cNvSpPr/>
      </dsp:nvSpPr>
      <dsp:spPr>
        <a:xfrm>
          <a:off x="7943" y="1473781"/>
          <a:ext cx="3780321" cy="2604641"/>
        </a:xfrm>
        <a:prstGeom prst="roundRect">
          <a:avLst/>
        </a:prstGeom>
        <a:blipFill>
          <a:blip xmlns:r="http://schemas.openxmlformats.org/officeDocument/2006/relationships" r:embed="rId1"/>
          <a:srcRect/>
          <a:stretch>
            <a:fillRect l="-9000" r="-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81B5E0-956B-4CDD-8DC9-08D270D7C690}">
      <dsp:nvSpPr>
        <dsp:cNvPr id="0" name=""/>
        <dsp:cNvSpPr/>
      </dsp:nvSpPr>
      <dsp:spPr>
        <a:xfrm>
          <a:off x="12491426" y="4172377"/>
          <a:ext cx="3780321" cy="14024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920" tIns="248920" rIns="248920" bIns="0" numCol="1" spcCol="1270" anchor="t" anchorCtr="0">
          <a:noAutofit/>
        </a:bodyPr>
        <a:lstStyle/>
        <a:p>
          <a:pPr marL="0" lvl="0" indent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>
              <a:latin typeface="Calibri"/>
            </a:rPr>
            <a:t> Webinars/Online video calls </a:t>
          </a:r>
          <a:endParaRPr lang="en-GB" sz="3500" kern="1200"/>
        </a:p>
      </dsp:txBody>
      <dsp:txXfrm>
        <a:off x="12491426" y="4172377"/>
        <a:ext cx="3780321" cy="1402499"/>
      </dsp:txXfrm>
    </dsp:sp>
    <dsp:sp modelId="{6A489FB8-A4A4-460A-8EB8-757AEA5A3692}">
      <dsp:nvSpPr>
        <dsp:cNvPr id="0" name=""/>
        <dsp:cNvSpPr/>
      </dsp:nvSpPr>
      <dsp:spPr>
        <a:xfrm>
          <a:off x="4166456" y="1473781"/>
          <a:ext cx="3780321" cy="2604641"/>
        </a:xfrm>
        <a:prstGeom prst="roundRect">
          <a:avLst/>
        </a:prstGeom>
        <a:blipFill>
          <a:blip xmlns:r="http://schemas.openxmlformats.org/officeDocument/2006/relationships" r:embed="rId2"/>
          <a:srcRect/>
          <a:stretch>
            <a:fillRect l="-15000" r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49BAA8-F149-4A8D-A3FF-5BF7119FF473}">
      <dsp:nvSpPr>
        <dsp:cNvPr id="0" name=""/>
        <dsp:cNvSpPr/>
      </dsp:nvSpPr>
      <dsp:spPr>
        <a:xfrm>
          <a:off x="4166456" y="4078423"/>
          <a:ext cx="3780321" cy="14024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920" tIns="248920" rIns="248920" bIns="0" numCol="1" spcCol="1270" anchor="t" anchorCtr="0">
          <a:noAutofit/>
        </a:bodyPr>
        <a:lstStyle/>
        <a:p>
          <a:pPr marL="0" lvl="0" indent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>
              <a:latin typeface="Calibri"/>
            </a:rPr>
            <a:t> </a:t>
          </a:r>
          <a:endParaRPr lang="en-GB" sz="3500" kern="1200"/>
        </a:p>
      </dsp:txBody>
      <dsp:txXfrm>
        <a:off x="4166456" y="4078423"/>
        <a:ext cx="3780321" cy="1402499"/>
      </dsp:txXfrm>
    </dsp:sp>
    <dsp:sp modelId="{76FE8BAC-66C0-48A4-A493-CF5395AC4631}">
      <dsp:nvSpPr>
        <dsp:cNvPr id="0" name=""/>
        <dsp:cNvSpPr/>
      </dsp:nvSpPr>
      <dsp:spPr>
        <a:xfrm>
          <a:off x="8324969" y="1473781"/>
          <a:ext cx="3780321" cy="2604641"/>
        </a:xfrm>
        <a:prstGeom prst="roundRect">
          <a:avLst/>
        </a:prstGeom>
        <a:blipFill>
          <a:blip xmlns:r="http://schemas.openxmlformats.org/officeDocument/2006/relationships" r:embed="rId3"/>
          <a:srcRect/>
          <a:stretch>
            <a:fillRect l="-2000" r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CF6BC3-CD5D-4A31-B947-9C6C18627095}">
      <dsp:nvSpPr>
        <dsp:cNvPr id="0" name=""/>
        <dsp:cNvSpPr/>
      </dsp:nvSpPr>
      <dsp:spPr>
        <a:xfrm>
          <a:off x="8324969" y="4078423"/>
          <a:ext cx="3780321" cy="14024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920" tIns="248920" rIns="248920" bIns="0" numCol="1" spcCol="1270" anchor="t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/>
            <a:t>Quality Assurance Activities </a:t>
          </a:r>
        </a:p>
      </dsp:txBody>
      <dsp:txXfrm>
        <a:off x="8324969" y="4078423"/>
        <a:ext cx="3780321" cy="1402499"/>
      </dsp:txXfrm>
    </dsp:sp>
    <dsp:sp modelId="{2E21730C-1ADD-4112-B398-A51A5937E841}">
      <dsp:nvSpPr>
        <dsp:cNvPr id="0" name=""/>
        <dsp:cNvSpPr/>
      </dsp:nvSpPr>
      <dsp:spPr>
        <a:xfrm>
          <a:off x="12483482" y="1473781"/>
          <a:ext cx="3780321" cy="2604641"/>
        </a:xfrm>
        <a:prstGeom prst="roundRect">
          <a:avLst/>
        </a:prstGeom>
        <a:blipFill>
          <a:blip xmlns:r="http://schemas.openxmlformats.org/officeDocument/2006/relationships" r:embed="rId4"/>
          <a:srcRect/>
          <a:stretch>
            <a:fillRect l="-2000" r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966038-67E4-4164-8076-3F45222DEF32}">
      <dsp:nvSpPr>
        <dsp:cNvPr id="0" name=""/>
        <dsp:cNvSpPr/>
      </dsp:nvSpPr>
      <dsp:spPr>
        <a:xfrm>
          <a:off x="81758" y="4172377"/>
          <a:ext cx="3780321" cy="14024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920" tIns="248920" rIns="248920" bIns="0" numCol="1" spcCol="1270" anchor="t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/>
            <a:t>Smooth Transition</a:t>
          </a:r>
        </a:p>
      </dsp:txBody>
      <dsp:txXfrm>
        <a:off x="81758" y="4172377"/>
        <a:ext cx="3780321" cy="14024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66FD0B-1D2E-4CD7-BC0A-E88D34CAEC4C}" type="datetimeFigureOut">
              <a:rPr lang="en-GB" smtClean="0"/>
              <a:t>29/11/2024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CE7841-D024-4730-80CD-567F1CE582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2534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E7841-D024-4730-80CD-567F1CE582B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1309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Some changes on a qualification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E118C-AD5F-4501-9971-BC027E569C7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9428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E7841-D024-4730-80CD-567F1CE582B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858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E7841-D024-4730-80CD-567F1CE582B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952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E7841-D024-4730-80CD-567F1CE582B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834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E118C-AD5F-4501-9971-BC027E569C72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047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JW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E118C-AD5F-4501-9971-BC027E569C72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69569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E512C-82E0-4BF7-A7B0-F4C639DCEB2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85555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E7841-D024-4730-80CD-567F1CE582B8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2519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935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4934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8801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916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015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585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50" r:id="rId3"/>
    <p:sldLayoutId id="2147483663" r:id="rId4"/>
    <p:sldLayoutId id="2147483664" r:id="rId5"/>
    <p:sldLayoutId id="2147483665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68" r:id="rId12"/>
    <p:sldLayoutId id="2147483669" r:id="rId13"/>
    <p:sldLayoutId id="2147483656" r:id="rId14"/>
    <p:sldLayoutId id="2147483657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1.xml"/><Relationship Id="rId1" Type="http://schemas.openxmlformats.org/officeDocument/2006/relationships/video" Target="https://www.youtube.com/embed/RiiK9xHtIg4?feature=oembed" TargetMode="External"/><Relationship Id="rId5" Type="http://schemas.openxmlformats.org/officeDocument/2006/relationships/image" Target="../media/image12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and person wearing hard hats&#10;&#10;Description automatically generated">
            <a:extLst>
              <a:ext uri="{FF2B5EF4-FFF2-40B4-BE49-F238E27FC236}">
                <a16:creationId xmlns:a16="http://schemas.microsoft.com/office/drawing/2014/main" id="{470B9281-0B56-1DE0-3246-7D9392CEE7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219200" y="2552700"/>
            <a:ext cx="893445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7200">
                <a:solidFill>
                  <a:srgbClr val="D14801"/>
                </a:solidFill>
                <a:latin typeface="Arial Bold"/>
                <a:ea typeface="Arial Bold"/>
                <a:cs typeface="Arial Bold"/>
                <a:sym typeface="Arial Bold"/>
              </a:rPr>
              <a:t>We’re building something special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64E6A7-A670-9733-3F49-42922CCB5949}"/>
              </a:ext>
            </a:extLst>
          </p:cNvPr>
          <p:cNvSpPr txBox="1"/>
          <p:nvPr/>
        </p:nvSpPr>
        <p:spPr>
          <a:xfrm>
            <a:off x="1223766" y="5343418"/>
            <a:ext cx="7912287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>
                <a:ea typeface="Calibri"/>
                <a:cs typeface="Calibri"/>
              </a:rPr>
              <a:t>Introduction to the Generation 2 </a:t>
            </a:r>
            <a:endParaRPr lang="en-US"/>
          </a:p>
          <a:p>
            <a:r>
              <a:rPr lang="en-US" sz="3600" b="1">
                <a:ea typeface="Calibri"/>
                <a:cs typeface="Calibri"/>
              </a:rPr>
              <a:t>T Level in Building Services Engineering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336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77ABA5F9-80C1-C4E3-7A75-E0C7ECBF63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4"/>
            <a:ext cx="18285714" cy="102857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507F09-3915-14EE-C868-AB89A7913F59}"/>
              </a:ext>
            </a:extLst>
          </p:cNvPr>
          <p:cNvSpPr txBox="1"/>
          <p:nvPr/>
        </p:nvSpPr>
        <p:spPr>
          <a:xfrm>
            <a:off x="748480" y="1159146"/>
            <a:ext cx="12222631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000">
                <a:solidFill>
                  <a:srgbClr val="D14801"/>
                </a:solidFill>
                <a:latin typeface="Arial"/>
                <a:ea typeface="Calibri"/>
                <a:cs typeface="Arial"/>
              </a:rPr>
              <a:t>Regional Support you can rely on</a:t>
            </a:r>
          </a:p>
          <a:p>
            <a:endParaRPr lang="en-GB" sz="3000" b="1" dirty="0">
              <a:solidFill>
                <a:schemeClr val="accent6"/>
              </a:solidFill>
              <a:ea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C3D299-F07A-D609-A9FA-CE753E5B9EFA}"/>
              </a:ext>
            </a:extLst>
          </p:cNvPr>
          <p:cNvSpPr txBox="1"/>
          <p:nvPr/>
        </p:nvSpPr>
        <p:spPr>
          <a:xfrm>
            <a:off x="1256236" y="2775082"/>
            <a:ext cx="8422221" cy="64017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333333"/>
                </a:solidFill>
                <a:latin typeface="Montserrat"/>
                <a:ea typeface="Calibri"/>
                <a:cs typeface="Calibri"/>
              </a:rPr>
              <a:t>Support, when and where you need it</a:t>
            </a:r>
            <a:endParaRPr lang="en-US" sz="2800" b="1" dirty="0">
              <a:ea typeface="Calibri"/>
              <a:cs typeface="Calibri"/>
            </a:endParaRPr>
          </a:p>
          <a:p>
            <a:endParaRPr lang="en-US" sz="2800" b="1" dirty="0">
              <a:solidFill>
                <a:srgbClr val="333333"/>
              </a:solidFill>
              <a:latin typeface="Montserrat"/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3000">
                <a:latin typeface="Arial"/>
                <a:ea typeface="Calibri"/>
                <a:cs typeface="Arial"/>
              </a:rPr>
              <a:t>Experienced former teachers who understand the challenges</a:t>
            </a:r>
          </a:p>
          <a:p>
            <a:pPr marL="342900" indent="-342900">
              <a:buFont typeface="Arial"/>
              <a:buChar char="•"/>
            </a:pPr>
            <a:r>
              <a:rPr lang="en-US" sz="3000">
                <a:latin typeface="Arial"/>
                <a:ea typeface="Calibri"/>
                <a:cs typeface="Arial"/>
              </a:rPr>
              <a:t>We operate across England</a:t>
            </a:r>
          </a:p>
          <a:p>
            <a:pPr marL="342900" indent="-342900">
              <a:buFont typeface="Arial"/>
              <a:buChar char="•"/>
            </a:pPr>
            <a:r>
              <a:rPr lang="en-US" sz="3000">
                <a:latin typeface="Arial"/>
                <a:ea typeface="Calibri"/>
                <a:cs typeface="Arial"/>
              </a:rPr>
              <a:t>Available to help you deliver our qualifications with confidence</a:t>
            </a:r>
          </a:p>
          <a:p>
            <a:pPr marL="342900" indent="-342900">
              <a:buFont typeface="Arial"/>
              <a:buChar char="•"/>
            </a:pPr>
            <a:r>
              <a:rPr lang="en-US" sz="3000">
                <a:latin typeface="Arial"/>
                <a:ea typeface="Calibri"/>
                <a:cs typeface="Arial"/>
              </a:rPr>
              <a:t>Access support for free online or in-person at a time and place that suits you</a:t>
            </a:r>
          </a:p>
          <a:p>
            <a:pPr marL="342900" indent="-342900">
              <a:buFont typeface="Arial"/>
              <a:buChar char="•"/>
            </a:pPr>
            <a:endParaRPr lang="en-US" sz="3200">
              <a:ea typeface="Calibri"/>
              <a:cs typeface="Calibri"/>
            </a:endParaRPr>
          </a:p>
          <a:p>
            <a:br>
              <a:rPr lang="en-US" sz="3200">
                <a:ea typeface="Calibri"/>
                <a:cs typeface="Calibri"/>
              </a:rPr>
            </a:br>
            <a:br>
              <a:rPr lang="en-US" sz="2400" dirty="0">
                <a:ea typeface="Calibri"/>
                <a:cs typeface="Calibri"/>
              </a:rPr>
            </a:br>
            <a:endParaRPr lang="en-US" sz="2400">
              <a:ea typeface="Calibri"/>
              <a:cs typeface="Calibri"/>
            </a:endParaRPr>
          </a:p>
          <a:p>
            <a:endParaRPr lang="en-US" sz="3200" b="1" dirty="0">
              <a:ea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45EDE5-9C02-434E-C938-B9CE5F55613A}"/>
              </a:ext>
            </a:extLst>
          </p:cNvPr>
          <p:cNvSpPr txBox="1"/>
          <p:nvPr/>
        </p:nvSpPr>
        <p:spPr>
          <a:xfrm>
            <a:off x="11449265" y="6317093"/>
            <a:ext cx="5238535" cy="22544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200000"/>
              </a:lnSpc>
              <a:spcAft>
                <a:spcPts val="1200"/>
              </a:spcAft>
            </a:pPr>
            <a:r>
              <a:rPr lang="en-US" sz="2400" b="1">
                <a:latin typeface="Arial"/>
                <a:ea typeface="Calibri"/>
                <a:cs typeface="Arial"/>
              </a:rPr>
              <a:t>    Your Regional Representative</a:t>
            </a:r>
          </a:p>
          <a:p>
            <a:pPr algn="ctr">
              <a:spcAft>
                <a:spcPts val="300"/>
              </a:spcAft>
            </a:pPr>
            <a:r>
              <a:rPr lang="en-US" sz="2800" err="1">
                <a:latin typeface="Arial"/>
                <a:ea typeface="Calibri"/>
                <a:cs typeface="Arial"/>
              </a:rPr>
              <a:t>Chauvan</a:t>
            </a:r>
            <a:r>
              <a:rPr lang="en-US" sz="2800">
                <a:latin typeface="Arial"/>
                <a:ea typeface="Calibri"/>
                <a:cs typeface="Arial"/>
              </a:rPr>
              <a:t> Harding</a:t>
            </a:r>
          </a:p>
          <a:p>
            <a:pPr algn="ctr"/>
            <a:r>
              <a:rPr lang="en-US" sz="2000" b="1">
                <a:latin typeface="Arial"/>
                <a:ea typeface="Calibri"/>
                <a:cs typeface="Arial"/>
              </a:rPr>
              <a:t>TLevels@eduqas.co.uk</a:t>
            </a:r>
          </a:p>
          <a:p>
            <a:endParaRPr lang="en-US" sz="3200" b="1">
              <a:ea typeface="Calibri"/>
              <a:cs typeface="Calibri"/>
            </a:endParaRPr>
          </a:p>
        </p:txBody>
      </p:sp>
      <p:pic>
        <p:nvPicPr>
          <p:cNvPr id="4" name="Picture 3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E7427081-36CF-F16F-C955-5868E3E3F2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8" t="14397" r="12004" b="29020"/>
          <a:stretch/>
        </p:blipFill>
        <p:spPr>
          <a:xfrm>
            <a:off x="12068518" y="2567434"/>
            <a:ext cx="4000028" cy="39600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C04D7E8-4C3E-AA3A-7F1B-BCF5F3B24977}"/>
              </a:ext>
            </a:extLst>
          </p:cNvPr>
          <p:cNvCxnSpPr>
            <a:cxnSpLocks/>
          </p:cNvCxnSpPr>
          <p:nvPr/>
        </p:nvCxnSpPr>
        <p:spPr>
          <a:xfrm>
            <a:off x="11656532" y="7100946"/>
            <a:ext cx="4824000" cy="0"/>
          </a:xfrm>
          <a:prstGeom prst="straightConnector1">
            <a:avLst/>
          </a:prstGeom>
          <a:ln w="57150">
            <a:solidFill>
              <a:srgbClr val="E75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4030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77ABA5F9-80C1-C4E3-7A75-E0C7ECBF63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06A1E5E2-4F28-1A69-B9B7-1766ED9A2845}"/>
              </a:ext>
            </a:extLst>
          </p:cNvPr>
          <p:cNvSpPr txBox="1"/>
          <p:nvPr/>
        </p:nvSpPr>
        <p:spPr>
          <a:xfrm>
            <a:off x="1185863" y="1022647"/>
            <a:ext cx="10377132" cy="819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D14801"/>
                </a:solidFill>
                <a:latin typeface="Arial"/>
                <a:ea typeface="Arial Bold"/>
                <a:cs typeface="Arial"/>
              </a:rPr>
              <a:t>Meet your T Level Advisors </a:t>
            </a:r>
            <a:endParaRPr lang="en-US" sz="5000">
              <a:solidFill>
                <a:srgbClr val="D14801"/>
              </a:solidFill>
              <a:latin typeface="Arial" panose="020B0604020202020204" pitchFamily="34" charset="0"/>
              <a:ea typeface="Arial Bold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F73EE4-7BDB-0234-43A0-D40F5B5CC23F}"/>
              </a:ext>
            </a:extLst>
          </p:cNvPr>
          <p:cNvSpPr txBox="1"/>
          <p:nvPr/>
        </p:nvSpPr>
        <p:spPr>
          <a:xfrm>
            <a:off x="1179871" y="2569082"/>
            <a:ext cx="10377132" cy="60016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b="1">
                <a:latin typeface="Arial"/>
                <a:cs typeface="Arial"/>
              </a:rPr>
              <a:t>What support do we deliver for providers?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>
                <a:latin typeface="Arial"/>
                <a:cs typeface="Arial"/>
              </a:rPr>
              <a:t>Advisors are available to offer providers delivery, assessment and general support.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>
                <a:latin typeface="Arial"/>
                <a:cs typeface="Arial"/>
              </a:rPr>
              <a:t>David Pye – Lead Advisor for BSE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>
                <a:latin typeface="Arial"/>
                <a:cs typeface="Arial"/>
              </a:rPr>
              <a:t>Time served plumbing and heating technician, 14 years industry experience, 10 years FE experience managing across BSE/T&amp;L and over 12 years working for Assessment Organisations creating content, working with stakeholders and providing delivery support. As a qualified tutor, assessor, IQA and EQA David is delighted to be able to continue his support of education through this new partnership.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>
                <a:latin typeface="Arial"/>
                <a:cs typeface="Arial"/>
              </a:rPr>
              <a:t>Andy Beresford – BSE Advisor </a:t>
            </a:r>
          </a:p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>
                <a:latin typeface="Arial"/>
                <a:cs typeface="Arial"/>
              </a:rPr>
              <a:t>Began as a gas apprentice and worked his way up to plumbing and heating engineer. Entered into teaching in 2001 and held many positions from NVQ Assessor up to Head of Construction &amp; BSE. Joined EAL as an EQA in 2018 and is now a Technical Advisor where he can put his tutor, assessor, IQA and EQA skills to good use by providing support to Centres </a:t>
            </a:r>
            <a:r>
              <a:rPr lang="en-GB" err="1">
                <a:latin typeface="Arial"/>
                <a:cs typeface="Arial"/>
              </a:rPr>
              <a:t>ofthrough</a:t>
            </a:r>
            <a:r>
              <a:rPr lang="en-GB">
                <a:latin typeface="Arial"/>
                <a:cs typeface="Arial"/>
              </a:rPr>
              <a:t> this partnership with </a:t>
            </a:r>
            <a:r>
              <a:rPr lang="en-GB" err="1">
                <a:latin typeface="Arial"/>
                <a:cs typeface="Arial"/>
              </a:rPr>
              <a:t>Eduqas</a:t>
            </a: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erson wearing glasses smiling&#10;&#10;Description automatically generated">
            <a:extLst>
              <a:ext uri="{FF2B5EF4-FFF2-40B4-BE49-F238E27FC236}">
                <a16:creationId xmlns:a16="http://schemas.microsoft.com/office/drawing/2014/main" id="{54BCB5FB-0E3D-14BD-95AE-DBF2BAB90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02393" y="2817499"/>
            <a:ext cx="1904140" cy="2186114"/>
          </a:xfrm>
          <a:prstGeom prst="flowChartConnector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732EBD0-FA20-B22F-F6F5-64169C8D8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2393" y="6174380"/>
            <a:ext cx="1904140" cy="2189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67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77ABA5F9-80C1-C4E3-7A75-E0C7ECBF63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06A1E5E2-4F28-1A69-B9B7-1766ED9A2845}"/>
              </a:ext>
            </a:extLst>
          </p:cNvPr>
          <p:cNvSpPr txBox="1"/>
          <p:nvPr/>
        </p:nvSpPr>
        <p:spPr>
          <a:xfrm>
            <a:off x="1028700" y="828675"/>
            <a:ext cx="10377132" cy="819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D14801"/>
                </a:solidFill>
                <a:latin typeface="Arial"/>
                <a:ea typeface="Arial Bold"/>
                <a:cs typeface="Arial"/>
                <a:sym typeface="Arial Bold"/>
              </a:rPr>
              <a:t>How we will support you</a:t>
            </a:r>
            <a:endParaRPr lang="en-US" sz="5000">
              <a:solidFill>
                <a:srgbClr val="D14801"/>
              </a:solidFill>
              <a:latin typeface="Arial" panose="020B0604020202020204" pitchFamily="34" charset="0"/>
              <a:ea typeface="Arial Bold"/>
              <a:cs typeface="Arial" panose="020B0604020202020204" pitchFamily="34" charset="0"/>
              <a:sym typeface="Arial Bold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19B0B4F5-A812-D229-2587-C719921AE8DE}"/>
              </a:ext>
            </a:extLst>
          </p:cNvPr>
          <p:cNvSpPr txBox="1"/>
          <p:nvPr/>
        </p:nvSpPr>
        <p:spPr>
          <a:xfrm>
            <a:off x="1028700" y="1663700"/>
            <a:ext cx="10377132" cy="491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EAL / </a:t>
            </a:r>
            <a:r>
              <a:rPr lang="en-US" sz="300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Enginuity</a:t>
            </a:r>
            <a:endParaRPr lang="en-US" sz="3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A75000F-51CB-3237-288F-D07F87650B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7666801"/>
              </p:ext>
            </p:extLst>
          </p:nvPr>
        </p:nvGraphicFramePr>
        <p:xfrm>
          <a:off x="1028700" y="2171007"/>
          <a:ext cx="16271748" cy="6954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39220ED8-015B-DD86-7295-7F8048ED691E}"/>
              </a:ext>
            </a:extLst>
          </p:cNvPr>
          <p:cNvGrpSpPr/>
          <p:nvPr/>
        </p:nvGrpSpPr>
        <p:grpSpPr>
          <a:xfrm>
            <a:off x="5196439" y="6317254"/>
            <a:ext cx="3780321" cy="1402499"/>
            <a:chOff x="81758" y="4172377"/>
            <a:chExt cx="3780321" cy="140249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0922C42-FA69-5ECC-5346-BCFD5D01FB9E}"/>
                </a:ext>
              </a:extLst>
            </p:cNvPr>
            <p:cNvSpPr/>
            <p:nvPr/>
          </p:nvSpPr>
          <p:spPr>
            <a:xfrm>
              <a:off x="81758" y="4172377"/>
              <a:ext cx="3780321" cy="140249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1C4F4DB-C710-866B-FC2B-B328F80B8355}"/>
                </a:ext>
              </a:extLst>
            </p:cNvPr>
            <p:cNvSpPr txBox="1"/>
            <p:nvPr/>
          </p:nvSpPr>
          <p:spPr>
            <a:xfrm>
              <a:off x="81758" y="4172377"/>
              <a:ext cx="3780321" cy="14024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8920" tIns="248920" rIns="248920" bIns="0" numCol="1" spcCol="1270" anchor="t" anchorCtr="0">
              <a:noAutofit/>
            </a:bodyPr>
            <a:lstStyle/>
            <a:p>
              <a:pPr marL="0" lvl="0" indent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3500" kern="1200"/>
                <a:t>Roadshows and Networks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7000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461A3C4-56A9-7CEB-7E91-7C95F8701D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1062D20-D60B-E7F3-D0F8-2CDB2F154BA0}"/>
              </a:ext>
            </a:extLst>
          </p:cNvPr>
          <p:cNvSpPr txBox="1"/>
          <p:nvPr/>
        </p:nvSpPr>
        <p:spPr>
          <a:xfrm>
            <a:off x="985838" y="2576512"/>
            <a:ext cx="9210502" cy="2931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>
                <a:solidFill>
                  <a:srgbClr val="D148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update:</a:t>
            </a:r>
          </a:p>
          <a:p>
            <a:pPr marL="0" marR="0" lvl="0" indent="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>
                <a:solidFill>
                  <a:srgbClr val="D148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Expected Changes &amp; Timeline</a:t>
            </a:r>
          </a:p>
        </p:txBody>
      </p:sp>
    </p:spTree>
    <p:extLst>
      <p:ext uri="{BB962C8B-B14F-4D97-AF65-F5344CB8AC3E}">
        <p14:creationId xmlns:p14="http://schemas.microsoft.com/office/powerpoint/2010/main" val="16953426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77ABA5F9-80C1-C4E3-7A75-E0C7ECBF63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06A1E5E2-4F28-1A69-B9B7-1766ED9A2845}"/>
              </a:ext>
            </a:extLst>
          </p:cNvPr>
          <p:cNvSpPr txBox="1"/>
          <p:nvPr/>
        </p:nvSpPr>
        <p:spPr>
          <a:xfrm>
            <a:off x="1028700" y="422572"/>
            <a:ext cx="10377132" cy="1716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D14801"/>
                </a:solidFill>
                <a:latin typeface="Arial"/>
                <a:ea typeface="Arial Bold"/>
                <a:cs typeface="Arial"/>
                <a:sym typeface="Arial Bold"/>
              </a:rPr>
              <a:t>Introduction to our Qualification Development Team</a:t>
            </a:r>
            <a:endParaRPr lang="en-US" sz="5000">
              <a:solidFill>
                <a:srgbClr val="D14801"/>
              </a:solidFill>
              <a:latin typeface="Arial" panose="020B0604020202020204" pitchFamily="34" charset="0"/>
              <a:ea typeface="Arial Bold"/>
              <a:cs typeface="Arial" panose="020B0604020202020204" pitchFamily="34" charset="0"/>
              <a:sym typeface="Arial Bold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F73EE4-7BDB-0234-43A0-D40F5B5CC23F}"/>
              </a:ext>
            </a:extLst>
          </p:cNvPr>
          <p:cNvSpPr txBox="1"/>
          <p:nvPr/>
        </p:nvSpPr>
        <p:spPr>
          <a:xfrm>
            <a:off x="1179871" y="2569082"/>
            <a:ext cx="10377132" cy="50783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latin typeface="Arial"/>
                <a:cs typeface="Arial"/>
              </a:rPr>
              <a:t>Julie Rees – Qualification Development Officer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/>
                <a:cs typeface="Arial"/>
              </a:rPr>
              <a:t>With 18 years of experience in the education sector with WJEC Eduqas, Julie manages the development of a portfolio of new and reformed qualifications to meet external stakeholder needs. </a:t>
            </a:r>
            <a:endParaRPr lang="en-US" dirty="0">
              <a:latin typeface="Arial"/>
              <a:cs typeface="Arial"/>
            </a:endParaRPr>
          </a:p>
          <a:p>
            <a:r>
              <a:rPr lang="en-GB" dirty="0">
                <a:latin typeface="Arial"/>
                <a:cs typeface="Arial"/>
              </a:rPr>
              <a:t>Julie has a detailed understanding of qualifications policy, assessment, design rules, quality standards and process requirements, which enables her to successfully co-ordinate and monitor production of the draft specification, SAMs and assessment strategy in line with Eduqas’ policies and processes.</a:t>
            </a:r>
            <a:endParaRPr lang="en-GB" dirty="0"/>
          </a:p>
          <a:p>
            <a:endParaRPr lang="en-GB" dirty="0">
              <a:latin typeface="Arial"/>
              <a:cs typeface="Arial"/>
            </a:endParaRPr>
          </a:p>
          <a:p>
            <a:r>
              <a:rPr lang="en-GB" b="1" dirty="0">
                <a:latin typeface="Arial"/>
                <a:cs typeface="Arial"/>
              </a:rPr>
              <a:t>Joe Wilson – Qualification Development Officer</a:t>
            </a:r>
            <a:endParaRPr lang="en-GB" dirty="0"/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/>
                <a:cs typeface="Arial"/>
              </a:rPr>
              <a:t>Joe has 8 years of experience within the education sector, first as a lecturer before working for another awarding organisation, gaining experience in T Levels, as well as Level 3, 4 and 5 vocational qualification development before joining Eduqas. Joe has previously worked on T Levels in a number of roles in both the development and live delivery of a range of T Level qualifications across Waves 1, 2 and 4.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erson smiling at camera&#10;&#10;Description automatically generated">
            <a:extLst>
              <a:ext uri="{FF2B5EF4-FFF2-40B4-BE49-F238E27FC236}">
                <a16:creationId xmlns:a16="http://schemas.microsoft.com/office/drawing/2014/main" id="{3EE33887-1184-8745-4711-FABF46CF7AD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313" t="17429" r="16444" b="32806"/>
          <a:stretch/>
        </p:blipFill>
        <p:spPr>
          <a:xfrm>
            <a:off x="12269363" y="2266858"/>
            <a:ext cx="2920449" cy="2984368"/>
          </a:xfrm>
          <a:prstGeom prst="rect">
            <a:avLst/>
          </a:prstGeom>
        </p:spPr>
      </p:pic>
      <p:pic>
        <p:nvPicPr>
          <p:cNvPr id="11" name="Picture 10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697C85BC-380B-AE0F-553F-8BCD400AA45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588" r="2915" b="30075"/>
          <a:stretch/>
        </p:blipFill>
        <p:spPr>
          <a:xfrm>
            <a:off x="12051941" y="5377736"/>
            <a:ext cx="2959169" cy="300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693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0" y="0"/>
            <a:ext cx="5237653" cy="10287000"/>
          </a:xfrm>
          <a:custGeom>
            <a:avLst/>
            <a:gdLst/>
            <a:ahLst/>
            <a:cxnLst/>
            <a:rect l="l" t="t" r="r" b="b"/>
            <a:pathLst>
              <a:path w="5237653" h="10287000">
                <a:moveTo>
                  <a:pt x="0" y="0"/>
                </a:moveTo>
                <a:lnTo>
                  <a:pt x="5237653" y="0"/>
                </a:lnTo>
                <a:lnTo>
                  <a:pt x="523765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3069" r="-93763"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7" name="Picture 16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A4BF130F-B875-16E6-D2AD-BE4BB17CF24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18059400" cy="102857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DA5A57-4F1A-5058-C0AD-5051021AC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4353" y="74295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5000">
                <a:solidFill>
                  <a:srgbClr val="D14801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Changes from Gen 1</a:t>
            </a:r>
            <a:endParaRPr lang="en-GB" sz="5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448B4-0C50-E361-F132-ED243366F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1200" y="2095500"/>
            <a:ext cx="12039600" cy="670560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>
                <a:solidFill>
                  <a:prstClr val="black"/>
                </a:solidFill>
                <a:latin typeface="Arial"/>
                <a:ea typeface="Calibri"/>
                <a:cs typeface="Arial"/>
              </a:rPr>
              <a:t>The following changes are being made: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270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700">
                <a:solidFill>
                  <a:prstClr val="black"/>
                </a:solidFill>
                <a:latin typeface="Arial"/>
                <a:ea typeface="Calibri"/>
                <a:cs typeface="Arial"/>
              </a:rPr>
              <a:t>the Electrical and Electronic Equipment Engineering OS is being removed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70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>
                <a:solidFill>
                  <a:prstClr val="black"/>
                </a:solidFill>
                <a:latin typeface="Arial"/>
                <a:ea typeface="Calibri"/>
                <a:cs typeface="Arial"/>
              </a:rPr>
              <a:t>the Ventilation OS is being removed; as a result, students will not be able to undertake the combination of Heating engineering and Ventilation OS. Heating is </a:t>
            </a:r>
            <a:r>
              <a:rPr lang="en-US" sz="2700" b="1">
                <a:solidFill>
                  <a:prstClr val="black"/>
                </a:solidFill>
                <a:latin typeface="Arial"/>
                <a:ea typeface="Calibri"/>
                <a:cs typeface="Arial"/>
              </a:rPr>
              <a:t>not</a:t>
            </a:r>
            <a:r>
              <a:rPr lang="en-US" sz="2700">
                <a:solidFill>
                  <a:prstClr val="black"/>
                </a:solidFill>
                <a:latin typeface="Arial"/>
                <a:ea typeface="Calibri"/>
                <a:cs typeface="Arial"/>
              </a:rPr>
              <a:t> being removed </a:t>
            </a:r>
          </a:p>
          <a:p>
            <a:pPr marL="457200" indent="-457200">
              <a:spcBef>
                <a:spcPct val="0"/>
              </a:spcBef>
              <a:spcAft>
                <a:spcPct val="0"/>
              </a:spcAft>
              <a:defRPr/>
            </a:pPr>
            <a:endParaRPr lang="en-US" sz="2700">
              <a:cs typeface="Calibri"/>
            </a:endParaRPr>
          </a:p>
          <a:p>
            <a:pPr marL="457200" indent="-45720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>
                <a:solidFill>
                  <a:prstClr val="black"/>
                </a:solidFill>
                <a:latin typeface="Arial"/>
                <a:ea typeface="Calibri"/>
                <a:cs typeface="Arial"/>
              </a:rPr>
              <a:t>Air conditioning engineering and Refrigeration engineering is still available as a combination</a:t>
            </a:r>
            <a:endParaRPr lang="en-US" sz="270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700">
                <a:solidFill>
                  <a:prstClr val="black"/>
                </a:solidFill>
                <a:latin typeface="Arial"/>
                <a:ea typeface="Calibri"/>
                <a:cs typeface="Arial"/>
              </a:rPr>
              <a:t>Intention for the Heating Engineering and Plumbing Engineering OS will be fully combined into one Heating and Plumbing Engineering OS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70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>
                <a:solidFill>
                  <a:prstClr val="black"/>
                </a:solidFill>
                <a:latin typeface="Arial"/>
                <a:ea typeface="Calibri"/>
                <a:cs typeface="Arial"/>
              </a:rPr>
              <a:t>a new Low Carbon Heating Technician as a new Occupational Specialism is being introduced from September 2026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13534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0" y="0"/>
            <a:ext cx="5237653" cy="10287000"/>
          </a:xfrm>
          <a:custGeom>
            <a:avLst/>
            <a:gdLst/>
            <a:ahLst/>
            <a:cxnLst/>
            <a:rect l="l" t="t" r="r" b="b"/>
            <a:pathLst>
              <a:path w="5237653" h="10287000">
                <a:moveTo>
                  <a:pt x="0" y="0"/>
                </a:moveTo>
                <a:lnTo>
                  <a:pt x="5237653" y="0"/>
                </a:lnTo>
                <a:lnTo>
                  <a:pt x="523765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5179" t="-16100" r="-116860"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7" name="Picture 16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0164472C-B072-828E-7CA8-34A0A3F9809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6"/>
            <a:ext cx="18285714" cy="102857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EB2AB0-3C43-FE73-9E64-7289F41A7216}"/>
              </a:ext>
            </a:extLst>
          </p:cNvPr>
          <p:cNvSpPr txBox="1">
            <a:spLocks/>
          </p:cNvSpPr>
          <p:nvPr/>
        </p:nvSpPr>
        <p:spPr>
          <a:xfrm>
            <a:off x="5504353" y="74295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000">
                <a:solidFill>
                  <a:srgbClr val="D14801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New structure</a:t>
            </a:r>
            <a:endParaRPr lang="en-GB" sz="500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2C53B40-6C56-7770-E5E5-C0D0FC0C3FCB}"/>
              </a:ext>
            </a:extLst>
          </p:cNvPr>
          <p:cNvSpPr txBox="1">
            <a:spLocks/>
          </p:cNvSpPr>
          <p:nvPr/>
        </p:nvSpPr>
        <p:spPr>
          <a:xfrm>
            <a:off x="5791200" y="2095500"/>
            <a:ext cx="12039600" cy="6705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>
                <a:solidFill>
                  <a:prstClr val="black"/>
                </a:solidFill>
                <a:latin typeface="Arial"/>
                <a:cs typeface="Arial"/>
              </a:rPr>
              <a:t>All learners will complete:</a:t>
            </a:r>
            <a:endParaRPr lang="en-US">
              <a:solidFill>
                <a:prstClr val="black"/>
              </a:solidFill>
            </a:endParaRPr>
          </a:p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endParaRPr lang="en-US">
              <a:solidFill>
                <a:prstClr val="black"/>
              </a:solidFill>
              <a:latin typeface="Arial"/>
              <a:cs typeface="Arial"/>
            </a:endParaRPr>
          </a:p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>
                <a:solidFill>
                  <a:prstClr val="black"/>
                </a:solidFill>
                <a:latin typeface="Arial"/>
                <a:cs typeface="Arial"/>
              </a:rPr>
              <a:t>Building services engineering Core</a:t>
            </a:r>
          </a:p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endParaRPr lang="en-US">
              <a:solidFill>
                <a:prstClr val="black"/>
              </a:solidFill>
              <a:latin typeface="Arial"/>
              <a:cs typeface="Arial"/>
            </a:endParaRPr>
          </a:p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i="1">
                <a:solidFill>
                  <a:prstClr val="black"/>
                </a:solidFill>
                <a:latin typeface="Arial"/>
                <a:cs typeface="Arial"/>
              </a:rPr>
              <a:t>Options</a:t>
            </a:r>
          </a:p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>
                <a:solidFill>
                  <a:prstClr val="black"/>
                </a:solidFill>
                <a:latin typeface="Arial"/>
                <a:cs typeface="Arial"/>
              </a:rPr>
              <a:t>Learners will choose </a:t>
            </a:r>
            <a:r>
              <a:rPr lang="en-US" b="1">
                <a:solidFill>
                  <a:prstClr val="black"/>
                </a:solidFill>
                <a:latin typeface="Arial"/>
                <a:cs typeface="Arial"/>
              </a:rPr>
              <a:t>one </a:t>
            </a:r>
            <a:r>
              <a:rPr lang="en-US">
                <a:solidFill>
                  <a:prstClr val="black"/>
                </a:solidFill>
                <a:latin typeface="Arial"/>
                <a:cs typeface="Arial"/>
              </a:rPr>
              <a:t>of the following options:</a:t>
            </a:r>
            <a:endParaRPr lang="en-US" i="1">
              <a:solidFill>
                <a:prstClr val="black"/>
              </a:solidFill>
              <a:latin typeface="Arial"/>
              <a:cs typeface="Arial"/>
            </a:endParaRPr>
          </a:p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endParaRPr lang="en-US">
              <a:solidFill>
                <a:prstClr val="black"/>
              </a:solidFill>
              <a:latin typeface="Arial"/>
              <a:cs typeface="Arial"/>
            </a:endParaRPr>
          </a:p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>
                <a:solidFill>
                  <a:prstClr val="black"/>
                </a:solidFill>
                <a:latin typeface="Arial"/>
                <a:cs typeface="Arial"/>
              </a:rPr>
              <a:t>Electrotechnical engineering</a:t>
            </a:r>
          </a:p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>
                <a:solidFill>
                  <a:prstClr val="black"/>
                </a:solidFill>
                <a:latin typeface="Arial"/>
                <a:cs typeface="Arial"/>
              </a:rPr>
              <a:t>Protection systems engineering</a:t>
            </a:r>
          </a:p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>
                <a:solidFill>
                  <a:prstClr val="black"/>
                </a:solidFill>
                <a:latin typeface="Arial"/>
                <a:cs typeface="Arial"/>
              </a:rPr>
              <a:t>Gas engineering</a:t>
            </a:r>
          </a:p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>
                <a:solidFill>
                  <a:prstClr val="black"/>
                </a:solidFill>
                <a:latin typeface="Arial"/>
                <a:cs typeface="Arial"/>
              </a:rPr>
              <a:t>Plumbing and Heating engineering</a:t>
            </a:r>
          </a:p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>
                <a:solidFill>
                  <a:prstClr val="black"/>
                </a:solidFill>
                <a:latin typeface="Arial"/>
                <a:cs typeface="Arial"/>
              </a:rPr>
              <a:t>Low Carbon Heating engineering</a:t>
            </a:r>
          </a:p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>
                <a:solidFill>
                  <a:prstClr val="black"/>
                </a:solidFill>
                <a:latin typeface="Arial"/>
                <a:cs typeface="Arial"/>
              </a:rPr>
              <a:t>Air conditioning engineering and Refrigeration engineering</a:t>
            </a:r>
          </a:p>
          <a:p>
            <a:endParaRPr lang="en-GB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49367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88856F23-FF99-DC3A-2A69-28E107ADEBB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03E4AAEA-73C6-7015-FE23-216B683CD52A}"/>
              </a:ext>
            </a:extLst>
          </p:cNvPr>
          <p:cNvSpPr txBox="1"/>
          <p:nvPr/>
        </p:nvSpPr>
        <p:spPr>
          <a:xfrm>
            <a:off x="1028700" y="571500"/>
            <a:ext cx="10377132" cy="819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D14801"/>
                </a:solidFill>
                <a:latin typeface="Arial"/>
                <a:ea typeface="Arial Bold"/>
                <a:cs typeface="Arial"/>
                <a:sym typeface="Arial Bold"/>
              </a:rPr>
              <a:t>Timeline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40082FAF-0241-1629-E958-8218BA31A264}"/>
              </a:ext>
            </a:extLst>
          </p:cNvPr>
          <p:cNvSpPr txBox="1"/>
          <p:nvPr/>
        </p:nvSpPr>
        <p:spPr>
          <a:xfrm>
            <a:off x="1028700" y="2068711"/>
            <a:ext cx="15466236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00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41B58F-B3FF-D9D0-1086-BA85870CA227}"/>
              </a:ext>
            </a:extLst>
          </p:cNvPr>
          <p:cNvSpPr/>
          <p:nvPr/>
        </p:nvSpPr>
        <p:spPr>
          <a:xfrm flipV="1">
            <a:off x="1028700" y="1504022"/>
            <a:ext cx="13296900" cy="58078"/>
          </a:xfrm>
          <a:prstGeom prst="rect">
            <a:avLst/>
          </a:prstGeom>
          <a:solidFill>
            <a:srgbClr val="D1480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E70C0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5C713BE-6896-7ED5-1C34-9758ADCE94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9026021"/>
              </p:ext>
            </p:extLst>
          </p:nvPr>
        </p:nvGraphicFramePr>
        <p:xfrm>
          <a:off x="1028700" y="2631841"/>
          <a:ext cx="12252075" cy="5731461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681667">
                  <a:extLst>
                    <a:ext uri="{9D8B030D-6E8A-4147-A177-3AD203B41FA5}">
                      <a16:colId xmlns:a16="http://schemas.microsoft.com/office/drawing/2014/main" val="2565487818"/>
                    </a:ext>
                  </a:extLst>
                </a:gridCol>
                <a:gridCol w="437590">
                  <a:extLst>
                    <a:ext uri="{9D8B030D-6E8A-4147-A177-3AD203B41FA5}">
                      <a16:colId xmlns:a16="http://schemas.microsoft.com/office/drawing/2014/main" val="690238893"/>
                    </a:ext>
                  </a:extLst>
                </a:gridCol>
                <a:gridCol w="9132818">
                  <a:extLst>
                    <a:ext uri="{9D8B030D-6E8A-4147-A177-3AD203B41FA5}">
                      <a16:colId xmlns:a16="http://schemas.microsoft.com/office/drawing/2014/main" val="1495435273"/>
                    </a:ext>
                  </a:extLst>
                </a:gridCol>
              </a:tblGrid>
              <a:tr h="578935"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August 2024</a:t>
                      </a:r>
                      <a:endParaRPr lang="en-GB" sz="2400" b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480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Development began</a:t>
                      </a:r>
                      <a:endParaRPr lang="en-GB" sz="24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2725516"/>
                  </a:ext>
                </a:extLst>
              </a:tr>
              <a:tr h="144734">
                <a:tc>
                  <a:txBody>
                    <a:bodyPr/>
                    <a:lstStyle/>
                    <a:p>
                      <a:endParaRPr lang="en-GB" sz="2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3527120"/>
                  </a:ext>
                </a:extLst>
              </a:tr>
              <a:tr h="10420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Early 2025</a:t>
                      </a:r>
                      <a:endParaRPr lang="en-GB" sz="24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480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Draft specification content published (subject to </a:t>
                      </a:r>
                      <a:r>
                        <a:rPr lang="en-US" sz="24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Ofqual</a:t>
                      </a:r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24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IfATE</a:t>
                      </a:r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feedback)</a:t>
                      </a:r>
                      <a:endParaRPr lang="en-GB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3049462"/>
                  </a:ext>
                </a:extLst>
              </a:tr>
              <a:tr h="144734">
                <a:tc>
                  <a:txBody>
                    <a:bodyPr/>
                    <a:lstStyle/>
                    <a:p>
                      <a:endParaRPr lang="en-GB" sz="2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5319814"/>
                  </a:ext>
                </a:extLst>
              </a:tr>
              <a:tr h="144734">
                <a:tc>
                  <a:txBody>
                    <a:bodyPr/>
                    <a:lstStyle/>
                    <a:p>
                      <a:endParaRPr lang="en-GB" sz="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3272560"/>
                  </a:ext>
                </a:extLst>
              </a:tr>
              <a:tr h="10420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Late spring 2025</a:t>
                      </a:r>
                      <a:endParaRPr lang="en-GB" sz="24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480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400" dirty="0">
                          <a:latin typeface="Arial"/>
                          <a:cs typeface="Arial"/>
                        </a:rPr>
                        <a:t>Final specification and specimen assessment materials to be published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5352363"/>
                  </a:ext>
                </a:extLst>
              </a:tr>
              <a:tr h="144734">
                <a:tc>
                  <a:txBody>
                    <a:bodyPr/>
                    <a:lstStyle/>
                    <a:p>
                      <a:endParaRPr lang="en-GB" sz="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9335256"/>
                  </a:ext>
                </a:extLst>
              </a:tr>
              <a:tr h="578935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September 2025</a:t>
                      </a:r>
                      <a:endParaRPr lang="en-GB" sz="24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480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First teaching</a:t>
                      </a:r>
                      <a:endParaRPr lang="en-GB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405655"/>
                  </a:ext>
                </a:extLst>
              </a:tr>
              <a:tr h="144734">
                <a:tc>
                  <a:txBody>
                    <a:bodyPr/>
                    <a:lstStyle/>
                    <a:p>
                      <a:endParaRPr lang="en-GB" sz="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6424515"/>
                  </a:ext>
                </a:extLst>
              </a:tr>
              <a:tr h="1042084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Summer 2026</a:t>
                      </a:r>
                      <a:endParaRPr lang="en-GB" sz="24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480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First assessment opportunity for the Core component (exams and ESP)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5427720"/>
                  </a:ext>
                </a:extLst>
              </a:tr>
              <a:tr h="144734">
                <a:tc>
                  <a:txBody>
                    <a:bodyPr/>
                    <a:lstStyle/>
                    <a:p>
                      <a:endParaRPr lang="en-GB" sz="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6655164"/>
                  </a:ext>
                </a:extLst>
              </a:tr>
              <a:tr h="578935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Summer 2027</a:t>
                      </a:r>
                      <a:endParaRPr lang="en-GB" sz="24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480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First assessment opportunity for the OS components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8208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16058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77ABA5F9-80C1-C4E3-7A75-E0C7ECBF63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06A1E5E2-4F28-1A69-B9B7-1766ED9A2845}"/>
              </a:ext>
            </a:extLst>
          </p:cNvPr>
          <p:cNvSpPr txBox="1"/>
          <p:nvPr/>
        </p:nvSpPr>
        <p:spPr>
          <a:xfrm>
            <a:off x="1028700" y="422572"/>
            <a:ext cx="10377132" cy="1588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5000">
                <a:solidFill>
                  <a:srgbClr val="D14801"/>
                </a:solidFill>
                <a:latin typeface="Arial"/>
                <a:ea typeface="Arial Bold"/>
                <a:cs typeface="Arial"/>
                <a:sym typeface="Arial Bold"/>
              </a:rPr>
              <a:t>What changes can be expected?</a:t>
            </a:r>
            <a:endParaRPr lang="en-US" sz="5000">
              <a:solidFill>
                <a:srgbClr val="000000"/>
              </a:solidFill>
              <a:latin typeface="Arial"/>
              <a:ea typeface="Arial Bold"/>
              <a:cs typeface="Arial"/>
              <a:sym typeface="Arial Bold"/>
            </a:endParaRPr>
          </a:p>
          <a:p>
            <a:pPr algn="l">
              <a:lnSpc>
                <a:spcPts val="7000"/>
              </a:lnSpc>
            </a:pPr>
            <a:endParaRPr lang="en-US" sz="5000">
              <a:solidFill>
                <a:srgbClr val="D14801"/>
              </a:solidFill>
              <a:latin typeface="Arial" panose="020B0604020202020204" pitchFamily="34" charset="0"/>
              <a:ea typeface="Arial Bold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F73EE4-7BDB-0234-43A0-D40F5B5CC23F}"/>
              </a:ext>
            </a:extLst>
          </p:cNvPr>
          <p:cNvSpPr txBox="1"/>
          <p:nvPr/>
        </p:nvSpPr>
        <p:spPr>
          <a:xfrm>
            <a:off x="591456" y="1330872"/>
            <a:ext cx="15364768" cy="83279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,Sans-Serif"/>
              <a:buChar char="•"/>
            </a:pPr>
            <a:endParaRPr lang="en-US">
              <a:latin typeface="Arial"/>
              <a:ea typeface="Calibri"/>
              <a:cs typeface="Arial"/>
            </a:endParaRPr>
          </a:p>
          <a:p>
            <a:pPr marL="342900" indent="-342900">
              <a:lnSpc>
                <a:spcPts val="2519"/>
              </a:lnSpc>
              <a:buFont typeface="Arial,Sans-Serif"/>
              <a:buChar char="•"/>
            </a:pPr>
            <a:r>
              <a:rPr lang="en-US" sz="2800" b="1">
                <a:latin typeface="Arial"/>
                <a:cs typeface="Arial"/>
              </a:rPr>
              <a:t>Summary of the proposed changes:</a:t>
            </a:r>
          </a:p>
          <a:p>
            <a:pPr marL="342900" indent="-342900">
              <a:lnSpc>
                <a:spcPts val="2519"/>
              </a:lnSpc>
              <a:buFont typeface="Arial,Sans-Serif"/>
              <a:buChar char="•"/>
            </a:pPr>
            <a:endParaRPr lang="en-US" sz="2800" b="1">
              <a:latin typeface="Arial"/>
              <a:cs typeface="Arial"/>
            </a:endParaRPr>
          </a:p>
          <a:p>
            <a:pPr marL="800100" lvl="1" indent="-342900">
              <a:lnSpc>
                <a:spcPts val="2519"/>
              </a:lnSpc>
              <a:buFont typeface="Courier New,monospace"/>
              <a:buChar char="o"/>
            </a:pPr>
            <a:r>
              <a:rPr lang="en-US" sz="2400" b="1">
                <a:latin typeface="Arial"/>
                <a:cs typeface="Arial"/>
              </a:rPr>
              <a:t>Core</a:t>
            </a:r>
          </a:p>
          <a:p>
            <a:pPr marL="800100" lvl="1" indent="-342900">
              <a:lnSpc>
                <a:spcPts val="2519"/>
              </a:lnSpc>
              <a:buFont typeface="Courier New,monospace"/>
              <a:buChar char="o"/>
            </a:pPr>
            <a:endParaRPr lang="en-US" sz="2400" b="1">
              <a:latin typeface="Arial"/>
              <a:cs typeface="Arial"/>
            </a:endParaRPr>
          </a:p>
          <a:p>
            <a:pPr marL="1257300" lvl="2" indent="-342900">
              <a:lnSpc>
                <a:spcPts val="2519"/>
              </a:lnSpc>
              <a:buFont typeface="Wingdings,Sans-Serif"/>
              <a:buChar char="§"/>
            </a:pPr>
            <a:r>
              <a:rPr lang="en-US" sz="2000">
                <a:latin typeface="Arial"/>
                <a:cs typeface="Arial"/>
              </a:rPr>
              <a:t>Updated specification format and guidance to provide clarity on the range and depth that content must be taught</a:t>
            </a:r>
          </a:p>
          <a:p>
            <a:pPr marL="1257300" lvl="2" indent="-342900">
              <a:lnSpc>
                <a:spcPts val="2519"/>
              </a:lnSpc>
              <a:buFont typeface="Wingdings,Sans-Serif"/>
              <a:buChar char="§"/>
            </a:pPr>
            <a:endParaRPr lang="en-US" sz="2000">
              <a:latin typeface="Arial"/>
              <a:cs typeface="Arial"/>
            </a:endParaRPr>
          </a:p>
          <a:p>
            <a:pPr marL="1257300" lvl="2" indent="-342900">
              <a:lnSpc>
                <a:spcPts val="2519"/>
              </a:lnSpc>
              <a:buFont typeface="Wingdings,Sans-Serif"/>
              <a:buChar char="§"/>
            </a:pPr>
            <a:r>
              <a:rPr lang="en-US" sz="2000">
                <a:latin typeface="Arial"/>
                <a:cs typeface="Arial"/>
              </a:rPr>
              <a:t>Reviewed where there is repetition of content and consulted on where that content is best taught to remove duplication</a:t>
            </a:r>
          </a:p>
          <a:p>
            <a:pPr marL="1257300" lvl="2" indent="-342900">
              <a:lnSpc>
                <a:spcPts val="2519"/>
              </a:lnSpc>
              <a:buFont typeface="Wingdings,Sans-Serif"/>
              <a:buChar char="§"/>
            </a:pPr>
            <a:endParaRPr lang="en-US" sz="2000">
              <a:latin typeface="Arial"/>
              <a:cs typeface="Arial"/>
            </a:endParaRPr>
          </a:p>
          <a:p>
            <a:pPr marL="1257300" lvl="2" indent="-342900">
              <a:lnSpc>
                <a:spcPts val="2519"/>
              </a:lnSpc>
              <a:buFont typeface="Wingdings,Sans-Serif"/>
              <a:buChar char="§"/>
            </a:pPr>
            <a:r>
              <a:rPr lang="en-US" sz="2000">
                <a:latin typeface="Arial"/>
                <a:cs typeface="Arial"/>
              </a:rPr>
              <a:t>All decisions have been consulted with providers, subject specialists and employers to ensure that proposed changes are meaningful and will support learning and delivery</a:t>
            </a:r>
          </a:p>
          <a:p>
            <a:pPr marL="1257300" lvl="2" indent="-342900">
              <a:lnSpc>
                <a:spcPts val="2519"/>
              </a:lnSpc>
              <a:buFont typeface="Wingdings,Sans-Serif"/>
              <a:buChar char="§"/>
            </a:pPr>
            <a:endParaRPr lang="en-US" sz="2000">
              <a:latin typeface="Arial"/>
              <a:cs typeface="Arial"/>
            </a:endParaRPr>
          </a:p>
          <a:p>
            <a:pPr marL="1257300" lvl="2" indent="-342900">
              <a:lnSpc>
                <a:spcPts val="2519"/>
              </a:lnSpc>
              <a:buFont typeface="Wingdings,Sans-Serif"/>
              <a:buChar char="§"/>
            </a:pPr>
            <a:r>
              <a:rPr lang="en-US" sz="2000">
                <a:latin typeface="Arial"/>
                <a:cs typeface="Arial"/>
              </a:rPr>
              <a:t>No planned changes to assessment approach, but we will be developing new Sample Assessment Materials in line with any changes to the content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lnSpc>
                <a:spcPts val="2519"/>
              </a:lnSpc>
              <a:buFont typeface="Wingdings,Sans-Serif"/>
              <a:buChar char="§"/>
            </a:pP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lnSpc>
                <a:spcPts val="2519"/>
              </a:lnSpc>
              <a:buFont typeface="Wingdings,Sans-Serif"/>
              <a:buChar char="§"/>
            </a:pP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ts val="2519"/>
              </a:lnSpc>
              <a:buFont typeface="Courier New,monospace"/>
              <a:buChar char="o"/>
            </a:pPr>
            <a:r>
              <a:rPr lang="en-US" sz="2400" b="1">
                <a:latin typeface="Arial"/>
                <a:cs typeface="Arial"/>
              </a:rPr>
              <a:t>Occupational Specialism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ts val="2519"/>
              </a:lnSpc>
              <a:buFont typeface="Courier New,monospace"/>
              <a:buChar char="o"/>
            </a:pPr>
            <a:endParaRPr lang="en-US" sz="2400" b="1">
              <a:latin typeface="Arial"/>
              <a:cs typeface="Arial"/>
            </a:endParaRPr>
          </a:p>
          <a:p>
            <a:pPr marL="1257300" lvl="2" indent="-342900">
              <a:lnSpc>
                <a:spcPts val="2519"/>
              </a:lnSpc>
              <a:buFont typeface="Wingdings,Sans-Serif"/>
              <a:buChar char="§"/>
            </a:pPr>
            <a:r>
              <a:rPr lang="en-US" sz="2000">
                <a:latin typeface="Arial"/>
                <a:cs typeface="Arial"/>
              </a:rPr>
              <a:t>Also a change in specification format and guidance, similar to the core component</a:t>
            </a:r>
          </a:p>
          <a:p>
            <a:pPr marL="1257300" lvl="2" indent="-342900">
              <a:lnSpc>
                <a:spcPts val="2519"/>
              </a:lnSpc>
              <a:buFont typeface="Wingdings,Sans-Serif"/>
              <a:buChar char="§"/>
            </a:pPr>
            <a:endParaRPr lang="en-US" sz="2000">
              <a:latin typeface="Arial"/>
              <a:cs typeface="Arial"/>
            </a:endParaRPr>
          </a:p>
          <a:p>
            <a:pPr marL="1257300" lvl="2" indent="-342900">
              <a:lnSpc>
                <a:spcPts val="2519"/>
              </a:lnSpc>
              <a:buFont typeface="Wingdings,Sans-Serif"/>
              <a:buChar char="§"/>
            </a:pPr>
            <a:r>
              <a:rPr lang="en-US" sz="2000">
                <a:latin typeface="Arial"/>
                <a:cs typeface="Arial"/>
              </a:rPr>
              <a:t>Making clearer the links to the core, where the OS content will build upon the content already learned in the core</a:t>
            </a:r>
          </a:p>
          <a:p>
            <a:pPr marL="1257300" lvl="2" indent="-342900">
              <a:lnSpc>
                <a:spcPts val="2519"/>
              </a:lnSpc>
              <a:buFont typeface="Wingdings,Sans-Serif"/>
              <a:buChar char="§"/>
            </a:pPr>
            <a:endParaRPr lang="en-US" sz="2000">
              <a:latin typeface="Arial"/>
              <a:cs typeface="Arial"/>
            </a:endParaRPr>
          </a:p>
          <a:p>
            <a:pPr marL="1257300" lvl="2" indent="-342900">
              <a:lnSpc>
                <a:spcPts val="2519"/>
              </a:lnSpc>
              <a:buFont typeface="Wingdings,Sans-Serif"/>
              <a:buChar char="§"/>
            </a:pPr>
            <a:r>
              <a:rPr lang="en-US" sz="2000">
                <a:latin typeface="Arial"/>
                <a:cs typeface="Arial"/>
              </a:rPr>
              <a:t>No planned changes to assessment approach. But we will be developing new sample assessments and GSEM materials in line with any changes to the content</a:t>
            </a:r>
          </a:p>
          <a:p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7018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461A3C4-56A9-7CEB-7E91-7C95F8701D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2" name="Freeform 10">
            <a:extLst>
              <a:ext uri="{FF2B5EF4-FFF2-40B4-BE49-F238E27FC236}">
                <a16:creationId xmlns:a16="http://schemas.microsoft.com/office/drawing/2014/main" id="{32EB2839-8F4A-40B9-8052-9501CB59C061}"/>
              </a:ext>
            </a:extLst>
          </p:cNvPr>
          <p:cNvSpPr/>
          <p:nvPr/>
        </p:nvSpPr>
        <p:spPr>
          <a:xfrm>
            <a:off x="1190625" y="6787720"/>
            <a:ext cx="713014" cy="713014"/>
          </a:xfrm>
          <a:custGeom>
            <a:avLst/>
            <a:gdLst/>
            <a:ahLst/>
            <a:cxnLst/>
            <a:rect l="l" t="t" r="r" b="b"/>
            <a:pathLst>
              <a:path w="713014" h="713014">
                <a:moveTo>
                  <a:pt x="0" y="0"/>
                </a:moveTo>
                <a:lnTo>
                  <a:pt x="713014" y="0"/>
                </a:lnTo>
                <a:lnTo>
                  <a:pt x="713014" y="713013"/>
                </a:lnTo>
                <a:lnTo>
                  <a:pt x="0" y="7130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11">
            <a:extLst>
              <a:ext uri="{FF2B5EF4-FFF2-40B4-BE49-F238E27FC236}">
                <a16:creationId xmlns:a16="http://schemas.microsoft.com/office/drawing/2014/main" id="{31332FB5-5EB1-6979-E49D-BF23E0422D0F}"/>
              </a:ext>
            </a:extLst>
          </p:cNvPr>
          <p:cNvSpPr/>
          <p:nvPr/>
        </p:nvSpPr>
        <p:spPr>
          <a:xfrm>
            <a:off x="1190625" y="5695043"/>
            <a:ext cx="713014" cy="710340"/>
          </a:xfrm>
          <a:custGeom>
            <a:avLst/>
            <a:gdLst/>
            <a:ahLst/>
            <a:cxnLst/>
            <a:rect l="l" t="t" r="r" b="b"/>
            <a:pathLst>
              <a:path w="713014" h="710340">
                <a:moveTo>
                  <a:pt x="0" y="0"/>
                </a:moveTo>
                <a:lnTo>
                  <a:pt x="713014" y="0"/>
                </a:lnTo>
                <a:lnTo>
                  <a:pt x="713014" y="710340"/>
                </a:lnTo>
                <a:lnTo>
                  <a:pt x="0" y="7103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id="{A6613668-F7D5-C10F-DB14-D3C3D1AA1CF4}"/>
              </a:ext>
            </a:extLst>
          </p:cNvPr>
          <p:cNvSpPr/>
          <p:nvPr/>
        </p:nvSpPr>
        <p:spPr>
          <a:xfrm>
            <a:off x="1190625" y="3711845"/>
            <a:ext cx="713014" cy="508184"/>
          </a:xfrm>
          <a:custGeom>
            <a:avLst/>
            <a:gdLst/>
            <a:ahLst/>
            <a:cxnLst/>
            <a:rect l="l" t="t" r="r" b="b"/>
            <a:pathLst>
              <a:path w="713014" h="508184">
                <a:moveTo>
                  <a:pt x="0" y="0"/>
                </a:moveTo>
                <a:lnTo>
                  <a:pt x="713014" y="0"/>
                </a:lnTo>
                <a:lnTo>
                  <a:pt x="713014" y="508184"/>
                </a:lnTo>
                <a:lnTo>
                  <a:pt x="0" y="5081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13">
            <a:extLst>
              <a:ext uri="{FF2B5EF4-FFF2-40B4-BE49-F238E27FC236}">
                <a16:creationId xmlns:a16="http://schemas.microsoft.com/office/drawing/2014/main" id="{3527AEBB-4452-285B-13CB-71EA840DF801}"/>
              </a:ext>
            </a:extLst>
          </p:cNvPr>
          <p:cNvSpPr/>
          <p:nvPr/>
        </p:nvSpPr>
        <p:spPr>
          <a:xfrm>
            <a:off x="1190625" y="4601029"/>
            <a:ext cx="713014" cy="713014"/>
          </a:xfrm>
          <a:custGeom>
            <a:avLst/>
            <a:gdLst/>
            <a:ahLst/>
            <a:cxnLst/>
            <a:rect l="l" t="t" r="r" b="b"/>
            <a:pathLst>
              <a:path w="713014" h="713014">
                <a:moveTo>
                  <a:pt x="0" y="0"/>
                </a:moveTo>
                <a:lnTo>
                  <a:pt x="713014" y="0"/>
                </a:lnTo>
                <a:lnTo>
                  <a:pt x="713014" y="713014"/>
                </a:lnTo>
                <a:lnTo>
                  <a:pt x="0" y="7130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14">
            <a:extLst>
              <a:ext uri="{FF2B5EF4-FFF2-40B4-BE49-F238E27FC236}">
                <a16:creationId xmlns:a16="http://schemas.microsoft.com/office/drawing/2014/main" id="{AFCFD94F-0DEA-CB6C-600C-BC0B4279059D}"/>
              </a:ext>
            </a:extLst>
          </p:cNvPr>
          <p:cNvSpPr/>
          <p:nvPr/>
        </p:nvSpPr>
        <p:spPr>
          <a:xfrm>
            <a:off x="1190625" y="2595059"/>
            <a:ext cx="735786" cy="735786"/>
          </a:xfrm>
          <a:custGeom>
            <a:avLst/>
            <a:gdLst/>
            <a:ahLst/>
            <a:cxnLst/>
            <a:rect l="l" t="t" r="r" b="b"/>
            <a:pathLst>
              <a:path w="735786" h="735786">
                <a:moveTo>
                  <a:pt x="0" y="0"/>
                </a:moveTo>
                <a:lnTo>
                  <a:pt x="735786" y="0"/>
                </a:lnTo>
                <a:lnTo>
                  <a:pt x="735786" y="735786"/>
                </a:lnTo>
                <a:lnTo>
                  <a:pt x="0" y="735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15">
            <a:extLst>
              <a:ext uri="{FF2B5EF4-FFF2-40B4-BE49-F238E27FC236}">
                <a16:creationId xmlns:a16="http://schemas.microsoft.com/office/drawing/2014/main" id="{8FA29CA8-8BA8-E032-EF90-E2EE67EE1B6B}"/>
              </a:ext>
            </a:extLst>
          </p:cNvPr>
          <p:cNvSpPr txBox="1"/>
          <p:nvPr/>
        </p:nvSpPr>
        <p:spPr>
          <a:xfrm>
            <a:off x="2227410" y="5735888"/>
            <a:ext cx="7446005" cy="581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facebook.com/eduqas</a:t>
            </a:r>
          </a:p>
        </p:txBody>
      </p:sp>
      <p:sp>
        <p:nvSpPr>
          <p:cNvPr id="8" name="TextBox 16">
            <a:extLst>
              <a:ext uri="{FF2B5EF4-FFF2-40B4-BE49-F238E27FC236}">
                <a16:creationId xmlns:a16="http://schemas.microsoft.com/office/drawing/2014/main" id="{852D2E36-A3D8-E333-2C34-12D75C205D0B}"/>
              </a:ext>
            </a:extLst>
          </p:cNvPr>
          <p:cNvSpPr txBox="1"/>
          <p:nvPr/>
        </p:nvSpPr>
        <p:spPr>
          <a:xfrm>
            <a:off x="2227410" y="6829902"/>
            <a:ext cx="7446005" cy="581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x.com/eduqas</a:t>
            </a:r>
          </a:p>
        </p:txBody>
      </p:sp>
      <p:sp>
        <p:nvSpPr>
          <p:cNvPr id="9" name="TextBox 17">
            <a:extLst>
              <a:ext uri="{FF2B5EF4-FFF2-40B4-BE49-F238E27FC236}">
                <a16:creationId xmlns:a16="http://schemas.microsoft.com/office/drawing/2014/main" id="{517F549E-8D6C-C33E-F315-79293530FCA1}"/>
              </a:ext>
            </a:extLst>
          </p:cNvPr>
          <p:cNvSpPr txBox="1"/>
          <p:nvPr/>
        </p:nvSpPr>
        <p:spPr>
          <a:xfrm>
            <a:off x="2227410" y="3640726"/>
            <a:ext cx="7753380" cy="491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Tlevels@eduqas.co.uk</a:t>
            </a:r>
            <a:endParaRPr lang="en-US" sz="30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0" name="TextBox 18">
            <a:extLst>
              <a:ext uri="{FF2B5EF4-FFF2-40B4-BE49-F238E27FC236}">
                <a16:creationId xmlns:a16="http://schemas.microsoft.com/office/drawing/2014/main" id="{64764492-F87C-93A3-498B-0C713D2936AD}"/>
              </a:ext>
            </a:extLst>
          </p:cNvPr>
          <p:cNvSpPr txBox="1"/>
          <p:nvPr/>
        </p:nvSpPr>
        <p:spPr>
          <a:xfrm>
            <a:off x="2227410" y="2610527"/>
            <a:ext cx="7753380" cy="581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eduqas.co.uk/tlevels</a:t>
            </a:r>
          </a:p>
        </p:txBody>
      </p:sp>
      <p:sp>
        <p:nvSpPr>
          <p:cNvPr id="11" name="TextBox 19">
            <a:extLst>
              <a:ext uri="{FF2B5EF4-FFF2-40B4-BE49-F238E27FC236}">
                <a16:creationId xmlns:a16="http://schemas.microsoft.com/office/drawing/2014/main" id="{7A5BD92A-2FC0-0552-463A-A3DCB1EF648A}"/>
              </a:ext>
            </a:extLst>
          </p:cNvPr>
          <p:cNvSpPr txBox="1"/>
          <p:nvPr/>
        </p:nvSpPr>
        <p:spPr>
          <a:xfrm>
            <a:off x="2227410" y="4605111"/>
            <a:ext cx="7446005" cy="581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linkedin.com/eduqas</a:t>
            </a:r>
          </a:p>
        </p:txBody>
      </p:sp>
    </p:spTree>
    <p:extLst>
      <p:ext uri="{BB962C8B-B14F-4D97-AF65-F5344CB8AC3E}">
        <p14:creationId xmlns:p14="http://schemas.microsoft.com/office/powerpoint/2010/main" val="3895000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77ABA5F9-80C1-C4E3-7A75-E0C7ECBF63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pic>
        <p:nvPicPr>
          <p:cNvPr id="3" name="Picture 2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4C9CAF29-26D3-ECE7-5ABC-FF2A353B3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3718" y="2475906"/>
            <a:ext cx="4076948" cy="601240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06A1E5E2-4F28-1A69-B9B7-1766ED9A2845}"/>
              </a:ext>
            </a:extLst>
          </p:cNvPr>
          <p:cNvSpPr txBox="1"/>
          <p:nvPr/>
        </p:nvSpPr>
        <p:spPr>
          <a:xfrm>
            <a:off x="1028700" y="828675"/>
            <a:ext cx="10377132" cy="819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D14801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</a:rPr>
              <a:t>Welcome from Chair of the panel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C0537D-5995-D865-08DA-95A6FC1F9033}"/>
              </a:ext>
            </a:extLst>
          </p:cNvPr>
          <p:cNvSpPr txBox="1"/>
          <p:nvPr/>
        </p:nvSpPr>
        <p:spPr>
          <a:xfrm>
            <a:off x="2023947" y="7026691"/>
            <a:ext cx="4820592" cy="14619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GB" sz="2800" b="1" err="1">
                <a:latin typeface="Arial"/>
                <a:cs typeface="Arial"/>
              </a:rPr>
              <a:t>Steffan</a:t>
            </a:r>
            <a:r>
              <a:rPr lang="en-GB" sz="2800" b="1">
                <a:latin typeface="Arial"/>
                <a:cs typeface="Arial"/>
              </a:rPr>
              <a:t> Edwards</a:t>
            </a:r>
            <a:endParaRPr lang="en-US">
              <a:ea typeface="Calibri"/>
              <a:cs typeface="Calibri"/>
            </a:endParaRPr>
          </a:p>
          <a:p>
            <a:pPr algn="ctr"/>
            <a:r>
              <a:rPr lang="en-GB" sz="1900">
                <a:latin typeface="Arial"/>
                <a:cs typeface="Arial"/>
              </a:rPr>
              <a:t>Executive Director: Commercial Strategy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A263B03-CE85-E95D-32B9-57A2E9D3738B}"/>
              </a:ext>
            </a:extLst>
          </p:cNvPr>
          <p:cNvCxnSpPr>
            <a:cxnSpLocks/>
          </p:cNvCxnSpPr>
          <p:nvPr/>
        </p:nvCxnSpPr>
        <p:spPr>
          <a:xfrm>
            <a:off x="3040049" y="8054974"/>
            <a:ext cx="2788387" cy="10632"/>
          </a:xfrm>
          <a:prstGeom prst="straightConnector1">
            <a:avLst/>
          </a:prstGeom>
          <a:ln w="28575">
            <a:solidFill>
              <a:srgbClr val="E75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79BA651-272F-75B7-A5D8-B9F6C1BE7573}"/>
              </a:ext>
            </a:extLst>
          </p:cNvPr>
          <p:cNvSpPr txBox="1"/>
          <p:nvPr/>
        </p:nvSpPr>
        <p:spPr>
          <a:xfrm>
            <a:off x="9001221" y="2478031"/>
            <a:ext cx="6781954" cy="476527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800" b="1"/>
              <a:t>What we will cover during the session:</a:t>
            </a:r>
            <a:endParaRPr lang="en-GB" sz="2800" b="1">
              <a:ea typeface="Calibri"/>
              <a:cs typeface="Calibri"/>
            </a:endParaRPr>
          </a:p>
          <a:p>
            <a:endParaRPr lang="en-GB" sz="2800" b="1">
              <a:ea typeface="Calibri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/>
              <a:t>Welcome</a:t>
            </a:r>
            <a:endParaRPr lang="en-GB" sz="2800">
              <a:ea typeface="Calibri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>
                <a:ea typeface="Calibri"/>
                <a:cs typeface="Calibri"/>
              </a:rPr>
              <a:t>Meet the panel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>
                <a:ea typeface="Calibri"/>
                <a:cs typeface="Calibri"/>
              </a:rPr>
              <a:t>Video messages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/>
              <a:t>Working together: How we will support you</a:t>
            </a:r>
            <a:endParaRPr lang="en-GB" sz="2800">
              <a:ea typeface="Calibri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/>
              <a:t>Development updates: Timelines/changes</a:t>
            </a:r>
            <a:endParaRPr lang="en-GB" sz="2800">
              <a:ea typeface="Calibri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>
                <a:ea typeface="Calibri"/>
                <a:cs typeface="Calibri"/>
              </a:rPr>
              <a:t>FAQs / Questions</a:t>
            </a:r>
          </a:p>
        </p:txBody>
      </p:sp>
    </p:spTree>
    <p:extLst>
      <p:ext uri="{BB962C8B-B14F-4D97-AF65-F5344CB8AC3E}">
        <p14:creationId xmlns:p14="http://schemas.microsoft.com/office/powerpoint/2010/main" val="21226707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and person wearing hard hats&#10;&#10;Description automatically generated">
            <a:extLst>
              <a:ext uri="{FF2B5EF4-FFF2-40B4-BE49-F238E27FC236}">
                <a16:creationId xmlns:a16="http://schemas.microsoft.com/office/drawing/2014/main" id="{470B9281-0B56-1DE0-3246-7D9392CEE7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4" name="TextBox 10">
            <a:extLst>
              <a:ext uri="{FF2B5EF4-FFF2-40B4-BE49-F238E27FC236}">
                <a16:creationId xmlns:a16="http://schemas.microsoft.com/office/drawing/2014/main" id="{A53E9416-7010-9C21-9568-DC02BCB6529B}"/>
              </a:ext>
            </a:extLst>
          </p:cNvPr>
          <p:cNvSpPr txBox="1"/>
          <p:nvPr/>
        </p:nvSpPr>
        <p:spPr>
          <a:xfrm>
            <a:off x="1028700" y="4003667"/>
            <a:ext cx="9340040" cy="1638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99"/>
              </a:lnSpc>
            </a:pPr>
            <a:r>
              <a:rPr lang="en-US" sz="9600">
                <a:solidFill>
                  <a:srgbClr val="D14801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263579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77ABA5F9-80C1-C4E3-7A75-E0C7ECBF63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06A1E5E2-4F28-1A69-B9B7-1766ED9A2845}"/>
              </a:ext>
            </a:extLst>
          </p:cNvPr>
          <p:cNvSpPr txBox="1"/>
          <p:nvPr/>
        </p:nvSpPr>
        <p:spPr>
          <a:xfrm>
            <a:off x="1028700" y="828675"/>
            <a:ext cx="10377132" cy="837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D148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 the panel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57" name="Group 1056">
            <a:extLst>
              <a:ext uri="{FF2B5EF4-FFF2-40B4-BE49-F238E27FC236}">
                <a16:creationId xmlns:a16="http://schemas.microsoft.com/office/drawing/2014/main" id="{A5C8E879-FFFC-F79C-FCD1-B3239C940079}"/>
              </a:ext>
            </a:extLst>
          </p:cNvPr>
          <p:cNvGrpSpPr/>
          <p:nvPr/>
        </p:nvGrpSpPr>
        <p:grpSpPr>
          <a:xfrm>
            <a:off x="400494" y="3722296"/>
            <a:ext cx="17070097" cy="3582137"/>
            <a:chOff x="6200792" y="3122308"/>
            <a:chExt cx="17070097" cy="3582137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6EEB8250-13E4-B584-FCDB-C3356463C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79509" y="3123868"/>
              <a:ext cx="1794224" cy="2062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A person wearing glasses smiling&#10;&#10;Description automatically generated">
              <a:extLst>
                <a:ext uri="{FF2B5EF4-FFF2-40B4-BE49-F238E27FC236}">
                  <a16:creationId xmlns:a16="http://schemas.microsoft.com/office/drawing/2014/main" id="{C35FEE3C-48BC-263A-3390-2589B483A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67838" y="3127732"/>
              <a:ext cx="1708926" cy="2041582"/>
            </a:xfrm>
            <a:prstGeom prst="flowChartConnector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5FD3379-2F1E-F342-4334-3CF845A5BBF2}"/>
                </a:ext>
              </a:extLst>
            </p:cNvPr>
            <p:cNvSpPr txBox="1">
              <a:spLocks/>
            </p:cNvSpPr>
            <p:nvPr/>
          </p:nvSpPr>
          <p:spPr>
            <a:xfrm>
              <a:off x="20126630" y="5155777"/>
              <a:ext cx="3144259" cy="153888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>
                <a:lnSpc>
                  <a:spcPct val="250000"/>
                </a:lnSpc>
              </a:pPr>
              <a:r>
                <a:rPr lang="en-GB" sz="2000" b="1">
                  <a:latin typeface="Arial"/>
                  <a:cs typeface="Arial"/>
                </a:rPr>
                <a:t>Joe Wilson</a:t>
              </a:r>
              <a:endParaRPr lang="en-US" sz="1400">
                <a:ea typeface="Calibri"/>
                <a:cs typeface="Calibri"/>
              </a:endParaRPr>
            </a:p>
            <a:p>
              <a:pPr algn="ctr"/>
              <a:r>
                <a:rPr lang="en-GB" sz="1600">
                  <a:latin typeface="Arial"/>
                  <a:cs typeface="Arial"/>
                </a:rPr>
                <a:t>Qualification Development Officer, </a:t>
              </a:r>
              <a:r>
                <a:rPr lang="en-GB" sz="1600" err="1">
                  <a:latin typeface="Arial"/>
                  <a:cs typeface="Arial"/>
                </a:rPr>
                <a:t>Eduqas</a:t>
              </a:r>
              <a:endParaRPr lang="en-GB" sz="1600">
                <a:latin typeface="Arial"/>
                <a:cs typeface="Arial"/>
              </a:endParaRPr>
            </a:p>
            <a:p>
              <a:pPr algn="ctr"/>
              <a:r>
                <a:rPr lang="en-GB" sz="1200" b="1">
                  <a:latin typeface="Arial"/>
                  <a:cs typeface="Arial"/>
                </a:rPr>
                <a:t>Joe.Wilson@eduqas.co.uk</a:t>
              </a:r>
            </a:p>
          </p:txBody>
        </p:sp>
        <p:pic>
          <p:nvPicPr>
            <p:cNvPr id="14" name="Picture 13" descr="A person smiling at camera&#10;&#10;Description automatically generated">
              <a:extLst>
                <a:ext uri="{FF2B5EF4-FFF2-40B4-BE49-F238E27FC236}">
                  <a16:creationId xmlns:a16="http://schemas.microsoft.com/office/drawing/2014/main" id="{37B11221-9B84-0EE3-D4C7-4BBF8F80F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7313" t="17429" r="16444" b="32806"/>
            <a:stretch/>
          </p:blipFill>
          <p:spPr>
            <a:xfrm>
              <a:off x="17962028" y="3128170"/>
              <a:ext cx="2016000" cy="205820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BDF77C3-C802-3F09-A010-BF9C621448F1}"/>
                </a:ext>
              </a:extLst>
            </p:cNvPr>
            <p:cNvSpPr txBox="1">
              <a:spLocks/>
            </p:cNvSpPr>
            <p:nvPr/>
          </p:nvSpPr>
          <p:spPr>
            <a:xfrm>
              <a:off x="17398738" y="5165562"/>
              <a:ext cx="2967244" cy="153888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>
                <a:lnSpc>
                  <a:spcPct val="250000"/>
                </a:lnSpc>
              </a:pPr>
              <a:r>
                <a:rPr lang="en-GB" sz="2000" b="1">
                  <a:latin typeface="Arial"/>
                  <a:cs typeface="Arial"/>
                </a:rPr>
                <a:t>Julie Rees</a:t>
              </a:r>
              <a:endParaRPr lang="en-US" sz="1400"/>
            </a:p>
            <a:p>
              <a:pPr algn="ctr"/>
              <a:r>
                <a:rPr lang="en-GB" sz="1600">
                  <a:latin typeface="Arial"/>
                  <a:cs typeface="Arial"/>
                </a:rPr>
                <a:t>Qualification Development Officer, </a:t>
              </a:r>
              <a:r>
                <a:rPr lang="en-GB" sz="1600" err="1">
                  <a:latin typeface="Arial"/>
                  <a:cs typeface="Arial"/>
                </a:rPr>
                <a:t>Eduqas</a:t>
              </a:r>
              <a:endParaRPr lang="en-GB" sz="16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GB" sz="1200" b="1">
                  <a:latin typeface="Arial"/>
                  <a:cs typeface="Arial"/>
                </a:rPr>
                <a:t>Julie.Rees@eduqas.co.uk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09A47AE-5E21-0A52-F7CE-7E84D360C869}"/>
                </a:ext>
              </a:extLst>
            </p:cNvPr>
            <p:cNvSpPr txBox="1">
              <a:spLocks/>
            </p:cNvSpPr>
            <p:nvPr/>
          </p:nvSpPr>
          <p:spPr>
            <a:xfrm>
              <a:off x="8989067" y="5095615"/>
              <a:ext cx="2768821" cy="129266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>
                <a:lnSpc>
                  <a:spcPct val="250000"/>
                </a:lnSpc>
              </a:pPr>
              <a:r>
                <a:rPr lang="en-GB" sz="2000" b="1">
                  <a:latin typeface="Arial"/>
                  <a:cs typeface="Arial"/>
                </a:rPr>
                <a:t>David Pye</a:t>
              </a:r>
              <a:endParaRPr lang="en-US" sz="1400">
                <a:ea typeface="Calibri"/>
                <a:cs typeface="Calibri"/>
              </a:endParaRPr>
            </a:p>
            <a:p>
              <a:pPr algn="ctr"/>
              <a:r>
                <a:rPr lang="en-GB" sz="1600">
                  <a:latin typeface="Arial" panose="020B0604020202020204" pitchFamily="34" charset="0"/>
                  <a:cs typeface="Arial" panose="020B0604020202020204" pitchFamily="34" charset="0"/>
                </a:rPr>
                <a:t>Lead BSE Advisor, EAL</a:t>
              </a:r>
            </a:p>
            <a:p>
              <a:pPr algn="ctr"/>
              <a:r>
                <a:rPr lang="en-GB" sz="1200" b="1">
                  <a:latin typeface="Arial"/>
                  <a:cs typeface="Arial"/>
                </a:rPr>
                <a:t>David.Pye@eal.org.uk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D44B66C-FC3A-98E7-ED3F-B80B400700B0}"/>
                </a:ext>
              </a:extLst>
            </p:cNvPr>
            <p:cNvSpPr txBox="1">
              <a:spLocks/>
            </p:cNvSpPr>
            <p:nvPr/>
          </p:nvSpPr>
          <p:spPr>
            <a:xfrm>
              <a:off x="11889821" y="5135078"/>
              <a:ext cx="2419265" cy="153888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>
                <a:lnSpc>
                  <a:spcPct val="250000"/>
                </a:lnSpc>
              </a:pPr>
              <a:r>
                <a:rPr lang="en-GB" sz="2000" b="1">
                  <a:latin typeface="Arial"/>
                  <a:cs typeface="Arial"/>
                </a:rPr>
                <a:t>Andrew Beresford</a:t>
              </a:r>
              <a:endParaRPr lang="en-US" sz="1400">
                <a:ea typeface="Calibri"/>
                <a:cs typeface="Calibri"/>
              </a:endParaRPr>
            </a:p>
            <a:p>
              <a:pPr algn="ctr"/>
              <a:r>
                <a:rPr lang="en-GB" sz="1600">
                  <a:latin typeface="Arial" panose="020B0604020202020204" pitchFamily="34" charset="0"/>
                  <a:cs typeface="Arial" panose="020B0604020202020204" pitchFamily="34" charset="0"/>
                </a:rPr>
                <a:t>Lead BSE Technical Advisor, EAL</a:t>
              </a:r>
            </a:p>
            <a:p>
              <a:pPr algn="ctr"/>
              <a:r>
                <a:rPr lang="en-GB" sz="1200" b="1">
                  <a:latin typeface="Arial"/>
                  <a:cs typeface="Arial"/>
                </a:rPr>
                <a:t>Andrew.Beresford@eal.org.uk</a:t>
              </a:r>
            </a:p>
          </p:txBody>
        </p:sp>
        <p:pic>
          <p:nvPicPr>
            <p:cNvPr id="5" name="Picture 4" descr="A person smiling for the camera&#10;&#10;Description automatically generated">
              <a:extLst>
                <a:ext uri="{FF2B5EF4-FFF2-40B4-BE49-F238E27FC236}">
                  <a16:creationId xmlns:a16="http://schemas.microsoft.com/office/drawing/2014/main" id="{F68C7B57-98B6-3D82-7944-B75AED7C3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0588" r="2915" b="30075"/>
            <a:stretch/>
          </p:blipFill>
          <p:spPr>
            <a:xfrm>
              <a:off x="20707819" y="3124598"/>
              <a:ext cx="2016000" cy="2044715"/>
            </a:xfrm>
            <a:prstGeom prst="rect">
              <a:avLst/>
            </a:prstGeom>
          </p:spPr>
        </p:pic>
        <p:pic>
          <p:nvPicPr>
            <p:cNvPr id="25" name="Picture 24" descr="A person with a beard&#10;&#10;Description automatically generated">
              <a:extLst>
                <a:ext uri="{FF2B5EF4-FFF2-40B4-BE49-F238E27FC236}">
                  <a16:creationId xmlns:a16="http://schemas.microsoft.com/office/drawing/2014/main" id="{463FF82E-77E7-B5BA-DAAB-7EE30037E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1343" y="3132029"/>
              <a:ext cx="2376000" cy="1883747"/>
            </a:xfrm>
            <a:prstGeom prst="rect">
              <a:avLst/>
            </a:prstGeom>
          </p:spPr>
        </p:pic>
        <p:pic>
          <p:nvPicPr>
            <p:cNvPr id="26" name="Picture 25" descr="A person smiling for the camera&#10;&#10;Description automatically generated">
              <a:extLst>
                <a:ext uri="{FF2B5EF4-FFF2-40B4-BE49-F238E27FC236}">
                  <a16:creationId xmlns:a16="http://schemas.microsoft.com/office/drawing/2014/main" id="{F31F618F-76A1-FFA0-E39C-7AEF78FB5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88" t="14397" r="12004" b="29020"/>
            <a:stretch/>
          </p:blipFill>
          <p:spPr>
            <a:xfrm>
              <a:off x="14943282" y="3122308"/>
              <a:ext cx="2016000" cy="1995826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7E00D41-C588-DD38-14A9-EED8CC6D341A}"/>
                </a:ext>
              </a:extLst>
            </p:cNvPr>
            <p:cNvSpPr txBox="1">
              <a:spLocks/>
            </p:cNvSpPr>
            <p:nvPr/>
          </p:nvSpPr>
          <p:spPr>
            <a:xfrm>
              <a:off x="14480085" y="5150288"/>
              <a:ext cx="2967244" cy="135421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>
                <a:lnSpc>
                  <a:spcPct val="250000"/>
                </a:lnSpc>
              </a:pPr>
              <a:r>
                <a:rPr lang="en-GB" sz="2000" b="1" err="1">
                  <a:latin typeface="Arial"/>
                  <a:cs typeface="Arial"/>
                </a:rPr>
                <a:t>Chauvan</a:t>
              </a:r>
              <a:r>
                <a:rPr lang="en-GB" sz="2000" b="1">
                  <a:latin typeface="Arial"/>
                  <a:cs typeface="Arial"/>
                </a:rPr>
                <a:t> Harding</a:t>
              </a:r>
              <a:endParaRPr lang="en-US" sz="1400"/>
            </a:p>
            <a:p>
              <a:pPr algn="ctr"/>
              <a:r>
                <a:rPr lang="en-GB" sz="1600">
                  <a:latin typeface="Arial"/>
                  <a:cs typeface="Arial"/>
                </a:rPr>
                <a:t>T Levels Regional Representative, </a:t>
              </a:r>
              <a:r>
                <a:rPr lang="en-GB" sz="1600" err="1">
                  <a:latin typeface="Arial"/>
                  <a:cs typeface="Arial"/>
                </a:rPr>
                <a:t>Eduqas</a:t>
              </a:r>
              <a:endParaRPr lang="en-GB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5" name="TextBox 1024">
              <a:extLst>
                <a:ext uri="{FF2B5EF4-FFF2-40B4-BE49-F238E27FC236}">
                  <a16:creationId xmlns:a16="http://schemas.microsoft.com/office/drawing/2014/main" id="{E5525D55-3701-0C48-FB18-9CC2996ED277}"/>
                </a:ext>
              </a:extLst>
            </p:cNvPr>
            <p:cNvSpPr txBox="1">
              <a:spLocks/>
            </p:cNvSpPr>
            <p:nvPr/>
          </p:nvSpPr>
          <p:spPr>
            <a:xfrm>
              <a:off x="6200792" y="5083899"/>
              <a:ext cx="2967244" cy="135421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>
                <a:lnSpc>
                  <a:spcPct val="250000"/>
                </a:lnSpc>
              </a:pPr>
              <a:r>
                <a:rPr lang="en-GB" sz="2000" b="1">
                  <a:latin typeface="Arial"/>
                  <a:cs typeface="Arial"/>
                </a:rPr>
                <a:t>Kristian Ball</a:t>
              </a:r>
              <a:endParaRPr lang="en-US" sz="1400"/>
            </a:p>
            <a:p>
              <a:pPr algn="ctr"/>
              <a:r>
                <a:rPr lang="en-GB" sz="1600">
                  <a:latin typeface="Arial"/>
                  <a:cs typeface="Arial"/>
                </a:rPr>
                <a:t>Head of Marketing and Communications, </a:t>
              </a:r>
              <a:r>
                <a:rPr lang="en-GB" sz="1600" err="1">
                  <a:latin typeface="Arial"/>
                  <a:cs typeface="Arial"/>
                </a:rPr>
                <a:t>Eduqas</a:t>
              </a:r>
              <a:endParaRPr lang="en-GB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56" name="Group 1055">
              <a:extLst>
                <a:ext uri="{FF2B5EF4-FFF2-40B4-BE49-F238E27FC236}">
                  <a16:creationId xmlns:a16="http://schemas.microsoft.com/office/drawing/2014/main" id="{70D20E4D-8CD5-758F-9797-BF8283A39482}"/>
                </a:ext>
              </a:extLst>
            </p:cNvPr>
            <p:cNvGrpSpPr/>
            <p:nvPr/>
          </p:nvGrpSpPr>
          <p:grpSpPr>
            <a:xfrm>
              <a:off x="6928701" y="5795011"/>
              <a:ext cx="15430007" cy="102358"/>
              <a:chOff x="6928701" y="5795011"/>
              <a:chExt cx="15430007" cy="102358"/>
            </a:xfrm>
          </p:grpSpPr>
          <p:cxnSp>
            <p:nvCxnSpPr>
              <p:cNvPr id="1029" name="Straight Connector 1028">
                <a:extLst>
                  <a:ext uri="{FF2B5EF4-FFF2-40B4-BE49-F238E27FC236}">
                    <a16:creationId xmlns:a16="http://schemas.microsoft.com/office/drawing/2014/main" id="{52142A45-AC78-9947-8FBA-6FD7A55C14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58670" y="5829130"/>
                <a:ext cx="1210471" cy="0"/>
              </a:xfrm>
              <a:prstGeom prst="line">
                <a:avLst/>
              </a:prstGeom>
              <a:ln w="28575">
                <a:solidFill>
                  <a:srgbClr val="E750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1" name="Straight Connector 1030">
                <a:extLst>
                  <a:ext uri="{FF2B5EF4-FFF2-40B4-BE49-F238E27FC236}">
                    <a16:creationId xmlns:a16="http://schemas.microsoft.com/office/drawing/2014/main" id="{B80D26CB-A68F-D2C7-0A66-D572C4F3EC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22214" y="5880309"/>
                <a:ext cx="2217571" cy="0"/>
              </a:xfrm>
              <a:prstGeom prst="line">
                <a:avLst/>
              </a:prstGeom>
              <a:ln w="28575">
                <a:solidFill>
                  <a:srgbClr val="E750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3" name="Straight Connector 1032">
                <a:extLst>
                  <a:ext uri="{FF2B5EF4-FFF2-40B4-BE49-F238E27FC236}">
                    <a16:creationId xmlns:a16="http://schemas.microsoft.com/office/drawing/2014/main" id="{F9308D54-8AD3-D8D5-5B42-947BD3E2BD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28701" y="5795011"/>
                <a:ext cx="1489435" cy="0"/>
              </a:xfrm>
              <a:prstGeom prst="line">
                <a:avLst/>
              </a:prstGeom>
              <a:ln w="28575">
                <a:solidFill>
                  <a:srgbClr val="E750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5" name="Straight Connector 1034">
                <a:extLst>
                  <a:ext uri="{FF2B5EF4-FFF2-40B4-BE49-F238E27FC236}">
                    <a16:creationId xmlns:a16="http://schemas.microsoft.com/office/drawing/2014/main" id="{5B6B1733-41C7-CF71-6EAB-1FDD5DE7AE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936175" y="5897369"/>
                <a:ext cx="2085508" cy="0"/>
              </a:xfrm>
              <a:prstGeom prst="line">
                <a:avLst/>
              </a:prstGeom>
              <a:ln w="28575">
                <a:solidFill>
                  <a:srgbClr val="E750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6" name="Straight Connector 1035">
                <a:extLst>
                  <a:ext uri="{FF2B5EF4-FFF2-40B4-BE49-F238E27FC236}">
                    <a16:creationId xmlns:a16="http://schemas.microsoft.com/office/drawing/2014/main" id="{A6599373-1227-7719-898B-75C40F2FD2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329678" y="5880310"/>
                <a:ext cx="1212615" cy="0"/>
              </a:xfrm>
              <a:prstGeom prst="line">
                <a:avLst/>
              </a:prstGeom>
              <a:ln w="28575">
                <a:solidFill>
                  <a:srgbClr val="E750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0" name="Straight Connector 1039">
                <a:extLst>
                  <a:ext uri="{FF2B5EF4-FFF2-40B4-BE49-F238E27FC236}">
                    <a16:creationId xmlns:a16="http://schemas.microsoft.com/office/drawing/2014/main" id="{BA1053DA-CDC7-C310-E039-1F6725CAEA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004690" y="5880311"/>
                <a:ext cx="1354018" cy="0"/>
              </a:xfrm>
              <a:prstGeom prst="line">
                <a:avLst/>
              </a:prstGeom>
              <a:ln w="28575">
                <a:solidFill>
                  <a:srgbClr val="E750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099554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77ABA5F9-80C1-C4E3-7A75-E0C7ECBF63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8FF36B0E-681D-8BA8-5567-B5762CF5D953}"/>
              </a:ext>
            </a:extLst>
          </p:cNvPr>
          <p:cNvSpPr txBox="1"/>
          <p:nvPr/>
        </p:nvSpPr>
        <p:spPr>
          <a:xfrm>
            <a:off x="1028700" y="828675"/>
            <a:ext cx="10377132" cy="819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b="1">
                <a:solidFill>
                  <a:srgbClr val="D14801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</a:rPr>
              <a:t>Welcome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634D5F-AC26-E63F-D55A-92E54ABFCB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9" t="20134" r="7818" b="24305"/>
          <a:stretch/>
        </p:blipFill>
        <p:spPr>
          <a:xfrm>
            <a:off x="5856050" y="2953626"/>
            <a:ext cx="3053356" cy="30202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B7E682-A4C5-DEA1-82BB-D2E3D6A4B87A}"/>
              </a:ext>
            </a:extLst>
          </p:cNvPr>
          <p:cNvSpPr txBox="1">
            <a:spLocks/>
          </p:cNvSpPr>
          <p:nvPr/>
        </p:nvSpPr>
        <p:spPr>
          <a:xfrm>
            <a:off x="5990383" y="5790240"/>
            <a:ext cx="2845261" cy="14619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GB" sz="2800" b="1">
                <a:latin typeface="Arial"/>
                <a:cs typeface="Arial"/>
              </a:rPr>
              <a:t>Ian Morgan</a:t>
            </a:r>
            <a:endParaRPr lang="en-US">
              <a:ea typeface="Calibri"/>
              <a:cs typeface="Calibri"/>
            </a:endParaRPr>
          </a:p>
          <a:p>
            <a:pPr algn="ctr"/>
            <a:r>
              <a:rPr lang="en-GB" sz="1900">
                <a:latin typeface="Arial"/>
                <a:cs typeface="Arial"/>
              </a:rPr>
              <a:t>Chief Executive, </a:t>
            </a:r>
            <a:r>
              <a:rPr lang="en-GB" sz="1900" err="1">
                <a:latin typeface="Arial"/>
                <a:cs typeface="Arial"/>
              </a:rPr>
              <a:t>Eduqas</a:t>
            </a:r>
            <a:endParaRPr lang="en-GB" sz="1900">
              <a:latin typeface="Arial"/>
              <a:cs typeface="Arial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6641807-56A6-D8D0-BBA3-5C7A751F901F}"/>
              </a:ext>
            </a:extLst>
          </p:cNvPr>
          <p:cNvCxnSpPr>
            <a:cxnSpLocks/>
          </p:cNvCxnSpPr>
          <p:nvPr/>
        </p:nvCxnSpPr>
        <p:spPr>
          <a:xfrm>
            <a:off x="6421878" y="6784022"/>
            <a:ext cx="1980000" cy="0"/>
          </a:xfrm>
          <a:prstGeom prst="straightConnector1">
            <a:avLst/>
          </a:prstGeom>
          <a:ln w="28575">
            <a:solidFill>
              <a:srgbClr val="E75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43F03BF-0AFA-17B3-E2CE-A194ECE40205}"/>
              </a:ext>
            </a:extLst>
          </p:cNvPr>
          <p:cNvSpPr txBox="1"/>
          <p:nvPr/>
        </p:nvSpPr>
        <p:spPr>
          <a:xfrm>
            <a:off x="9176132" y="5793839"/>
            <a:ext cx="3323295" cy="14619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GB" sz="2800" b="1">
                <a:latin typeface="Arial"/>
                <a:cs typeface="Arial"/>
              </a:rPr>
              <a:t>Alison Parkes</a:t>
            </a:r>
            <a:endParaRPr lang="en-US"/>
          </a:p>
          <a:p>
            <a:pPr algn="ctr"/>
            <a:r>
              <a:rPr lang="en-GB" sz="1900">
                <a:latin typeface="Arial"/>
                <a:cs typeface="Arial"/>
              </a:rPr>
              <a:t>Managing Director, EAL</a:t>
            </a:r>
            <a:endParaRPr lang="en-GB" sz="1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DCC90AC-47F5-0484-4BF2-BB365647BEF1}"/>
              </a:ext>
            </a:extLst>
          </p:cNvPr>
          <p:cNvCxnSpPr>
            <a:cxnSpLocks/>
          </p:cNvCxnSpPr>
          <p:nvPr/>
        </p:nvCxnSpPr>
        <p:spPr>
          <a:xfrm>
            <a:off x="9639053" y="6784022"/>
            <a:ext cx="2376000" cy="0"/>
          </a:xfrm>
          <a:prstGeom prst="straightConnector1">
            <a:avLst/>
          </a:prstGeom>
          <a:ln w="28575">
            <a:solidFill>
              <a:srgbClr val="E75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close-up of a person&#10;&#10;Description automatically generated">
            <a:extLst>
              <a:ext uri="{FF2B5EF4-FFF2-40B4-BE49-F238E27FC236}">
                <a16:creationId xmlns:a16="http://schemas.microsoft.com/office/drawing/2014/main" id="{7D73C425-EA54-4385-BE21-46292CC3FF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6" t="1641" r="676" b="26983"/>
          <a:stretch/>
        </p:blipFill>
        <p:spPr>
          <a:xfrm>
            <a:off x="9462161" y="2969761"/>
            <a:ext cx="2785598" cy="29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192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77ABA5F9-80C1-C4E3-7A75-E0C7ECBF63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06A1E5E2-4F28-1A69-B9B7-1766ED9A2845}"/>
              </a:ext>
            </a:extLst>
          </p:cNvPr>
          <p:cNvSpPr txBox="1"/>
          <p:nvPr/>
        </p:nvSpPr>
        <p:spPr>
          <a:xfrm>
            <a:off x="1028700" y="828675"/>
            <a:ext cx="10377132" cy="819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D14801"/>
                </a:solidFill>
                <a:latin typeface="Arial Bold"/>
                <a:ea typeface="Arial Bold"/>
                <a:cs typeface="Arial Bold"/>
              </a:rPr>
              <a:t>Welcome: Video Messages</a:t>
            </a:r>
          </a:p>
        </p:txBody>
      </p:sp>
      <p:pic>
        <p:nvPicPr>
          <p:cNvPr id="3" name="Online Media 1" title="T Levels - Ian Morgan &amp; Al Parkes">
            <a:hlinkClick r:id="" action="ppaction://media"/>
            <a:extLst>
              <a:ext uri="{FF2B5EF4-FFF2-40B4-BE49-F238E27FC236}">
                <a16:creationId xmlns:a16="http://schemas.microsoft.com/office/drawing/2014/main" id="{DFE46E16-C947-17A7-3E9A-5790D4A0F81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722226" y="2105660"/>
            <a:ext cx="11816734" cy="667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9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461A3C4-56A9-7CEB-7E91-7C95F8701D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F92D1A-C3A8-4817-1202-3A046B3E87C8}"/>
              </a:ext>
            </a:extLst>
          </p:cNvPr>
          <p:cNvSpPr txBox="1"/>
          <p:nvPr/>
        </p:nvSpPr>
        <p:spPr>
          <a:xfrm>
            <a:off x="1005815" y="2570811"/>
            <a:ext cx="7555315" cy="34778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4000" b="1" dirty="0">
              <a:ea typeface="Calibri"/>
              <a:cs typeface="Calibri"/>
            </a:endParaRPr>
          </a:p>
          <a:p>
            <a:r>
              <a:rPr lang="en-US" sz="6000" b="1">
                <a:solidFill>
                  <a:srgbClr val="D14801"/>
                </a:solidFill>
                <a:latin typeface="Arial"/>
                <a:ea typeface="Calibri"/>
                <a:cs typeface="Arial"/>
              </a:rPr>
              <a:t>Working together:</a:t>
            </a:r>
          </a:p>
          <a:p>
            <a:r>
              <a:rPr lang="en-US" sz="6000" b="1" i="1">
                <a:solidFill>
                  <a:srgbClr val="D14801"/>
                </a:solidFill>
                <a:latin typeface="Arial"/>
                <a:ea typeface="Calibri"/>
                <a:cs typeface="Arial"/>
              </a:rPr>
              <a:t>How we are going to support you </a:t>
            </a:r>
            <a:endParaRPr lang="en-US" i="1"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0AC698-B8B6-6A19-F55D-ED6B73D41123}"/>
              </a:ext>
            </a:extLst>
          </p:cNvPr>
          <p:cNvSpPr txBox="1"/>
          <p:nvPr/>
        </p:nvSpPr>
        <p:spPr>
          <a:xfrm>
            <a:off x="1005853" y="6583032"/>
            <a:ext cx="645380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cs typeface="Calibri"/>
              </a:rPr>
              <a:t>Kristian Ball, Head of Communications, </a:t>
            </a:r>
            <a:r>
              <a:rPr lang="en-US" sz="2400" b="1" err="1">
                <a:cs typeface="Calibri"/>
              </a:rPr>
              <a:t>Eduqas</a:t>
            </a:r>
            <a:endParaRPr lang="en-US" sz="2400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2703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0" y="0"/>
            <a:ext cx="5237653" cy="10287000"/>
          </a:xfrm>
          <a:custGeom>
            <a:avLst/>
            <a:gdLst/>
            <a:ahLst/>
            <a:cxnLst/>
            <a:rect l="l" t="t" r="r" b="b"/>
            <a:pathLst>
              <a:path w="5237653" h="10287000">
                <a:moveTo>
                  <a:pt x="0" y="0"/>
                </a:moveTo>
                <a:lnTo>
                  <a:pt x="5237653" y="0"/>
                </a:lnTo>
                <a:lnTo>
                  <a:pt x="523765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3069" r="-93763"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7" name="Picture 16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A4BF130F-B875-16E6-D2AD-BE4BB17CF24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3" y="0"/>
            <a:ext cx="18059400" cy="102857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DA5A57-4F1A-5058-C0AD-5051021AC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4353" y="74295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5000">
                <a:solidFill>
                  <a:srgbClr val="D14801"/>
                </a:solidFill>
                <a:latin typeface="Arial"/>
                <a:cs typeface="Arial"/>
              </a:rPr>
              <a:t>Our shared commitment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448B4-0C50-E361-F132-ED243366F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9678" y="2095500"/>
            <a:ext cx="11029122" cy="67056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en-GB" b="1">
                <a:solidFill>
                  <a:prstClr val="black"/>
                </a:solidFill>
                <a:latin typeface="Arial"/>
                <a:cs typeface="Arial"/>
              </a:rPr>
              <a:t>Working together we will:</a:t>
            </a:r>
            <a:endParaRPr lang="en-GB">
              <a:solidFill>
                <a:prstClr val="black"/>
              </a:solidFill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endParaRPr lang="en-GB">
              <a:solidFill>
                <a:prstClr val="black"/>
              </a:solidFill>
              <a:latin typeface="Arial"/>
              <a:cs typeface="Arial"/>
            </a:endParaRPr>
          </a:p>
          <a:p>
            <a:pPr marL="439420" indent="-439420">
              <a:spcBef>
                <a:spcPts val="0"/>
              </a:spcBef>
              <a:buFont typeface="Arial,Sans-Serif"/>
              <a:buChar char="•"/>
              <a:defRPr/>
            </a:pPr>
            <a:r>
              <a:rPr lang="en-GB" sz="3000">
                <a:solidFill>
                  <a:prstClr val="black"/>
                </a:solidFill>
                <a:latin typeface="Arial"/>
                <a:cs typeface="Arial"/>
              </a:rPr>
              <a:t>Ensure a smooth transition for existing providers</a:t>
            </a:r>
            <a:endParaRPr lang="en-US" sz="3000">
              <a:solidFill>
                <a:prstClr val="black"/>
              </a:solidFill>
              <a:latin typeface="Arial"/>
              <a:cs typeface="Arial"/>
            </a:endParaRPr>
          </a:p>
          <a:p>
            <a:pPr marL="439420" indent="-439420">
              <a:spcBef>
                <a:spcPts val="0"/>
              </a:spcBef>
              <a:buFont typeface="Arial,Sans-Serif"/>
              <a:buChar char="•"/>
              <a:defRPr/>
            </a:pPr>
            <a:r>
              <a:rPr lang="en-GB" sz="3000">
                <a:solidFill>
                  <a:prstClr val="black"/>
                </a:solidFill>
                <a:latin typeface="Arial"/>
                <a:cs typeface="Arial"/>
              </a:rPr>
              <a:t>Develop a qualification that continues to be engaging, accessible, and fit for the future</a:t>
            </a:r>
            <a:endParaRPr lang="en-US" sz="3000">
              <a:solidFill>
                <a:prstClr val="black"/>
              </a:solidFill>
              <a:latin typeface="Arial"/>
              <a:cs typeface="Arial"/>
            </a:endParaRPr>
          </a:p>
          <a:p>
            <a:pPr marL="439420" indent="-439420">
              <a:spcBef>
                <a:spcPts val="0"/>
              </a:spcBef>
              <a:buFont typeface="Arial,Sans-Serif"/>
              <a:buChar char="•"/>
              <a:defRPr/>
            </a:pPr>
            <a:r>
              <a:rPr lang="en-GB" sz="3000">
                <a:solidFill>
                  <a:prstClr val="black"/>
                </a:solidFill>
                <a:latin typeface="Arial"/>
                <a:cs typeface="Arial"/>
              </a:rPr>
              <a:t>Provide learners with clear progression routes and potential next steps</a:t>
            </a:r>
            <a:endParaRPr lang="en-US" sz="3000">
              <a:solidFill>
                <a:prstClr val="black"/>
              </a:solidFill>
              <a:latin typeface="Arial"/>
              <a:cs typeface="Arial"/>
            </a:endParaRPr>
          </a:p>
          <a:p>
            <a:pPr marL="439420" indent="-439420">
              <a:spcBef>
                <a:spcPts val="0"/>
              </a:spcBef>
              <a:buFont typeface="Arial,Sans-Serif"/>
              <a:buChar char="•"/>
              <a:defRPr/>
            </a:pPr>
            <a:r>
              <a:rPr lang="en-GB" sz="3000">
                <a:solidFill>
                  <a:prstClr val="black"/>
                </a:solidFill>
                <a:latin typeface="Arial"/>
                <a:cs typeface="Arial"/>
              </a:rPr>
              <a:t>Celebrate success and champion advocacy for T levels</a:t>
            </a:r>
          </a:p>
          <a:p>
            <a:pPr marL="439420" indent="-439420">
              <a:spcBef>
                <a:spcPts val="0"/>
              </a:spcBef>
              <a:buFont typeface="Arial,Sans-Serif"/>
              <a:buChar char="•"/>
              <a:defRPr/>
            </a:pPr>
            <a:r>
              <a:rPr lang="en-GB" sz="3000">
                <a:solidFill>
                  <a:prstClr val="black"/>
                </a:solidFill>
                <a:latin typeface="Arial"/>
                <a:cs typeface="Arial"/>
              </a:rPr>
              <a:t>Ensure you feel informed, supported, and confident to deliver</a:t>
            </a:r>
            <a:endParaRPr lang="en-US" sz="3000">
              <a:solidFill>
                <a:prstClr val="black"/>
              </a:solidFill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endParaRPr lang="en-GB" sz="3000">
              <a:solidFill>
                <a:prstClr val="black"/>
              </a:solidFill>
              <a:latin typeface="Arial"/>
              <a:cs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lang="en-US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832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43B9FD82-02C7-B6AD-A4A4-CEB9623AAE0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-10800000">
            <a:off x="16017275" y="1981795"/>
            <a:ext cx="1073700" cy="1621084"/>
            <a:chOff x="0" y="0"/>
            <a:chExt cx="603815" cy="91164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03815" cy="911646"/>
            </a:xfrm>
            <a:custGeom>
              <a:avLst/>
              <a:gdLst/>
              <a:ahLst/>
              <a:cxnLst/>
              <a:rect l="l" t="t" r="r" b="b"/>
              <a:pathLst>
                <a:path w="603815" h="911646">
                  <a:moveTo>
                    <a:pt x="301907" y="911646"/>
                  </a:moveTo>
                  <a:lnTo>
                    <a:pt x="0" y="505246"/>
                  </a:lnTo>
                  <a:lnTo>
                    <a:pt x="203200" y="505246"/>
                  </a:lnTo>
                  <a:lnTo>
                    <a:pt x="203200" y="0"/>
                  </a:lnTo>
                  <a:lnTo>
                    <a:pt x="400615" y="0"/>
                  </a:lnTo>
                  <a:lnTo>
                    <a:pt x="400615" y="505246"/>
                  </a:lnTo>
                  <a:lnTo>
                    <a:pt x="603815" y="505246"/>
                  </a:lnTo>
                  <a:lnTo>
                    <a:pt x="301907" y="911646"/>
                  </a:lnTo>
                  <a:close/>
                </a:path>
              </a:pathLst>
            </a:custGeom>
            <a:solidFill>
              <a:srgbClr val="D14801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203200" y="-38100"/>
              <a:ext cx="197415" cy="848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-10800000">
            <a:off x="16185600" y="2458011"/>
            <a:ext cx="1073700" cy="1288186"/>
            <a:chOff x="0" y="0"/>
            <a:chExt cx="603815" cy="72443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03815" cy="724435"/>
            </a:xfrm>
            <a:custGeom>
              <a:avLst/>
              <a:gdLst/>
              <a:ahLst/>
              <a:cxnLst/>
              <a:rect l="l" t="t" r="r" b="b"/>
              <a:pathLst>
                <a:path w="603815" h="724435">
                  <a:moveTo>
                    <a:pt x="301907" y="724435"/>
                  </a:moveTo>
                  <a:lnTo>
                    <a:pt x="0" y="318035"/>
                  </a:lnTo>
                  <a:lnTo>
                    <a:pt x="203200" y="318035"/>
                  </a:lnTo>
                  <a:lnTo>
                    <a:pt x="203200" y="0"/>
                  </a:lnTo>
                  <a:lnTo>
                    <a:pt x="400615" y="0"/>
                  </a:lnTo>
                  <a:lnTo>
                    <a:pt x="400615" y="318035"/>
                  </a:lnTo>
                  <a:lnTo>
                    <a:pt x="603815" y="318035"/>
                  </a:lnTo>
                  <a:lnTo>
                    <a:pt x="301907" y="72443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03200" y="-38100"/>
              <a:ext cx="197415" cy="6609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8700" y="3350022"/>
            <a:ext cx="16230600" cy="5095875"/>
            <a:chOff x="0" y="0"/>
            <a:chExt cx="21640800" cy="6794500"/>
          </a:xfrm>
        </p:grpSpPr>
        <p:grpSp>
          <p:nvGrpSpPr>
            <p:cNvPr id="11" name="Group 11"/>
            <p:cNvGrpSpPr/>
            <p:nvPr/>
          </p:nvGrpSpPr>
          <p:grpSpPr>
            <a:xfrm>
              <a:off x="13877855" y="0"/>
              <a:ext cx="7762945" cy="6794500"/>
              <a:chOff x="0" y="0"/>
              <a:chExt cx="874698" cy="765577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74698" cy="765577"/>
              </a:xfrm>
              <a:custGeom>
                <a:avLst/>
                <a:gdLst/>
                <a:ahLst/>
                <a:cxnLst/>
                <a:rect l="l" t="t" r="r" b="b"/>
                <a:pathLst>
                  <a:path w="874698" h="765577">
                    <a:moveTo>
                      <a:pt x="0" y="0"/>
                    </a:moveTo>
                    <a:lnTo>
                      <a:pt x="874698" y="0"/>
                    </a:lnTo>
                    <a:lnTo>
                      <a:pt x="874698" y="765577"/>
                    </a:lnTo>
                    <a:lnTo>
                      <a:pt x="0" y="765577"/>
                    </a:lnTo>
                    <a:close/>
                  </a:path>
                </a:pathLst>
              </a:custGeom>
              <a:solidFill>
                <a:srgbClr val="D14801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874698" cy="80367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3924300" y="0"/>
              <a:ext cx="11010900" cy="6794500"/>
              <a:chOff x="0" y="0"/>
              <a:chExt cx="2174993" cy="1342123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174993" cy="1342124"/>
              </a:xfrm>
              <a:custGeom>
                <a:avLst/>
                <a:gdLst/>
                <a:ahLst/>
                <a:cxnLst/>
                <a:rect l="l" t="t" r="r" b="b"/>
                <a:pathLst>
                  <a:path w="2174993" h="1342124">
                    <a:moveTo>
                      <a:pt x="1971793" y="0"/>
                    </a:moveTo>
                    <a:lnTo>
                      <a:pt x="0" y="0"/>
                    </a:lnTo>
                    <a:lnTo>
                      <a:pt x="0" y="1342124"/>
                    </a:lnTo>
                    <a:lnTo>
                      <a:pt x="1971793" y="1342124"/>
                    </a:lnTo>
                    <a:lnTo>
                      <a:pt x="2174993" y="671062"/>
                    </a:lnTo>
                    <a:lnTo>
                      <a:pt x="1971793" y="0"/>
                    </a:lnTo>
                    <a:close/>
                  </a:path>
                </a:pathLst>
              </a:custGeom>
              <a:solidFill>
                <a:srgbClr val="FF631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2060693" cy="13802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0" y="0"/>
              <a:ext cx="7594600" cy="6794500"/>
              <a:chOff x="0" y="0"/>
              <a:chExt cx="1500168" cy="1342123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500168" cy="1342124"/>
              </a:xfrm>
              <a:custGeom>
                <a:avLst/>
                <a:gdLst/>
                <a:ahLst/>
                <a:cxnLst/>
                <a:rect l="l" t="t" r="r" b="b"/>
                <a:pathLst>
                  <a:path w="1500168" h="1342124">
                    <a:moveTo>
                      <a:pt x="1296968" y="0"/>
                    </a:moveTo>
                    <a:lnTo>
                      <a:pt x="0" y="0"/>
                    </a:lnTo>
                    <a:lnTo>
                      <a:pt x="0" y="1342124"/>
                    </a:lnTo>
                    <a:lnTo>
                      <a:pt x="1296968" y="1342124"/>
                    </a:lnTo>
                    <a:lnTo>
                      <a:pt x="1500168" y="671062"/>
                    </a:lnTo>
                    <a:lnTo>
                      <a:pt x="1296968" y="0"/>
                    </a:lnTo>
                    <a:close/>
                  </a:path>
                </a:pathLst>
              </a:custGeom>
              <a:solidFill>
                <a:srgbClr val="D14801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38100"/>
                <a:ext cx="1385868" cy="13802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20" name="TextBox 20"/>
          <p:cNvSpPr txBox="1"/>
          <p:nvPr/>
        </p:nvSpPr>
        <p:spPr>
          <a:xfrm>
            <a:off x="6927587" y="4006930"/>
            <a:ext cx="4351113" cy="3792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9"/>
              </a:lnSpc>
            </a:pPr>
            <a:r>
              <a:rPr lang="en-US" sz="215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Supporting you throughout </a:t>
            </a:r>
          </a:p>
          <a:p>
            <a:pPr algn="ctr">
              <a:lnSpc>
                <a:spcPts val="2419"/>
              </a:lnSpc>
            </a:pPr>
            <a:r>
              <a:rPr lang="en-US" sz="215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the process</a:t>
            </a:r>
            <a:endParaRPr lang="en-US" sz="2150" b="1">
              <a:solidFill>
                <a:srgbClr val="FFFFFF"/>
              </a:solidFill>
              <a:latin typeface="Arial Bold"/>
              <a:ea typeface="Arial Bold"/>
              <a:cs typeface="Arial Bold"/>
            </a:endParaRPr>
          </a:p>
          <a:p>
            <a:pPr algn="l">
              <a:lnSpc>
                <a:spcPts val="2519"/>
              </a:lnSpc>
            </a:pPr>
            <a:endParaRPr lang="en-US" sz="2199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387985" lvl="1" indent="-193675" algn="l">
              <a:lnSpc>
                <a:spcPts val="2519"/>
              </a:lnSpc>
              <a:buFont typeface="Arial"/>
              <a:buChar char="•"/>
            </a:pPr>
            <a:r>
              <a:rPr lang="en-US" sz="17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Ensuring smooth transition​</a:t>
            </a:r>
            <a:endParaRPr lang="en-US" sz="1750">
              <a:solidFill>
                <a:srgbClr val="FFFFFF"/>
              </a:solidFill>
              <a:latin typeface="Arial"/>
              <a:ea typeface="Arial"/>
              <a:cs typeface="Arial"/>
            </a:endParaRPr>
          </a:p>
          <a:p>
            <a:pPr marL="387985" lvl="1" indent="-193675" algn="l">
              <a:lnSpc>
                <a:spcPts val="2519"/>
              </a:lnSpc>
              <a:buFont typeface="Arial"/>
              <a:buChar char="•"/>
            </a:pPr>
            <a:r>
              <a:rPr lang="en-US" sz="17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Guidance and information ​</a:t>
            </a:r>
            <a:endParaRPr lang="en-US" sz="1750">
              <a:solidFill>
                <a:srgbClr val="FFFFFF"/>
              </a:solidFill>
              <a:latin typeface="Arial"/>
              <a:ea typeface="Arial"/>
              <a:cs typeface="Arial"/>
            </a:endParaRPr>
          </a:p>
          <a:p>
            <a:pPr marL="387985" lvl="1" indent="-193675" algn="l">
              <a:lnSpc>
                <a:spcPts val="2519"/>
              </a:lnSpc>
              <a:buFont typeface="Arial"/>
              <a:buChar char="•"/>
            </a:pPr>
            <a:r>
              <a:rPr lang="en-US" sz="17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Dedicated provider support teams​</a:t>
            </a:r>
            <a:endParaRPr lang="en-US" sz="1750">
              <a:solidFill>
                <a:srgbClr val="FFFFFF"/>
              </a:solidFill>
              <a:latin typeface="Arial"/>
              <a:ea typeface="Arial"/>
              <a:cs typeface="Arial"/>
            </a:endParaRPr>
          </a:p>
          <a:p>
            <a:pPr marL="387985" lvl="1" indent="-193675">
              <a:lnSpc>
                <a:spcPts val="2519"/>
              </a:lnSpc>
              <a:buFont typeface="Arial"/>
              <a:buChar char="•"/>
            </a:pPr>
            <a:r>
              <a:rPr lang="en-US" sz="1750">
                <a:solidFill>
                  <a:srgbClr val="FFFFFF"/>
                </a:solidFill>
                <a:latin typeface="Arial"/>
                <a:ea typeface="Arial"/>
                <a:cs typeface="Arial"/>
              </a:rPr>
              <a:t>T Level Advisor support</a:t>
            </a:r>
            <a:endParaRPr lang="en-US" sz="175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7985" lvl="1" indent="-193675" algn="l">
              <a:lnSpc>
                <a:spcPts val="2519"/>
              </a:lnSpc>
              <a:buFont typeface="Arial"/>
              <a:buChar char="•"/>
            </a:pPr>
            <a:r>
              <a:rPr lang="en-US" sz="17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Subject Officer support to be in place​</a:t>
            </a:r>
            <a:endParaRPr lang="en-US" sz="1750">
              <a:solidFill>
                <a:srgbClr val="FFFFFF"/>
              </a:solidFill>
              <a:latin typeface="Arial"/>
              <a:ea typeface="Arial"/>
              <a:cs typeface="Arial"/>
            </a:endParaRPr>
          </a:p>
          <a:p>
            <a:pPr marL="387985" lvl="1" indent="-193675" algn="l">
              <a:lnSpc>
                <a:spcPts val="2519"/>
              </a:lnSpc>
              <a:buFont typeface="Arial"/>
              <a:buChar char="•"/>
            </a:pPr>
            <a:r>
              <a:rPr lang="en-US" sz="17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Regional Support​</a:t>
            </a:r>
            <a:endParaRPr lang="en-US" sz="1750">
              <a:solidFill>
                <a:srgbClr val="FFFFFF"/>
              </a:solidFill>
              <a:latin typeface="Arial"/>
              <a:ea typeface="Arial"/>
              <a:cs typeface="Arial"/>
            </a:endParaRPr>
          </a:p>
          <a:p>
            <a:pPr marL="387985" lvl="1" indent="-193675">
              <a:lnSpc>
                <a:spcPts val="2519"/>
              </a:lnSpc>
              <a:buFont typeface="Arial"/>
              <a:buChar char="•"/>
            </a:pPr>
            <a:r>
              <a:rPr lang="en-US" sz="17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Support package – CPD and Resources</a:t>
            </a:r>
            <a:endParaRPr lang="en-US" sz="1750">
              <a:solidFill>
                <a:srgbClr val="FFFFFF"/>
              </a:solidFill>
              <a:latin typeface="Arial"/>
              <a:ea typeface="Arial"/>
              <a:cs typeface="Arial"/>
            </a:endParaRPr>
          </a:p>
          <a:p>
            <a:pPr marL="387985" lvl="1" indent="-193675">
              <a:lnSpc>
                <a:spcPts val="2519"/>
              </a:lnSpc>
              <a:buFont typeface="Arial"/>
              <a:buChar char="•"/>
            </a:pPr>
            <a:r>
              <a:rPr lang="en-US" sz="1750">
                <a:solidFill>
                  <a:srgbClr val="FFFFFF"/>
                </a:solidFill>
                <a:latin typeface="Arial"/>
                <a:ea typeface="Arial"/>
                <a:cs typeface="Arial"/>
              </a:rPr>
              <a:t>Welcome Pack</a:t>
            </a:r>
          </a:p>
          <a:p>
            <a:pPr marL="194310" lvl="1">
              <a:lnSpc>
                <a:spcPts val="2519"/>
              </a:lnSpc>
            </a:pPr>
            <a:endParaRPr lang="en-US" sz="1750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785813" y="857250"/>
            <a:ext cx="13233710" cy="20097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5000">
                <a:solidFill>
                  <a:srgbClr val="D14801"/>
                </a:solidFill>
                <a:latin typeface="Arial"/>
                <a:ea typeface="Arial Bold"/>
                <a:cs typeface="Arial"/>
                <a:sym typeface="Arial Bold"/>
              </a:rPr>
              <a:t>Working together: we're here to support you</a:t>
            </a:r>
            <a:endParaRPr lang="en-US" sz="5000">
              <a:solidFill>
                <a:srgbClr val="D14801"/>
              </a:solidFill>
              <a:latin typeface="Arial"/>
              <a:cs typeface="Arial"/>
            </a:endParaRPr>
          </a:p>
          <a:p>
            <a:pPr>
              <a:lnSpc>
                <a:spcPts val="4900"/>
              </a:lnSpc>
            </a:pPr>
            <a:endParaRPr lang="en-US" sz="3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Supporting you as you prepare for delivery</a:t>
            </a:r>
            <a:endParaRPr lang="en-US" sz="350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924182" y="4478418"/>
            <a:ext cx="4016704" cy="3138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9"/>
              </a:lnSpc>
            </a:pPr>
            <a:r>
              <a:rPr lang="en-US" sz="215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We're building </a:t>
            </a:r>
          </a:p>
          <a:p>
            <a:pPr algn="ctr">
              <a:lnSpc>
                <a:spcPts val="2419"/>
              </a:lnSpc>
            </a:pPr>
            <a:r>
              <a:rPr lang="en-US" sz="215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something special​ - engagement is key</a:t>
            </a:r>
            <a:endParaRPr lang="en-US" sz="2150" b="1">
              <a:solidFill>
                <a:srgbClr val="FFFFFF"/>
              </a:solidFill>
              <a:latin typeface="Arial Bold"/>
              <a:ea typeface="Arial Bold"/>
              <a:cs typeface="Arial Bold"/>
            </a:endParaRPr>
          </a:p>
          <a:p>
            <a:pPr algn="l">
              <a:lnSpc>
                <a:spcPts val="2519"/>
              </a:lnSpc>
            </a:pPr>
            <a:endParaRPr lang="en-US" sz="2199" b="1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387985" lvl="1" indent="-193675">
              <a:lnSpc>
                <a:spcPts val="2519"/>
              </a:lnSpc>
              <a:buFont typeface="Arial"/>
              <a:buChar char="•"/>
            </a:pPr>
            <a:r>
              <a:rPr lang="en-US" sz="1750">
                <a:solidFill>
                  <a:srgbClr val="FFFFFF"/>
                </a:solidFill>
                <a:latin typeface="Arial"/>
                <a:ea typeface="Arial"/>
                <a:cs typeface="Arial"/>
              </a:rPr>
              <a:t>Ongoing stakeholder engagement</a:t>
            </a:r>
          </a:p>
          <a:p>
            <a:pPr marL="387985" lvl="1" indent="-193675">
              <a:lnSpc>
                <a:spcPts val="2519"/>
              </a:lnSpc>
              <a:buFont typeface="Arial"/>
              <a:buChar char="•"/>
            </a:pPr>
            <a:r>
              <a:rPr lang="en-US" sz="1750">
                <a:solidFill>
                  <a:srgbClr val="FFFFFF"/>
                </a:solidFill>
                <a:latin typeface="Arial"/>
                <a:ea typeface="Arial"/>
                <a:cs typeface="Arial"/>
              </a:rPr>
              <a:t>Qualification Development Advisory Group established</a:t>
            </a:r>
          </a:p>
          <a:p>
            <a:pPr marL="387985" lvl="1" indent="-193675">
              <a:lnSpc>
                <a:spcPts val="2519"/>
              </a:lnSpc>
              <a:buFont typeface="Arial"/>
              <a:buChar char="•"/>
            </a:pPr>
            <a:r>
              <a:rPr lang="en-US" sz="1750">
                <a:solidFill>
                  <a:srgbClr val="FFFFFF"/>
                </a:solidFill>
                <a:latin typeface="Arial"/>
                <a:ea typeface="Arial"/>
                <a:cs typeface="Arial"/>
              </a:rPr>
              <a:t>Opportunities to inform what we do</a:t>
            </a:r>
          </a:p>
          <a:p>
            <a:pPr marL="387985" lvl="1" indent="-193675">
              <a:lnSpc>
                <a:spcPts val="2519"/>
              </a:lnSpc>
              <a:buFont typeface="Arial"/>
              <a:buChar char="•"/>
            </a:pPr>
            <a:endParaRPr lang="en-US" sz="1750">
              <a:solidFill>
                <a:srgbClr val="FFFFFF"/>
              </a:solidFill>
              <a:latin typeface="Arial"/>
              <a:ea typeface="Arial"/>
              <a:cs typeface="Arial"/>
            </a:endParaRPr>
          </a:p>
          <a:p>
            <a:pPr marL="194310" lvl="1">
              <a:lnSpc>
                <a:spcPts val="2519"/>
              </a:lnSpc>
            </a:pPr>
            <a:endParaRPr lang="en-US" sz="1750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2839981" y="4478418"/>
            <a:ext cx="3714144" cy="2843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9"/>
              </a:lnSpc>
            </a:pPr>
            <a:r>
              <a:rPr lang="en-US" sz="215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Ensuring you feel informed</a:t>
            </a:r>
          </a:p>
          <a:p>
            <a:pPr algn="l">
              <a:lnSpc>
                <a:spcPts val="2519"/>
              </a:lnSpc>
            </a:pPr>
            <a:endParaRPr lang="en-US" sz="2199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387985" lvl="1" indent="-193675" algn="l">
              <a:lnSpc>
                <a:spcPts val="2519"/>
              </a:lnSpc>
              <a:buFont typeface="Arial"/>
              <a:buChar char="•"/>
            </a:pPr>
            <a:r>
              <a:rPr lang="en-US" sz="17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Regular email updates​</a:t>
            </a:r>
            <a:endParaRPr lang="en-US" sz="1750">
              <a:solidFill>
                <a:srgbClr val="FFFFFF"/>
              </a:solidFill>
              <a:latin typeface="Arial"/>
              <a:ea typeface="Arial"/>
              <a:cs typeface="Arial"/>
            </a:endParaRPr>
          </a:p>
          <a:p>
            <a:pPr marL="387985" lvl="1" indent="-193675">
              <a:lnSpc>
                <a:spcPts val="2519"/>
              </a:lnSpc>
              <a:buFont typeface="Arial"/>
              <a:buChar char="•"/>
            </a:pPr>
            <a:r>
              <a:rPr lang="en-US" sz="17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New webpages ​developed ​</a:t>
            </a:r>
            <a:endParaRPr lang="en-US" sz="1750">
              <a:solidFill>
                <a:srgbClr val="FFFFFF"/>
              </a:solidFill>
              <a:latin typeface="Arial"/>
              <a:ea typeface="Arial"/>
              <a:cs typeface="Arial"/>
            </a:endParaRPr>
          </a:p>
          <a:p>
            <a:pPr marL="387985" lvl="1" indent="-193675">
              <a:lnSpc>
                <a:spcPts val="2519"/>
              </a:lnSpc>
              <a:buFont typeface="Arial"/>
              <a:buChar char="•"/>
            </a:pPr>
            <a:r>
              <a:rPr lang="en-US" sz="1750">
                <a:solidFill>
                  <a:srgbClr val="FFFFFF"/>
                </a:solidFill>
                <a:latin typeface="Arial"/>
                <a:ea typeface="Arial"/>
                <a:cs typeface="Arial"/>
              </a:rPr>
              <a:t>Networks and Roadshows</a:t>
            </a:r>
          </a:p>
          <a:p>
            <a:pPr marL="387985" lvl="1" indent="-193675" algn="l">
              <a:lnSpc>
                <a:spcPts val="2519"/>
              </a:lnSpc>
              <a:buFont typeface="Arial"/>
              <a:buChar char="•"/>
            </a:pPr>
            <a:r>
              <a:rPr lang="en-US" sz="17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Events – visit us at </a:t>
            </a:r>
            <a:r>
              <a:rPr lang="en-US" sz="175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AoC</a:t>
            </a:r>
            <a:r>
              <a:rPr lang="en-US" sz="17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​</a:t>
            </a:r>
            <a:endParaRPr lang="en-US" sz="1750">
              <a:solidFill>
                <a:srgbClr val="FFFFFF"/>
              </a:solidFill>
              <a:latin typeface="Arial"/>
              <a:ea typeface="Arial"/>
              <a:cs typeface="Arial"/>
            </a:endParaRPr>
          </a:p>
          <a:p>
            <a:pPr marL="387985" lvl="1" indent="-193675">
              <a:lnSpc>
                <a:spcPts val="2519"/>
              </a:lnSpc>
              <a:buFont typeface="Arial"/>
              <a:buChar char="•"/>
            </a:pPr>
            <a:r>
              <a:rPr lang="en-US" sz="17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Webinars and face-to-face opportunities </a:t>
            </a:r>
            <a:endParaRPr lang="en-US" sz="1750">
              <a:solidFill>
                <a:srgbClr val="FFFFFF"/>
              </a:solidFill>
              <a:latin typeface="Arial"/>
              <a:ea typeface="Arial"/>
              <a:cs typeface="Arial"/>
            </a:endParaRPr>
          </a:p>
          <a:p>
            <a:pPr marL="194310" lvl="1" algn="l">
              <a:lnSpc>
                <a:spcPts val="2519"/>
              </a:lnSpc>
            </a:pPr>
            <a:endParaRPr lang="en-US" sz="1750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C62535-5BE0-CEBD-5DE9-DA8C74F58C80}"/>
              </a:ext>
            </a:extLst>
          </p:cNvPr>
          <p:cNvSpPr txBox="1"/>
          <p:nvPr/>
        </p:nvSpPr>
        <p:spPr>
          <a:xfrm>
            <a:off x="1925993" y="8930355"/>
            <a:ext cx="1064184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ea typeface="Calibri"/>
                <a:cs typeface="Calibri"/>
              </a:rPr>
              <a:t>If you have any queries, please do contact the team via Tlevels@eduqas.co.uk</a:t>
            </a:r>
          </a:p>
        </p:txBody>
      </p:sp>
    </p:spTree>
    <p:extLst>
      <p:ext uri="{BB962C8B-B14F-4D97-AF65-F5344CB8AC3E}">
        <p14:creationId xmlns:p14="http://schemas.microsoft.com/office/powerpoint/2010/main" val="2573880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website&#10;&#10;Description automatically generated">
            <a:extLst>
              <a:ext uri="{FF2B5EF4-FFF2-40B4-BE49-F238E27FC236}">
                <a16:creationId xmlns:a16="http://schemas.microsoft.com/office/drawing/2014/main" id="{FC87618D-7F6D-072E-1994-168658213F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6414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379362F5307D4995566AF674CD3586" ma:contentTypeVersion="8" ma:contentTypeDescription="Create a new document." ma:contentTypeScope="" ma:versionID="a9d6bc2147be28b2092c3d20b4bb8ab6">
  <xsd:schema xmlns:xsd="http://www.w3.org/2001/XMLSchema" xmlns:xs="http://www.w3.org/2001/XMLSchema" xmlns:p="http://schemas.microsoft.com/office/2006/metadata/properties" xmlns:ns2="f894e0fc-b389-4469-8859-55cf02ed2ef8" targetNamespace="http://schemas.microsoft.com/office/2006/metadata/properties" ma:root="true" ma:fieldsID="fe4758665d25b43942a0490a6a81409c" ns2:_="">
    <xsd:import namespace="f894e0fc-b389-4469-8859-55cf02ed2ef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94e0fc-b389-4469-8859-55cf02ed2ef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DB4DAEF-04DF-415A-BE67-DDA8893332B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F3611B2-2F3A-4B72-B0E6-DDBA9ACE5F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894e0fc-b389-4469-8859-55cf02ed2e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07C07A7-1A0D-4577-8172-C8524D9BED1E}">
  <ds:schemaRefs>
    <ds:schemaRef ds:uri="http://purl.org/dc/terms/"/>
    <ds:schemaRef ds:uri="http://schemas.microsoft.com/office/2006/documentManagement/types"/>
    <ds:schemaRef ds:uri="f894e0fc-b389-4469-8859-55cf02ed2ef8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0b26221c-c008-47b1-94c7-58a0b89761cc}" enabled="0" method="" siteId="{0b26221c-c008-47b1-94c7-58a0b89761c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1850</TotalTime>
  <Words>1226</Words>
  <Application>Microsoft Office PowerPoint</Application>
  <PresentationFormat>Custom</PresentationFormat>
  <Paragraphs>199</Paragraphs>
  <Slides>20</Slides>
  <Notes>9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shared commitment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Changes from Gen 1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 Levels Powerpoint</dc:title>
  <dc:creator>Jolliffe, Miles</dc:creator>
  <cp:lastModifiedBy>Ball, Kristian</cp:lastModifiedBy>
  <cp:revision>387</cp:revision>
  <dcterms:created xsi:type="dcterms:W3CDTF">2006-08-16T00:00:00Z</dcterms:created>
  <dcterms:modified xsi:type="dcterms:W3CDTF">2024-11-29T09:47:38Z</dcterms:modified>
  <dc:identifier>DAGOl1QIxmw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0x01010041379362F5307D4995566AF674CD3586</vt:lpwstr>
  </property>
  <property fmtid="{D5CDD505-2E9C-101B-9397-08002B2CF9AE}" pid="3" name="MediaServiceImageTags">
    <vt:lpwstr/>
  </property>
</Properties>
</file>