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04" r:id="rId5"/>
    <p:sldId id="330" r:id="rId6"/>
    <p:sldId id="333" r:id="rId7"/>
    <p:sldId id="335" r:id="rId8"/>
    <p:sldId id="336" r:id="rId9"/>
    <p:sldId id="337" r:id="rId10"/>
    <p:sldId id="272" r:id="rId11"/>
  </p:sldIdLst>
  <p:sldSz cx="9144000" cy="6858000" type="screen4x3"/>
  <p:notesSz cx="6794500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07D7542-D5E4-40E9-B33D-896221BB5095}">
          <p14:sldIdLst>
            <p14:sldId id="304"/>
          </p14:sldIdLst>
        </p14:section>
        <p14:section name="Untitled Section" id="{B4290366-A12B-4A38-9E01-EB1EC1250637}">
          <p14:sldIdLst>
            <p14:sldId id="330"/>
            <p14:sldId id="333"/>
            <p14:sldId id="335"/>
            <p14:sldId id="336"/>
            <p14:sldId id="337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5306"/>
    <a:srgbClr val="DF3C06"/>
    <a:srgbClr val="5A5A59"/>
    <a:srgbClr val="F7B385"/>
    <a:srgbClr val="A5A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2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04A20-DCBF-40D9-A6A7-F18090A7660A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1338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33200-6712-4B7D-8FDF-A10713217C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530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890" y="1"/>
            <a:ext cx="2945024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9510C-ECAC-4314-A4B7-BFF1EF8731FE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4" y="4779141"/>
            <a:ext cx="543623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260"/>
            <a:ext cx="2945024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890" y="9431260"/>
            <a:ext cx="2945024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0D399A-FCA6-4E9F-97CE-81E261DDC4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456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D399A-FCA6-4E9F-97CE-81E261DDC41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388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D399A-FCA6-4E9F-97CE-81E261DDC41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743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D399A-FCA6-4E9F-97CE-81E261DDC41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804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D399A-FCA6-4E9F-97CE-81E261DDC410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263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D399A-FCA6-4E9F-97CE-81E261DDC410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223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D399A-FCA6-4E9F-97CE-81E261DDC410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047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Other%20Clients/Eduqas/P17661%20Eduqas%20Brand%20Identity%20Guidelines/Links/Corbis-42-53088181.jpg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rbis-42-53088181_bandw.jpg"/>
          <p:cNvPicPr preferRelativeResize="0">
            <a:picLocks/>
          </p:cNvPicPr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" t="9973" r="-331" b="4013"/>
          <a:stretch/>
        </p:blipFill>
        <p:spPr>
          <a:xfrm>
            <a:off x="5525038" y="2485776"/>
            <a:ext cx="3261600" cy="2805414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87363" y="2486025"/>
            <a:ext cx="4868862" cy="280511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Invellab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id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quiberumqui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non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rerovit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era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consequunt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accabor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epelicabo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. Nam, id ex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alis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doluptas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sunt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pa non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plaudam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rateseque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oditibusae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is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eturem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ea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dent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esed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modis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quam, quam, id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modit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mi,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omnit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accusci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magnatur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solum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ullandi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oreium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eos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que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veligenim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reperatio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doluptatem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voluptam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comnim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fugitat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iorecup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tincti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49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894121"/>
            <a:ext cx="8229600" cy="2829786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rgbClr val="DF3C06"/>
                </a:solidFill>
              </a:defRPr>
            </a:lvl1pPr>
          </a:lstStyle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liss-Light"/>
                <a:ea typeface="ＭＳ Ｐゴシック" pitchFamily="1" charset="-128"/>
                <a:cs typeface="Bliss-Light"/>
              </a:rPr>
              <a:t>.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7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4791075" y="2560450"/>
            <a:ext cx="365670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“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”</a:t>
            </a:r>
          </a:p>
          <a:p>
            <a:pPr algn="r">
              <a:lnSpc>
                <a:spcPct val="150000"/>
              </a:lnSpc>
            </a:pPr>
            <a:endParaRPr lang="en-GB" sz="1600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algn="r">
              <a:lnSpc>
                <a:spcPct val="150000"/>
              </a:lnSpc>
            </a:pPr>
            <a:r>
              <a:rPr lang="en-GB" b="1" baseline="30000" dirty="0">
                <a:solidFill>
                  <a:srgbClr val="5A5A59"/>
                </a:solidFill>
                <a:latin typeface="Bliss-Light"/>
                <a:cs typeface="Bliss-Light"/>
              </a:rPr>
              <a:t>- Name, Organisation, Date</a:t>
            </a:r>
          </a:p>
          <a:p>
            <a:pPr>
              <a:lnSpc>
                <a:spcPct val="150000"/>
              </a:lnSpc>
            </a:pPr>
            <a:endParaRPr lang="en-GB" sz="1600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81025" y="2560450"/>
            <a:ext cx="365670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“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”</a:t>
            </a:r>
          </a:p>
          <a:p>
            <a:pPr algn="r">
              <a:lnSpc>
                <a:spcPct val="150000"/>
              </a:lnSpc>
            </a:pPr>
            <a:endParaRPr lang="en-GB" sz="1600" b="1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algn="r">
              <a:lnSpc>
                <a:spcPct val="150000"/>
              </a:lnSpc>
            </a:pPr>
            <a:r>
              <a:rPr lang="en-GB" b="1" baseline="30000" dirty="0">
                <a:solidFill>
                  <a:srgbClr val="5A5A59"/>
                </a:solidFill>
                <a:latin typeface="Bliss-Light"/>
                <a:cs typeface="Bliss-Light"/>
              </a:rPr>
              <a:t>- Name, Organisation, Date</a:t>
            </a:r>
          </a:p>
          <a:p>
            <a:pPr>
              <a:lnSpc>
                <a:spcPct val="150000"/>
              </a:lnSpc>
            </a:pPr>
            <a:endParaRPr lang="en-GB" sz="1600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358101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2538746"/>
              </p:ext>
            </p:extLst>
          </p:nvPr>
        </p:nvGraphicFramePr>
        <p:xfrm>
          <a:off x="481547" y="2770558"/>
          <a:ext cx="5759450" cy="3007274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87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4893">
                <a:tc gridSpan="2"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Bliss-Light"/>
                        </a:rPr>
                        <a:t>Table Heading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53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Bliss-Ligh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3C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2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2260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37831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duqas_Powerpoint_Templates_for PPT-1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2" descr="Z:\Pictures\logos\WJEC_Logo_RGB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39" y="5927397"/>
            <a:ext cx="736270" cy="73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39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70067"/>
            <a:ext cx="8229600" cy="348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pic>
        <p:nvPicPr>
          <p:cNvPr id="7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8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5" r:id="rId5"/>
    <p:sldLayoutId id="2147483656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DF3C0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CSEReligiousStudies@eduqas.co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GCSEReligiousStudies@eduqas.co.uk" TargetMode="External"/><Relationship Id="rId7" Type="http://schemas.openxmlformats.org/officeDocument/2006/relationships/hyperlink" Target="mailto:David.Evans@wjec.co.u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Catherine.Oldham@wjec.co.uk" TargetMode="External"/><Relationship Id="rId5" Type="http://schemas.openxmlformats.org/officeDocument/2006/relationships/hyperlink" Target="mailto:Davidr.Jones@wjec.co.uk" TargetMode="External"/><Relationship Id="rId4" Type="http://schemas.openxmlformats.org/officeDocument/2006/relationships/hyperlink" Target="mailto:Jonathan.Harrington@wjec.co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8740" y="338529"/>
            <a:ext cx="8446160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GCSE Religious Studies</a:t>
            </a:r>
          </a:p>
          <a:p>
            <a:pPr algn="ctr">
              <a:lnSpc>
                <a:spcPct val="80000"/>
              </a:lnSpc>
            </a:pP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ROUTE A </a:t>
            </a:r>
          </a:p>
          <a:p>
            <a:pPr algn="ctr">
              <a:lnSpc>
                <a:spcPct val="80000"/>
              </a:lnSpc>
            </a:pPr>
            <a:r>
              <a:rPr lang="en-US" sz="4400" b="1" kern="1100" spc="-30" dirty="0">
                <a:latin typeface="Gotham Rounded Book"/>
                <a:cs typeface="Gotham Rounded Book"/>
              </a:rPr>
              <a:t> </a:t>
            </a:r>
            <a:endParaRPr lang="en-US" sz="4400" kern="1100" spc="-30" dirty="0">
              <a:latin typeface="Gotham Rounded Book"/>
              <a:cs typeface="Gotham Rounded Book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677880"/>
            <a:ext cx="38404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liss-Light"/>
              </a:rPr>
              <a:t>GCSE  Subject Officer</a:t>
            </a:r>
          </a:p>
          <a:p>
            <a:pPr algn="ctr"/>
            <a:r>
              <a:rPr lang="en-GB" b="1" dirty="0">
                <a:solidFill>
                  <a:srgbClr val="FFFF00"/>
                </a:solidFill>
              </a:rPr>
              <a:t>Lynda Maddock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029 2240 4275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tx2"/>
                </a:solidFill>
                <a:hlinkClick r:id="rId3"/>
              </a:rPr>
              <a:t>GCSEReligiousStudies@eduqas.co.uk</a:t>
            </a:r>
            <a:r>
              <a:rPr lang="en-GB" b="1" dirty="0">
                <a:solidFill>
                  <a:schemeClr val="tx2"/>
                </a:solidFill>
              </a:rPr>
              <a:t> </a:t>
            </a:r>
          </a:p>
          <a:p>
            <a:pPr algn="ctr"/>
            <a:endParaRPr lang="en-GB" b="1" kern="1100" spc="-5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pPr algn="ctr"/>
            <a:r>
              <a:rPr lang="en-GB" b="1" kern="1100" spc="-50" dirty="0">
                <a:solidFill>
                  <a:schemeClr val="accent6">
                    <a:lumMod val="60000"/>
                    <a:lumOff val="40000"/>
                  </a:schemeClr>
                </a:solidFill>
                <a:latin typeface="Bliss-Light"/>
                <a:cs typeface="Gotham Rounded Book"/>
              </a:rPr>
              <a:t>GCSE Subject Support Officer</a:t>
            </a:r>
          </a:p>
          <a:p>
            <a:pPr algn="ctr"/>
            <a:r>
              <a:rPr lang="en-GB" b="1" kern="1100" spc="-50" dirty="0">
                <a:solidFill>
                  <a:srgbClr val="FFFF00"/>
                </a:solidFill>
                <a:cs typeface="Gotham Rounded Book"/>
              </a:rPr>
              <a:t>Christopher Barfoot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029 2240 4275 </a:t>
            </a:r>
            <a:r>
              <a:rPr lang="en-GB" b="1" dirty="0">
                <a:solidFill>
                  <a:schemeClr val="tx2"/>
                </a:solidFill>
                <a:hlinkClick r:id="rId3"/>
              </a:rPr>
              <a:t>GCSEReligiousStudies@eduqas.co.uk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endParaRPr lang="en-GB" b="1" kern="1100" spc="-50" dirty="0">
              <a:solidFill>
                <a:schemeClr val="bg1"/>
              </a:solidFill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726066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1759789" y="161688"/>
            <a:ext cx="7147794" cy="752712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FOUR Command Words for GCSE (AO1/2)</a:t>
            </a:r>
          </a:p>
        </p:txBody>
      </p:sp>
      <p:sp>
        <p:nvSpPr>
          <p:cNvPr id="5" name="Rectangle 4"/>
          <p:cNvSpPr/>
          <p:nvPr/>
        </p:nvSpPr>
        <p:spPr>
          <a:xfrm>
            <a:off x="222738" y="1040489"/>
            <a:ext cx="87923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600256"/>
              </p:ext>
            </p:extLst>
          </p:nvPr>
        </p:nvGraphicFramePr>
        <p:xfrm>
          <a:off x="583665" y="914400"/>
          <a:ext cx="8009349" cy="6054845"/>
        </p:xfrm>
        <a:graphic>
          <a:graphicData uri="http://schemas.openxmlformats.org/drawingml/2006/table">
            <a:tbl>
              <a:tblPr firstRow="1" firstCol="1" bandRow="1"/>
              <a:tblGrid>
                <a:gridCol w="1374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5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1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Meaning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What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is meant by…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baseline="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Define….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AO1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Definition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of a key term (linked to one of the eight key terms)</a:t>
                      </a: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Describe…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AO1</a:t>
                      </a: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Demonstrate knowledge and understanding by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describing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a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belief, teaching, practice, event etc.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7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Explain….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AO1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Demonstrate knowledge and understanding of a topic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by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explaining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the statements made with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reasoning and/or evidence e.g.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Explain how ..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Explain why ..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Explain the main features of ..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Explain the importance/significance of 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Explain questions for qu.(c) in Component 1 </a:t>
                      </a:r>
                      <a:r>
                        <a:rPr lang="en-GB" sz="1600" b="1" u="sng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ONLY,</a:t>
                      </a:r>
                      <a:r>
                        <a:rPr lang="en-GB" sz="1600" b="1" u="none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ask for TWO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GB" sz="1600" b="1" u="sng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RELIGIOUS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perspectives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(see SAMs and specific level descriptors). 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The two views can come from traditions WITHIN a religion OR from two different religions.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Non-religious beliefs are 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NOT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appropriate here.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Candidates will lose marks if they do not offer </a:t>
                      </a:r>
                      <a:r>
                        <a:rPr lang="en-GB" sz="1600" b="1" baseline="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TWO RELIGIOUS 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responses to these questions.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624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68300" y="1044576"/>
            <a:ext cx="8418513" cy="644182"/>
          </a:xfrm>
        </p:spPr>
        <p:txBody>
          <a:bodyPr/>
          <a:lstStyle/>
          <a:p>
            <a:pPr algn="ctr"/>
            <a:r>
              <a:rPr lang="en-GB" dirty="0"/>
              <a:t>Assessing the (d.)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8758"/>
            <a:ext cx="8229600" cy="5063734"/>
          </a:xfrm>
        </p:spPr>
        <p:txBody>
          <a:bodyPr>
            <a:normAutofit fontScale="70000" lnSpcReduction="20000"/>
          </a:bodyPr>
          <a:lstStyle/>
          <a:p>
            <a:pPr fontAlgn="t"/>
            <a:r>
              <a:rPr lang="en-GB" b="1" dirty="0"/>
              <a:t>Command words – </a:t>
            </a:r>
            <a:r>
              <a:rPr lang="en-GB" b="1" dirty="0">
                <a:solidFill>
                  <a:schemeClr val="tx1"/>
                </a:solidFill>
              </a:rPr>
              <a:t>A02</a:t>
            </a:r>
          </a:p>
          <a:p>
            <a:pPr fontAlgn="t"/>
            <a:r>
              <a:rPr lang="en-GB" b="1" dirty="0">
                <a:solidFill>
                  <a:schemeClr val="tx1"/>
                </a:solidFill>
              </a:rPr>
              <a:t>Discuss….</a:t>
            </a:r>
          </a:p>
          <a:p>
            <a:pPr fontAlgn="t"/>
            <a:r>
              <a:rPr lang="en-GB" sz="1800" b="1" u="sng" dirty="0">
                <a:solidFill>
                  <a:schemeClr val="tx1"/>
                </a:solidFill>
              </a:rPr>
              <a:t>Discuss</a:t>
            </a:r>
            <a:r>
              <a:rPr lang="en-GB" sz="1800" b="1" dirty="0">
                <a:solidFill>
                  <a:schemeClr val="tx1"/>
                </a:solidFill>
              </a:rPr>
              <a:t> this statement showing that you have considered more than one point of view (you must refer to religion and belief in your answer). </a:t>
            </a:r>
          </a:p>
          <a:p>
            <a:pPr fontAlgn="t"/>
            <a:r>
              <a:rPr lang="en-GB" sz="1900" b="1" dirty="0"/>
              <a:t>Evaluation of a view from more than one perspective. </a:t>
            </a:r>
            <a:r>
              <a:rPr lang="en-GB" sz="1900" dirty="0"/>
              <a:t>These perspectives can all be </a:t>
            </a:r>
            <a:r>
              <a:rPr lang="en-GB" sz="1900" dirty="0">
                <a:solidFill>
                  <a:schemeClr val="tx1"/>
                </a:solidFill>
              </a:rPr>
              <a:t>‘for’ the statement, all be ‘against’ the statement or be a mixture of both ‘for’ and ‘against’.</a:t>
            </a:r>
          </a:p>
          <a:p>
            <a:pPr fontAlgn="t"/>
            <a:endParaRPr lang="en-GB" sz="1900" dirty="0">
              <a:solidFill>
                <a:schemeClr val="tx1"/>
              </a:solidFill>
            </a:endParaRPr>
          </a:p>
          <a:p>
            <a:pPr fontAlgn="t"/>
            <a:r>
              <a:rPr lang="en-GB" dirty="0"/>
              <a:t>N.B: ‘Belief’ can also mean non-religious belief and non-religious beliefs can be (</a:t>
            </a:r>
            <a:r>
              <a:rPr lang="en-GB" b="1" dirty="0"/>
              <a:t>but don’t have to be</a:t>
            </a:r>
            <a:r>
              <a:rPr lang="en-GB" dirty="0"/>
              <a:t>) included in all (d) questions </a:t>
            </a:r>
            <a:r>
              <a:rPr lang="en-GB" u="sng" dirty="0"/>
              <a:t>that lend themselves to such a response. </a:t>
            </a:r>
          </a:p>
          <a:p>
            <a:pPr fontAlgn="t"/>
            <a:endParaRPr lang="en-GB" dirty="0"/>
          </a:p>
          <a:p>
            <a:pPr fontAlgn="t"/>
            <a:r>
              <a:rPr lang="en-GB" b="1" dirty="0">
                <a:solidFill>
                  <a:schemeClr val="tx1"/>
                </a:solidFill>
              </a:rPr>
              <a:t>HOWEVER, Qu. 2(d) in Route A of Component 1 ONLY (Life and Death) </a:t>
            </a:r>
            <a:r>
              <a:rPr lang="en-GB" b="1" dirty="0"/>
              <a:t>demands that specific non-religious beliefs are included. </a:t>
            </a:r>
            <a:r>
              <a:rPr lang="en-GB" sz="2300" b="1" dirty="0">
                <a:solidFill>
                  <a:schemeClr val="tx1"/>
                </a:solidFill>
              </a:rPr>
              <a:t>Candidates will lose a significant number of marks if they do not include non-religious beliefs in their response to this question</a:t>
            </a:r>
          </a:p>
          <a:p>
            <a:pPr fontAlgn="t"/>
            <a:endParaRPr lang="en-GB" dirty="0"/>
          </a:p>
          <a:p>
            <a:pPr fontAlgn="t"/>
            <a:r>
              <a:rPr lang="en-GB" dirty="0"/>
              <a:t>Across all d. questions, personal responses </a:t>
            </a:r>
            <a:r>
              <a:rPr lang="en-GB" b="1" i="1" dirty="0">
                <a:solidFill>
                  <a:schemeClr val="tx1"/>
                </a:solidFill>
              </a:rPr>
              <a:t>per se (i.e. unsubstantiated/unsupported personal views) </a:t>
            </a:r>
            <a:r>
              <a:rPr lang="en-GB" dirty="0"/>
              <a:t>will </a:t>
            </a:r>
            <a:r>
              <a:rPr lang="en-GB" b="1" dirty="0"/>
              <a:t>not </a:t>
            </a:r>
            <a:r>
              <a:rPr lang="en-GB" dirty="0"/>
              <a:t>be credited but personal responses that link to one or more of the banding criteria </a:t>
            </a:r>
            <a:r>
              <a:rPr lang="en-GB" dirty="0">
                <a:solidFill>
                  <a:schemeClr val="tx1"/>
                </a:solidFill>
              </a:rPr>
              <a:t>WILL </a:t>
            </a:r>
            <a:r>
              <a:rPr lang="en-GB" dirty="0"/>
              <a:t>be credited.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797012"/>
              </p:ext>
            </p:extLst>
          </p:nvPr>
        </p:nvGraphicFramePr>
        <p:xfrm>
          <a:off x="119641" y="922945"/>
          <a:ext cx="8921809" cy="58069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4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6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602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Summary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The a. questions will relate only to the eight key concepts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The b. questions will be ‘describe’ type questions             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r>
                        <a:rPr lang="en-GB" sz="1400" dirty="0"/>
                        <a:t>3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The c. questions are ‘explain’ type questions and Component 1 c. questions </a:t>
                      </a:r>
                      <a:r>
                        <a:rPr lang="en-GB" sz="1400" b="1" u="sng" dirty="0"/>
                        <a:t>ONLY</a:t>
                      </a:r>
                      <a:r>
                        <a:rPr lang="en-GB" sz="1400" dirty="0"/>
                        <a:t> will directly ask for </a:t>
                      </a:r>
                      <a:r>
                        <a:rPr lang="en-GB" sz="1400" u="sng" dirty="0"/>
                        <a:t>TWO religions/religious traditions</a:t>
                      </a:r>
                      <a:r>
                        <a:rPr lang="en-GB" sz="1400" dirty="0"/>
                        <a:t>.  </a:t>
                      </a:r>
                      <a:r>
                        <a:rPr lang="en-GB" sz="1400" b="1" dirty="0"/>
                        <a:t>TWO IS ENOUGH</a:t>
                      </a:r>
                      <a:r>
                        <a:rPr lang="en-GB" sz="1400" dirty="0"/>
                        <a:t>,</a:t>
                      </a:r>
                      <a:r>
                        <a:rPr lang="en-GB" sz="1400" baseline="0" dirty="0"/>
                        <a:t> anymore may lead to lack of sufficient depth</a:t>
                      </a:r>
                      <a:r>
                        <a:rPr lang="en-GB" sz="1400" dirty="0"/>
                        <a:t>          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419">
                <a:tc>
                  <a:txBody>
                    <a:bodyPr/>
                    <a:lstStyle/>
                    <a:p>
                      <a:r>
                        <a:rPr lang="en-GB" sz="1400" dirty="0"/>
                        <a:t>4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The c. questions of Component 1 are </a:t>
                      </a:r>
                      <a:r>
                        <a:rPr lang="en-GB" sz="1400" b="1" u="sng" dirty="0"/>
                        <a:t>not</a:t>
                      </a:r>
                      <a:r>
                        <a:rPr lang="en-GB" sz="1400" b="1" dirty="0"/>
                        <a:t> </a:t>
                      </a:r>
                      <a:r>
                        <a:rPr lang="en-GB" sz="1400" dirty="0"/>
                        <a:t>appropriate for non-religious responses</a:t>
                      </a:r>
                      <a:r>
                        <a:rPr lang="en-GB" sz="1400" baseline="0" dirty="0"/>
                        <a:t> because the questions ask</a:t>
                      </a:r>
                      <a:r>
                        <a:rPr lang="en-GB" sz="1400" dirty="0"/>
                        <a:t> for </a:t>
                      </a:r>
                      <a:r>
                        <a:rPr lang="en-GB" sz="1400" b="1" dirty="0"/>
                        <a:t>TWO </a:t>
                      </a:r>
                      <a:r>
                        <a:rPr lang="en-GB" sz="1400" b="1" u="sng" dirty="0"/>
                        <a:t>RELIGIOUS</a:t>
                      </a:r>
                      <a:r>
                        <a:rPr lang="en-GB" sz="1400" b="1" baseline="0" dirty="0"/>
                        <a:t> </a:t>
                      </a:r>
                      <a:r>
                        <a:rPr lang="en-GB" sz="1400" baseline="0" dirty="0"/>
                        <a:t>views. 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7419">
                <a:tc>
                  <a:txBody>
                    <a:bodyPr/>
                    <a:lstStyle/>
                    <a:p>
                      <a:r>
                        <a:rPr lang="en-GB" sz="1400" dirty="0"/>
                        <a:t>5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Any</a:t>
                      </a:r>
                      <a:r>
                        <a:rPr lang="en-GB" sz="1400" baseline="0" dirty="0"/>
                        <a:t> relevant </a:t>
                      </a:r>
                      <a:r>
                        <a:rPr lang="en-GB" sz="1400" dirty="0"/>
                        <a:t>content of the Component 3 religion studied may be used by candidates in Components 1 and 2 where it is appropriate</a:t>
                      </a:r>
                      <a:r>
                        <a:rPr lang="en-GB" sz="1400" baseline="0" dirty="0"/>
                        <a:t> to do so e.g. In the c. questions of Component 1 which ask for two perspectives and also in certain d. questions of Components 1 and 2 where relevant i.e. where the questions lends themselves to including perspectives from other religions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r>
                        <a:rPr lang="en-GB" sz="1400" dirty="0"/>
                        <a:t>6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Question d. is </a:t>
                      </a:r>
                      <a:r>
                        <a:rPr lang="en-GB" sz="1400" b="1" dirty="0"/>
                        <a:t>the only question </a:t>
                      </a:r>
                      <a:r>
                        <a:rPr lang="en-GB" sz="1400" dirty="0"/>
                        <a:t>that targets Assessment Objective 2 (analyse and evaluate)    </a:t>
                      </a:r>
                      <a:endParaRPr lang="en-GB" sz="1400" b="1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r>
                        <a:rPr lang="en-GB" sz="1400" dirty="0"/>
                        <a:t>7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ONLY</a:t>
                      </a:r>
                      <a:r>
                        <a:rPr lang="en-GB" sz="1400" dirty="0"/>
                        <a:t> Question 2d. of Component 1 in Route A (i.e. Life</a:t>
                      </a:r>
                      <a:r>
                        <a:rPr lang="en-GB" sz="1400" baseline="0" dirty="0"/>
                        <a:t> and Death</a:t>
                      </a:r>
                      <a:r>
                        <a:rPr lang="en-GB" sz="1400" dirty="0"/>
                        <a:t>) demands the inclusion of </a:t>
                      </a:r>
                      <a:r>
                        <a:rPr lang="en-GB" sz="1400" b="1" dirty="0"/>
                        <a:t>non-religious beliefs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r>
                        <a:rPr lang="en-GB" sz="1400" dirty="0"/>
                        <a:t>8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All d. questions can include non-religious beliefs  (‘religion AND belief…’) </a:t>
                      </a:r>
                      <a:r>
                        <a:rPr lang="en-GB" sz="1400" b="1" dirty="0"/>
                        <a:t>as long as it is appropriate to the question asked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r>
                        <a:rPr lang="en-GB" sz="1400" dirty="0"/>
                        <a:t>9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The d. questions must show evaluation and reach judgements about the statement</a:t>
                      </a:r>
                      <a:r>
                        <a:rPr lang="en-GB" sz="1400" baseline="0" dirty="0"/>
                        <a:t> and </a:t>
                      </a:r>
                      <a:r>
                        <a:rPr lang="en-GB" sz="1400" b="1" baseline="0" dirty="0"/>
                        <a:t>not </a:t>
                      </a:r>
                      <a:r>
                        <a:rPr lang="en-GB" sz="1400" baseline="0" dirty="0"/>
                        <a:t>just be like a Component 1 c. response i.e. two explanations 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r>
                        <a:rPr lang="en-GB" sz="1400" dirty="0"/>
                        <a:t>10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Personal responses that </a:t>
                      </a:r>
                      <a:r>
                        <a:rPr lang="en-GB" sz="1400" u="sng" dirty="0"/>
                        <a:t>ALSO</a:t>
                      </a:r>
                      <a:r>
                        <a:rPr lang="en-GB" sz="1400" dirty="0"/>
                        <a:t> fulfil one or more of the criteria in the marking bands will be credited.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r>
                        <a:rPr lang="en-GB" sz="1400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Responses that offer no personal opinion will be credited</a:t>
                      </a:r>
                      <a:r>
                        <a:rPr lang="en-GB" sz="1400" baseline="0" dirty="0"/>
                        <a:t> as long as the evaluation is clear to see.</a:t>
                      </a:r>
                      <a:endParaRPr lang="en-GB" sz="1400" b="1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078343"/>
              </p:ext>
            </p:extLst>
          </p:nvPr>
        </p:nvGraphicFramePr>
        <p:xfrm>
          <a:off x="287155" y="922946"/>
          <a:ext cx="8568265" cy="576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7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5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4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Summary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12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Sources of wisdom and authority include figures of authority as well as references to sacred and important texts.  Relevant</a:t>
                      </a:r>
                      <a:r>
                        <a:rPr lang="en-GB" sz="1400" baseline="0" dirty="0"/>
                        <a:t> and accurate references to sources of wisdom and authority that </a:t>
                      </a:r>
                      <a:r>
                        <a:rPr lang="en-GB" sz="1400" b="0" baseline="0" dirty="0"/>
                        <a:t>do NOT </a:t>
                      </a:r>
                      <a:r>
                        <a:rPr lang="en-GB" sz="1400" baseline="0" dirty="0"/>
                        <a:t>appear in the specification content </a:t>
                      </a:r>
                      <a:r>
                        <a:rPr lang="en-GB" sz="1400" b="1" baseline="0" dirty="0"/>
                        <a:t>will</a:t>
                      </a:r>
                      <a:r>
                        <a:rPr lang="en-GB" sz="1400" baseline="0" dirty="0"/>
                        <a:t> also be credited.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13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References to specific passages (e.g. John 1:14) are not necessary and </a:t>
                      </a:r>
                      <a:r>
                        <a:rPr lang="en-GB" sz="1400" b="1" dirty="0"/>
                        <a:t>will not gain extra credit.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14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Teachings and texts </a:t>
                      </a:r>
                      <a:r>
                        <a:rPr lang="en-GB" sz="1400" b="1" dirty="0"/>
                        <a:t>do not need </a:t>
                      </a:r>
                      <a:r>
                        <a:rPr lang="en-GB" sz="1400" dirty="0"/>
                        <a:t>to be quoted directly, an </a:t>
                      </a:r>
                      <a:r>
                        <a:rPr lang="en-GB" sz="1400" b="1" dirty="0"/>
                        <a:t>accurate</a:t>
                      </a:r>
                      <a:r>
                        <a:rPr lang="en-GB" sz="1400" dirty="0"/>
                        <a:t> paraphrase, used </a:t>
                      </a:r>
                      <a:r>
                        <a:rPr lang="en-GB" sz="1400" b="1" dirty="0"/>
                        <a:t>appropriately,</a:t>
                      </a:r>
                      <a:r>
                        <a:rPr lang="en-GB" sz="1400" dirty="0"/>
                        <a:t> will be equally credit-worthy.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15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The lines do </a:t>
                      </a:r>
                      <a:r>
                        <a:rPr lang="en-GB" sz="1400" b="1" dirty="0"/>
                        <a:t>not </a:t>
                      </a:r>
                      <a:r>
                        <a:rPr lang="en-GB" sz="1400" dirty="0"/>
                        <a:t>have to be filled; quality always matters more than quantity or including a prescribed number of points.  Black pen should be used, but blue will also be accepted.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16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Positive marking will be employed.  This means that completely incorrect or irrelevant content</a:t>
                      </a:r>
                      <a:r>
                        <a:rPr lang="en-GB" sz="1400" baseline="0" dirty="0"/>
                        <a:t> in candidates’ </a:t>
                      </a:r>
                      <a:r>
                        <a:rPr lang="en-GB" sz="1400" dirty="0"/>
                        <a:t> responses</a:t>
                      </a:r>
                      <a:r>
                        <a:rPr lang="en-GB" sz="1400" baseline="0" dirty="0"/>
                        <a:t> will be ignored rather than penalised.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17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No exam board can predict grade boundaries</a:t>
                      </a:r>
                      <a:r>
                        <a:rPr lang="en-GB" sz="1400" dirty="0"/>
                        <a:t> or equate levels to grades before the first examinations series. The </a:t>
                      </a:r>
                      <a:r>
                        <a:rPr lang="en-GB" sz="1400" dirty="0" err="1"/>
                        <a:t>Ofqual</a:t>
                      </a:r>
                      <a:r>
                        <a:rPr lang="en-GB" sz="1400" dirty="0"/>
                        <a:t> website</a:t>
                      </a:r>
                      <a:r>
                        <a:rPr lang="en-GB" sz="1400" baseline="0" dirty="0"/>
                        <a:t> provides some guidance. </a:t>
                      </a:r>
                      <a:endParaRPr lang="en-GB" sz="1400" b="1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18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Further SAMs questions </a:t>
                      </a:r>
                      <a:r>
                        <a:rPr lang="en-GB" sz="1400" b="1" dirty="0"/>
                        <a:t>cannot be produced</a:t>
                      </a:r>
                      <a:r>
                        <a:rPr lang="en-GB" sz="1400" b="1" baseline="0" dirty="0"/>
                        <a:t> </a:t>
                      </a:r>
                      <a:r>
                        <a:rPr lang="en-GB" sz="1400" baseline="0" dirty="0"/>
                        <a:t>because it will limit the questions we can use in ‘live’ papers.   </a:t>
                      </a:r>
                      <a:r>
                        <a:rPr lang="en-GB" sz="1400" baseline="0" dirty="0" err="1"/>
                        <a:t>Eduqas</a:t>
                      </a:r>
                      <a:r>
                        <a:rPr lang="en-GB" sz="1400" baseline="0" dirty="0"/>
                        <a:t> suggests ‘tweaking’ past paper questions.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19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The criteria of the marking bands is all that will be used to reach judgements. A ‘best fit’ approach will be employed.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20</a:t>
                      </a:r>
                      <a:endParaRPr lang="en-GB" sz="1400" dirty="0">
                        <a:solidFill>
                          <a:srgbClr val="E7530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 err="1"/>
                        <a:t>SPaG</a:t>
                      </a:r>
                      <a:r>
                        <a:rPr lang="en-GB" sz="1400" b="1" i="0" dirty="0"/>
                        <a:t> marks will be applied to </a:t>
                      </a:r>
                      <a:r>
                        <a:rPr lang="en-GB" sz="1400" b="1" i="0" u="sng" dirty="0"/>
                        <a:t>the first d. questions </a:t>
                      </a:r>
                      <a:r>
                        <a:rPr lang="en-GB" sz="1400" b="1" i="0" dirty="0"/>
                        <a:t>of Components 1 and 2 </a:t>
                      </a:r>
                      <a:r>
                        <a:rPr lang="en-GB" sz="1400" b="1" i="0" u="sng" dirty="0"/>
                        <a:t>only</a:t>
                      </a:r>
                      <a:r>
                        <a:rPr lang="en-GB" sz="1400" b="1" i="0" dirty="0"/>
                        <a:t>   </a:t>
                      </a:r>
                      <a:r>
                        <a:rPr lang="en-GB" sz="1400" dirty="0"/>
                        <a:t>(6×2=12 marks). One or two minor errors could</a:t>
                      </a:r>
                      <a:r>
                        <a:rPr lang="en-GB" sz="1400" baseline="0" dirty="0"/>
                        <a:t> still be awarded full </a:t>
                      </a:r>
                      <a:r>
                        <a:rPr lang="en-GB" sz="1400" baseline="0" dirty="0" err="1"/>
                        <a:t>SPaG</a:t>
                      </a:r>
                      <a:r>
                        <a:rPr lang="en-GB" sz="1400" baseline="0" dirty="0"/>
                        <a:t> marks but completely irrelevant and/or completely inaccurate content cannot be awarded </a:t>
                      </a:r>
                      <a:r>
                        <a:rPr lang="en-GB" sz="1400" baseline="0" dirty="0" err="1"/>
                        <a:t>SPaG</a:t>
                      </a:r>
                      <a:r>
                        <a:rPr lang="en-GB" sz="1400" baseline="0" dirty="0"/>
                        <a:t> marks. Slight differences in spelling of non-English words will still be credited e.g. Hebrew words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704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68300" y="1044575"/>
            <a:ext cx="8418513" cy="544943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GENTLE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9518"/>
            <a:ext cx="8229600" cy="4922377"/>
          </a:xfrm>
        </p:spPr>
        <p:txBody>
          <a:bodyPr>
            <a:normAutofit/>
          </a:bodyPr>
          <a:lstStyle/>
          <a:p>
            <a:pPr algn="ctr"/>
            <a:r>
              <a:rPr lang="en-GB" sz="1800" b="1" dirty="0">
                <a:solidFill>
                  <a:schemeClr val="tx1"/>
                </a:solidFill>
              </a:rPr>
              <a:t>THE CONTENT AND STRUCTURE OF THE SPECIFICATION ARE DEFINITIVE AND CANNOT BE CHANGED BY AN AWARDING BODY.</a:t>
            </a:r>
          </a:p>
          <a:p>
            <a:pPr algn="ctr"/>
            <a:endParaRPr lang="en-GB" sz="1800" b="1" dirty="0">
              <a:solidFill>
                <a:schemeClr val="tx1"/>
              </a:solidFill>
            </a:endParaRPr>
          </a:p>
          <a:p>
            <a:pPr algn="ctr"/>
            <a:r>
              <a:rPr lang="en-GB" sz="1800" b="1" dirty="0"/>
              <a:t>ALL OTHER DOCUMENTS ARE SUPPORTIVE: EXAMPLE SCHEMES OF LEARNING, TEXT BOOKS, EXAMPLE ANSWERS ETC.</a:t>
            </a:r>
          </a:p>
          <a:p>
            <a:pPr algn="ctr"/>
            <a:endParaRPr lang="en-GB" sz="1800" b="1" dirty="0"/>
          </a:p>
          <a:p>
            <a:pPr algn="ctr"/>
            <a:r>
              <a:rPr lang="en-GB" sz="1800" b="1" dirty="0">
                <a:solidFill>
                  <a:schemeClr val="tx1"/>
                </a:solidFill>
              </a:rPr>
              <a:t>ONLY THE CONTENT OF THE SPECIFICATION WILL BE ASSESSED.</a:t>
            </a:r>
          </a:p>
          <a:p>
            <a:pPr algn="ctr"/>
            <a:endParaRPr lang="en-GB" sz="1800" b="1" dirty="0">
              <a:solidFill>
                <a:schemeClr val="tx1"/>
              </a:solidFill>
            </a:endParaRPr>
          </a:p>
          <a:p>
            <a:pPr algn="ctr"/>
            <a:r>
              <a:rPr lang="en-GB" sz="1800" b="1" dirty="0"/>
              <a:t>EXAMINATION BOARDS HAVE NO JURISDICTION OVER PUBLISHING COMPANIES.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8740" y="1147172"/>
            <a:ext cx="82477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  <a:p>
            <a:endParaRPr lang="en-GB" sz="4400" dirty="0"/>
          </a:p>
        </p:txBody>
      </p:sp>
      <p:sp>
        <p:nvSpPr>
          <p:cNvPr id="8" name="Rectangle 7"/>
          <p:cNvSpPr/>
          <p:nvPr/>
        </p:nvSpPr>
        <p:spPr>
          <a:xfrm>
            <a:off x="5272754" y="268683"/>
            <a:ext cx="3871245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liss-Light"/>
              </a:rPr>
              <a:t>GCSE  Subject Officer</a:t>
            </a:r>
          </a:p>
          <a:p>
            <a:pPr algn="ctr"/>
            <a:r>
              <a:rPr lang="en-GB" sz="1600" b="1" dirty="0">
                <a:solidFill>
                  <a:srgbClr val="FFFF00"/>
                </a:solidFill>
              </a:rPr>
              <a:t>Lynda Maddock</a:t>
            </a:r>
            <a:br>
              <a:rPr lang="en-GB" sz="1600" dirty="0">
                <a:solidFill>
                  <a:schemeClr val="bg1"/>
                </a:solidFill>
              </a:rPr>
            </a:br>
            <a:r>
              <a:rPr lang="en-GB" sz="1600" dirty="0">
                <a:solidFill>
                  <a:schemeClr val="bg1"/>
                </a:solidFill>
              </a:rPr>
              <a:t>029 2240 4275</a:t>
            </a:r>
            <a:br>
              <a:rPr lang="en-GB" sz="1600" dirty="0">
                <a:solidFill>
                  <a:schemeClr val="bg1"/>
                </a:solidFill>
              </a:rPr>
            </a:br>
            <a:r>
              <a:rPr lang="en-GB" sz="1600" b="1" dirty="0">
                <a:solidFill>
                  <a:schemeClr val="tx2"/>
                </a:solidFill>
                <a:hlinkClick r:id="rId3"/>
              </a:rPr>
              <a:t>GCSEReligiousStudies@eduqas.co.uk</a:t>
            </a:r>
            <a:endParaRPr lang="en-GB" sz="1600" b="1" dirty="0">
              <a:solidFill>
                <a:schemeClr val="tx2"/>
              </a:solidFill>
            </a:endParaRPr>
          </a:p>
          <a:p>
            <a:pPr algn="ctr"/>
            <a:endParaRPr lang="en-GB" sz="1600" b="1" kern="1100" spc="-5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pPr algn="ctr"/>
            <a:r>
              <a:rPr lang="en-GB" sz="1600" b="1" kern="1100" spc="-50" dirty="0">
                <a:solidFill>
                  <a:schemeClr val="accent6">
                    <a:lumMod val="60000"/>
                    <a:lumOff val="40000"/>
                  </a:schemeClr>
                </a:solidFill>
                <a:latin typeface="Bliss-Light"/>
                <a:cs typeface="Gotham Rounded Book"/>
              </a:rPr>
              <a:t>GCSE Subject Support Officer</a:t>
            </a:r>
          </a:p>
          <a:p>
            <a:pPr algn="ctr"/>
            <a:r>
              <a:rPr lang="en-GB" sz="1600" b="1" kern="1100" spc="-50" dirty="0">
                <a:solidFill>
                  <a:srgbClr val="FFFF00"/>
                </a:solidFill>
                <a:cs typeface="Gotham Rounded Book"/>
              </a:rPr>
              <a:t>Christopher Barfoot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029 2240 4275</a:t>
            </a:r>
            <a:br>
              <a:rPr lang="en-GB" sz="1600" dirty="0">
                <a:solidFill>
                  <a:schemeClr val="bg1"/>
                </a:solidFill>
              </a:rPr>
            </a:br>
            <a:r>
              <a:rPr lang="en-GB" sz="1600" b="1" dirty="0">
                <a:solidFill>
                  <a:schemeClr val="tx2"/>
                </a:solidFill>
                <a:hlinkClick r:id="rId3"/>
              </a:rPr>
              <a:t>GCSEReligiousStudies@eduqas.co.uk</a:t>
            </a:r>
            <a:endParaRPr lang="en-GB" sz="1600" b="1" kern="1100" spc="-50" dirty="0">
              <a:solidFill>
                <a:schemeClr val="bg1"/>
              </a:solidFill>
              <a:cs typeface="Gotham Rounded Book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3271" y="111093"/>
            <a:ext cx="514948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Bliss-Light"/>
              </a:rPr>
              <a:t>Regional representatives </a:t>
            </a:r>
          </a:p>
          <a:p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liss-Light"/>
              </a:rPr>
              <a:t>South East and London, Channel Islands:</a:t>
            </a:r>
          </a:p>
          <a:p>
            <a:r>
              <a:rPr lang="en-GB" b="1" dirty="0">
                <a:solidFill>
                  <a:srgbClr val="FFC000"/>
                </a:solidFill>
                <a:latin typeface="Bliss-Light"/>
              </a:rPr>
              <a:t>Jonathan Harrington - </a:t>
            </a:r>
            <a:r>
              <a:rPr lang="en-GB" b="1" dirty="0">
                <a:solidFill>
                  <a:srgbClr val="FFC000"/>
                </a:solidFill>
                <a:latin typeface="Bliss-Light"/>
                <a:hlinkClick r:id="rId4"/>
              </a:rPr>
              <a:t>Jonathan.Harrington@wjec.co.uk</a:t>
            </a:r>
            <a:endParaRPr lang="en-GB" b="1" dirty="0">
              <a:solidFill>
                <a:srgbClr val="FFC000"/>
              </a:solidFill>
              <a:latin typeface="Bliss-Light"/>
            </a:endParaRPr>
          </a:p>
          <a:p>
            <a:endParaRPr lang="en-GB" b="1" dirty="0">
              <a:solidFill>
                <a:srgbClr val="FFC000"/>
              </a:solidFill>
              <a:latin typeface="Bliss-Light"/>
            </a:endParaRPr>
          </a:p>
          <a:p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liss-Light"/>
              </a:rPr>
              <a:t>South West, East Midlands and East Anglia, Northern Ireland</a:t>
            </a:r>
            <a:r>
              <a:rPr lang="en-GB" b="1" dirty="0">
                <a:solidFill>
                  <a:srgbClr val="FFC000"/>
                </a:solidFill>
                <a:latin typeface="Bliss-Light"/>
              </a:rPr>
              <a:t>:</a:t>
            </a:r>
          </a:p>
          <a:p>
            <a:r>
              <a:rPr lang="en-GB" b="1" dirty="0">
                <a:solidFill>
                  <a:srgbClr val="FFC000"/>
                </a:solidFill>
                <a:latin typeface="Bliss-Light"/>
              </a:rPr>
              <a:t>David Jones	- </a:t>
            </a:r>
            <a:r>
              <a:rPr lang="en-GB" b="1" dirty="0">
                <a:solidFill>
                  <a:srgbClr val="FFC000"/>
                </a:solidFill>
                <a:latin typeface="Bliss-Light"/>
                <a:hlinkClick r:id="rId5"/>
              </a:rPr>
              <a:t>Davidr.Jones@wjec.co.uk</a:t>
            </a:r>
            <a:endParaRPr lang="en-GB" b="1" dirty="0">
              <a:solidFill>
                <a:srgbClr val="FFC000"/>
              </a:solidFill>
              <a:latin typeface="Bliss-Light"/>
            </a:endParaRPr>
          </a:p>
          <a:p>
            <a:endParaRPr lang="en-GB" b="1" dirty="0">
              <a:solidFill>
                <a:srgbClr val="FFC000"/>
              </a:solidFill>
              <a:latin typeface="Bliss-Light"/>
            </a:endParaRPr>
          </a:p>
          <a:p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liss-Light"/>
              </a:rPr>
              <a:t>North, Scotland, Isle of Man: </a:t>
            </a:r>
          </a:p>
          <a:p>
            <a:r>
              <a:rPr lang="en-GB" b="1" dirty="0">
                <a:solidFill>
                  <a:srgbClr val="FFC000"/>
                </a:solidFill>
                <a:latin typeface="Bliss-Light"/>
              </a:rPr>
              <a:t>Catherine Oldham – </a:t>
            </a:r>
            <a:r>
              <a:rPr lang="en-GB" b="1" dirty="0">
                <a:solidFill>
                  <a:srgbClr val="FFC000"/>
                </a:solidFill>
                <a:latin typeface="Bliss-Light"/>
                <a:hlinkClick r:id="rId6"/>
              </a:rPr>
              <a:t>Catherine.Oldham@wjec.co.uk</a:t>
            </a:r>
            <a:endParaRPr lang="en-GB" b="1" dirty="0">
              <a:solidFill>
                <a:srgbClr val="FFC000"/>
              </a:solidFill>
              <a:latin typeface="Bliss-Light"/>
            </a:endParaRPr>
          </a:p>
          <a:p>
            <a:endParaRPr lang="en-GB" b="1" dirty="0">
              <a:solidFill>
                <a:srgbClr val="FFC000"/>
              </a:solidFill>
              <a:latin typeface="Bliss-Light"/>
            </a:endParaRPr>
          </a:p>
          <a:p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liss-Light"/>
              </a:rPr>
              <a:t>Merseyside, Cheshire, Staffordshire , West Midlands, Derbyshire: </a:t>
            </a:r>
          </a:p>
          <a:p>
            <a:r>
              <a:rPr lang="en-GB" b="1" dirty="0">
                <a:solidFill>
                  <a:srgbClr val="FFC000"/>
                </a:solidFill>
                <a:latin typeface="Bliss-Light"/>
              </a:rPr>
              <a:t>Dave Evans – </a:t>
            </a:r>
            <a:r>
              <a:rPr lang="en-GB" b="1" dirty="0">
                <a:solidFill>
                  <a:srgbClr val="FFC000"/>
                </a:solidFill>
                <a:latin typeface="Bliss-Light"/>
                <a:hlinkClick r:id="rId7"/>
              </a:rPr>
              <a:t>David.Evans@wjec.co.uk</a:t>
            </a:r>
            <a:endParaRPr lang="en-GB" b="1" dirty="0">
              <a:solidFill>
                <a:srgbClr val="FFC000"/>
              </a:solidFill>
              <a:latin typeface="Bliss-Light"/>
            </a:endParaRPr>
          </a:p>
          <a:p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  <a:latin typeface="Bliss-Light"/>
            </a:endParaRPr>
          </a:p>
        </p:txBody>
      </p:sp>
    </p:spTree>
    <p:extLst>
      <p:ext uri="{BB962C8B-B14F-4D97-AF65-F5344CB8AC3E}">
        <p14:creationId xmlns:p14="http://schemas.microsoft.com/office/powerpoint/2010/main" val="4222302530"/>
      </p:ext>
    </p:extLst>
  </p:cSld>
  <p:clrMapOvr>
    <a:masterClrMapping/>
  </p:clrMapOvr>
</p:sld>
</file>

<file path=ppt/theme/theme1.xml><?xml version="1.0" encoding="utf-8"?>
<a:theme xmlns:a="http://schemas.openxmlformats.org/drawingml/2006/main" name="Eduq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86DAAFBABAC449A8635DD0AC9E61EB" ma:contentTypeVersion="10" ma:contentTypeDescription="Create a new document." ma:contentTypeScope="" ma:versionID="ab3fb044dab1440a715baf31d971469d">
  <xsd:schema xmlns:xsd="http://www.w3.org/2001/XMLSchema" xmlns:xs="http://www.w3.org/2001/XMLSchema" xmlns:p="http://schemas.microsoft.com/office/2006/metadata/properties" xmlns:ns3="39793bc3-8d1a-4d7c-bb3d-def3c73ff109" targetNamespace="http://schemas.microsoft.com/office/2006/metadata/properties" ma:root="true" ma:fieldsID="c33b4880e85ba191c4612a34f5896834" ns3:_="">
    <xsd:import namespace="39793bc3-8d1a-4d7c-bb3d-def3c73ff1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793bc3-8d1a-4d7c-bb3d-def3c73ff1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73DC8F-AB9D-4910-94BF-5076350377AD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9793bc3-8d1a-4d7c-bb3d-def3c73ff1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D9FB68D-A36F-4F40-9DDD-C7C8C55F1F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89B672-A7BB-4709-B316-3AB7089801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793bc3-8d1a-4d7c-bb3d-def3c73ff1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Eduqas PowerPoint Template</Template>
  <TotalTime>1820</TotalTime>
  <Words>1108</Words>
  <Application>Microsoft Office PowerPoint</Application>
  <PresentationFormat>On-screen Show (4:3)</PresentationFormat>
  <Paragraphs>136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Bliss-Light</vt:lpstr>
      <vt:lpstr>Calibri</vt:lpstr>
      <vt:lpstr>Gotham Rounded Book</vt:lpstr>
      <vt:lpstr>Eduqas PowerPoint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WJEC</dc:creator>
  <cp:lastModifiedBy>Barfoot, Christopher</cp:lastModifiedBy>
  <cp:revision>118</cp:revision>
  <cp:lastPrinted>2016-10-25T10:38:24Z</cp:lastPrinted>
  <dcterms:created xsi:type="dcterms:W3CDTF">2015-12-18T08:24:28Z</dcterms:created>
  <dcterms:modified xsi:type="dcterms:W3CDTF">2020-06-17T13:45:37Z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0x0101002386DAAFBABAC449A8635DD0AC9E61EB</vt:lpwstr>
  </property>
</Properties>
</file>