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358" r:id="rId5"/>
    <p:sldId id="370" r:id="rId6"/>
    <p:sldId id="337" r:id="rId7"/>
    <p:sldId id="371" r:id="rId8"/>
    <p:sldId id="373" r:id="rId9"/>
    <p:sldId id="390" r:id="rId10"/>
    <p:sldId id="374" r:id="rId11"/>
    <p:sldId id="392" r:id="rId12"/>
    <p:sldId id="375" r:id="rId13"/>
    <p:sldId id="391" r:id="rId14"/>
    <p:sldId id="393" r:id="rId15"/>
    <p:sldId id="376" r:id="rId16"/>
    <p:sldId id="377" r:id="rId17"/>
    <p:sldId id="378" r:id="rId18"/>
    <p:sldId id="379" r:id="rId19"/>
    <p:sldId id="394" r:id="rId20"/>
    <p:sldId id="395" r:id="rId21"/>
    <p:sldId id="380" r:id="rId22"/>
    <p:sldId id="381" r:id="rId23"/>
    <p:sldId id="382" r:id="rId24"/>
    <p:sldId id="383" r:id="rId25"/>
    <p:sldId id="384" r:id="rId26"/>
    <p:sldId id="396" r:id="rId27"/>
    <p:sldId id="388" r:id="rId28"/>
    <p:sldId id="385" r:id="rId29"/>
    <p:sldId id="389" r:id="rId30"/>
    <p:sldId id="386" r:id="rId31"/>
    <p:sldId id="35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E55A0F"/>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3"/>
  </p:normalViewPr>
  <p:slideViewPr>
    <p:cSldViewPr snapToGrid="0">
      <p:cViewPr varScale="1">
        <p:scale>
          <a:sx n="85" d="100"/>
          <a:sy n="85" d="100"/>
        </p:scale>
        <p:origin x="60" y="1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foot, Christopher" userId="88e2dc37-e058-4a2e-9976-3b58bc89b1da" providerId="ADAL" clId="{745AF91B-35E0-40C0-A185-33A8032B5A4F}"/>
    <pc:docChg chg="custSel modSld">
      <pc:chgData name="Barfoot, Christopher" userId="88e2dc37-e058-4a2e-9976-3b58bc89b1da" providerId="ADAL" clId="{745AF91B-35E0-40C0-A185-33A8032B5A4F}" dt="2021-03-24T13:21:40.445" v="3" actId="1076"/>
      <pc:docMkLst>
        <pc:docMk/>
      </pc:docMkLst>
      <pc:sldChg chg="addSp delSp modSp mod">
        <pc:chgData name="Barfoot, Christopher" userId="88e2dc37-e058-4a2e-9976-3b58bc89b1da" providerId="ADAL" clId="{745AF91B-35E0-40C0-A185-33A8032B5A4F}" dt="2021-03-24T13:21:40.445" v="3" actId="1076"/>
        <pc:sldMkLst>
          <pc:docMk/>
          <pc:sldMk cId="113641829" sldId="383"/>
        </pc:sldMkLst>
        <pc:spChg chg="del">
          <ac:chgData name="Barfoot, Christopher" userId="88e2dc37-e058-4a2e-9976-3b58bc89b1da" providerId="ADAL" clId="{745AF91B-35E0-40C0-A185-33A8032B5A4F}" dt="2021-03-24T13:21:26.062" v="0" actId="478"/>
          <ac:spMkLst>
            <pc:docMk/>
            <pc:sldMk cId="113641829" sldId="383"/>
            <ac:spMk id="3" creationId="{17DE7ECE-FD7D-47EC-B7DF-219A499FE801}"/>
          </ac:spMkLst>
        </pc:spChg>
        <pc:spChg chg="add del mod">
          <ac:chgData name="Barfoot, Christopher" userId="88e2dc37-e058-4a2e-9976-3b58bc89b1da" providerId="ADAL" clId="{745AF91B-35E0-40C0-A185-33A8032B5A4F}" dt="2021-03-24T13:21:31.221" v="1" actId="478"/>
          <ac:spMkLst>
            <pc:docMk/>
            <pc:sldMk cId="113641829" sldId="383"/>
            <ac:spMk id="6" creationId="{C690B5D4-CFED-4E92-9443-1D4F0145F69A}"/>
          </ac:spMkLst>
        </pc:spChg>
        <pc:graphicFrameChg chg="add mod">
          <ac:chgData name="Barfoot, Christopher" userId="88e2dc37-e058-4a2e-9976-3b58bc89b1da" providerId="ADAL" clId="{745AF91B-35E0-40C0-A185-33A8032B5A4F}" dt="2021-03-24T13:21:40.445" v="3" actId="1076"/>
          <ac:graphicFrameMkLst>
            <pc:docMk/>
            <pc:sldMk cId="113641829" sldId="383"/>
            <ac:graphicFrameMk id="7" creationId="{58CB1A60-8525-4D35-B273-45103AF82EFB}"/>
          </ac:graphicFrameMkLst>
        </pc:graphicFrameChg>
      </pc:sldChg>
    </pc:docChg>
  </pc:docChgLst>
  <pc:docChgLst>
    <pc:chgData name="Huws, Rhys" userId="21c193d3-9a32-4f8d-aa0d-0af761b5149e" providerId="ADAL" clId="{163FA041-86CD-40DC-B1C1-72FBC54E4D10}"/>
    <pc:docChg chg="modSld">
      <pc:chgData name="Huws, Rhys" userId="21c193d3-9a32-4f8d-aa0d-0af761b5149e" providerId="ADAL" clId="{163FA041-86CD-40DC-B1C1-72FBC54E4D10}" dt="2021-03-26T13:35:43.732" v="4" actId="20577"/>
      <pc:docMkLst>
        <pc:docMk/>
      </pc:docMkLst>
      <pc:sldChg chg="modSp">
        <pc:chgData name="Huws, Rhys" userId="21c193d3-9a32-4f8d-aa0d-0af761b5149e" providerId="ADAL" clId="{163FA041-86CD-40DC-B1C1-72FBC54E4D10}" dt="2021-03-26T13:35:43.732" v="4" actId="20577"/>
        <pc:sldMkLst>
          <pc:docMk/>
          <pc:sldMk cId="1407082411" sldId="337"/>
        </pc:sldMkLst>
        <pc:spChg chg="mod">
          <ac:chgData name="Huws, Rhys" userId="21c193d3-9a32-4f8d-aa0d-0af761b5149e" providerId="ADAL" clId="{163FA041-86CD-40DC-B1C1-72FBC54E4D10}" dt="2021-03-26T13:35:43.732" v="4" actId="20577"/>
          <ac:spMkLst>
            <pc:docMk/>
            <pc:sldMk cId="1407082411" sldId="337"/>
            <ac:spMk id="6" creationId="{8FE6E631-33AE-4BF8-9811-2508E556599F}"/>
          </ac:spMkLst>
        </pc:spChg>
      </pc:sldChg>
    </pc:docChg>
  </pc:docChgLst>
  <pc:docChgLst>
    <pc:chgData name="Maddock, Lynda" userId="28875248-2198-48cf-9b97-67cc9eabbc29" providerId="ADAL" clId="{719A714C-DE68-40EE-8501-7E3A2F48EC81}"/>
    <pc:docChg chg="delSld modSld">
      <pc:chgData name="Maddock, Lynda" userId="28875248-2198-48cf-9b97-67cc9eabbc29" providerId="ADAL" clId="{719A714C-DE68-40EE-8501-7E3A2F48EC81}" dt="2021-11-24T11:40:55.484" v="29" actId="6549"/>
      <pc:docMkLst>
        <pc:docMk/>
      </pc:docMkLst>
      <pc:sldChg chg="del">
        <pc:chgData name="Maddock, Lynda" userId="28875248-2198-48cf-9b97-67cc9eabbc29" providerId="ADAL" clId="{719A714C-DE68-40EE-8501-7E3A2F48EC81}" dt="2021-11-24T11:37:43.673" v="1" actId="47"/>
        <pc:sldMkLst>
          <pc:docMk/>
          <pc:sldMk cId="1047609714" sldId="315"/>
        </pc:sldMkLst>
      </pc:sldChg>
      <pc:sldChg chg="modSp mod">
        <pc:chgData name="Maddock, Lynda" userId="28875248-2198-48cf-9b97-67cc9eabbc29" providerId="ADAL" clId="{719A714C-DE68-40EE-8501-7E3A2F48EC81}" dt="2021-11-24T11:38:42.696" v="26" actId="20577"/>
        <pc:sldMkLst>
          <pc:docMk/>
          <pc:sldMk cId="1407082411" sldId="337"/>
        </pc:sldMkLst>
        <pc:spChg chg="mod">
          <ac:chgData name="Maddock, Lynda" userId="28875248-2198-48cf-9b97-67cc9eabbc29" providerId="ADAL" clId="{719A714C-DE68-40EE-8501-7E3A2F48EC81}" dt="2021-11-24T11:38:42.696" v="26" actId="20577"/>
          <ac:spMkLst>
            <pc:docMk/>
            <pc:sldMk cId="1407082411" sldId="337"/>
            <ac:spMk id="6" creationId="{8FE6E631-33AE-4BF8-9811-2508E556599F}"/>
          </ac:spMkLst>
        </pc:spChg>
      </pc:sldChg>
      <pc:sldChg chg="del">
        <pc:chgData name="Maddock, Lynda" userId="28875248-2198-48cf-9b97-67cc9eabbc29" providerId="ADAL" clId="{719A714C-DE68-40EE-8501-7E3A2F48EC81}" dt="2021-11-24T11:38:03.021" v="2" actId="47"/>
        <pc:sldMkLst>
          <pc:docMk/>
          <pc:sldMk cId="4184239432" sldId="339"/>
        </pc:sldMkLst>
      </pc:sldChg>
      <pc:sldChg chg="modSp mod">
        <pc:chgData name="Maddock, Lynda" userId="28875248-2198-48cf-9b97-67cc9eabbc29" providerId="ADAL" clId="{719A714C-DE68-40EE-8501-7E3A2F48EC81}" dt="2021-11-24T11:37:33.140" v="0" actId="6549"/>
        <pc:sldMkLst>
          <pc:docMk/>
          <pc:sldMk cId="3160198182" sldId="358"/>
        </pc:sldMkLst>
        <pc:spChg chg="mod">
          <ac:chgData name="Maddock, Lynda" userId="28875248-2198-48cf-9b97-67cc9eabbc29" providerId="ADAL" clId="{719A714C-DE68-40EE-8501-7E3A2F48EC81}" dt="2021-11-24T11:37:33.140" v="0" actId="6549"/>
          <ac:spMkLst>
            <pc:docMk/>
            <pc:sldMk cId="3160198182" sldId="358"/>
            <ac:spMk id="7" creationId="{00000000-0000-0000-0000-000000000000}"/>
          </ac:spMkLst>
        </pc:spChg>
      </pc:sldChg>
      <pc:sldChg chg="modSp mod">
        <pc:chgData name="Maddock, Lynda" userId="28875248-2198-48cf-9b97-67cc9eabbc29" providerId="ADAL" clId="{719A714C-DE68-40EE-8501-7E3A2F48EC81}" dt="2021-11-24T11:38:57.015" v="28" actId="20577"/>
        <pc:sldMkLst>
          <pc:docMk/>
          <pc:sldMk cId="2476062743" sldId="371"/>
        </pc:sldMkLst>
        <pc:spChg chg="mod">
          <ac:chgData name="Maddock, Lynda" userId="28875248-2198-48cf-9b97-67cc9eabbc29" providerId="ADAL" clId="{719A714C-DE68-40EE-8501-7E3A2F48EC81}" dt="2021-11-24T11:38:57.015" v="28" actId="20577"/>
          <ac:spMkLst>
            <pc:docMk/>
            <pc:sldMk cId="2476062743" sldId="371"/>
            <ac:spMk id="3" creationId="{BE37CBB9-B447-40A0-A0D3-4D51FB2B12B6}"/>
          </ac:spMkLst>
        </pc:spChg>
      </pc:sldChg>
      <pc:sldChg chg="modSp mod">
        <pc:chgData name="Maddock, Lynda" userId="28875248-2198-48cf-9b97-67cc9eabbc29" providerId="ADAL" clId="{719A714C-DE68-40EE-8501-7E3A2F48EC81}" dt="2021-11-24T11:40:55.484" v="29" actId="6549"/>
        <pc:sldMkLst>
          <pc:docMk/>
          <pc:sldMk cId="55014501" sldId="379"/>
        </pc:sldMkLst>
        <pc:spChg chg="mod">
          <ac:chgData name="Maddock, Lynda" userId="28875248-2198-48cf-9b97-67cc9eabbc29" providerId="ADAL" clId="{719A714C-DE68-40EE-8501-7E3A2F48EC81}" dt="2021-11-24T11:40:55.484" v="29" actId="6549"/>
          <ac:spMkLst>
            <pc:docMk/>
            <pc:sldMk cId="55014501" sldId="379"/>
            <ac:spMk id="3" creationId="{B0998739-FFA5-4EC6-8623-4F8AD2836E5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24/11/2021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14</a:t>
            </a:fld>
            <a:endParaRPr lang="en-GB"/>
          </a:p>
        </p:txBody>
      </p:sp>
    </p:spTree>
    <p:extLst>
      <p:ext uri="{BB962C8B-B14F-4D97-AF65-F5344CB8AC3E}">
        <p14:creationId xmlns:p14="http://schemas.microsoft.com/office/powerpoint/2010/main" val="34025663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FF6A651-CE03-F145-B79A-56ED809A9A53}"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53DBA4-BD61-C34D-AD38-49D1D8EF6EAE}" type="datetime1">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766705F-3EA9-6A45-BEAD-8213FC3CFC85}" type="datetime1">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3839F8-8580-9449-AB15-E93ED0E55A7C}" type="datetime1">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F311A9A-A5CF-7141-AA84-593BE9705054}"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4D6978B-F4AE-1447-860D-58C76925C28B}"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5E2C712E-64C5-6745-B9F9-CE98297439EC}"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15F61C30-DE60-FA40-A6BF-4BAADAC09016}"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7109766-573F-E64B-B34A-BBD36C454D96}"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0E8C47E-F83C-E44B-8666-6D1B2B0C4E86}"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E6D68C-BB5A-084A-98FF-24628A78D583}" type="datetime1">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C6CA124-3418-9C46-9B7D-8D3393B633C1}" type="datetime1">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C5941B4-8458-1143-98CD-D2FF2885F17D}" type="datetime1">
              <a:rPr lang="en-GB" smtClean="0"/>
              <a:t>24/11/2021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A5C1DBA-455D-DA42-BAAA-F5FE22D5B39E}" type="datetime1">
              <a:rPr lang="en-GB" smtClean="0"/>
              <a:t>24/11/2021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F0AAA-3EE0-B74F-9059-F2325DBECF79}" type="datetime1">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F4CF3C-EA9F-1543-8C02-8E5BE28A0D19}" type="datetime1">
              <a:rPr lang="en-GB" smtClean="0"/>
              <a:t>24/11/2021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mailto:GCSEReligiousStudies@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resource.download.wjec.co.uk/vtc/2015-16/15-16_58/GLOSSARY%20OF%20KEY%20CONCEPTS%20-%20BOTH%20ROUTES%2C%20SC%20and%20FC.pdf"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253868"/>
            <a:ext cx="8720881"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a:t>
            </a:r>
            <a:r>
              <a:rPr lang="en-GB" sz="4400" dirty="0" err="1">
                <a:solidFill>
                  <a:schemeClr val="bg1"/>
                </a:solidFill>
                <a:latin typeface="Arial" panose="020B0604020202020204" pitchFamily="34" charset="0"/>
                <a:cs typeface="Arial" panose="020B0604020202020204" pitchFamily="34" charset="0"/>
              </a:rPr>
              <a:t>Eduqas</a:t>
            </a:r>
            <a:r>
              <a:rPr lang="en-GB" sz="4400" dirty="0">
                <a:solidFill>
                  <a:schemeClr val="bg1"/>
                </a:solidFill>
                <a:latin typeface="Arial" panose="020B0604020202020204" pitchFamily="34" charset="0"/>
                <a:cs typeface="Arial" panose="020B0604020202020204" pitchFamily="34" charset="0"/>
              </a:rPr>
              <a:t> GCSE Religious Studies</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Route A &amp; B Component 3</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CCE0FED-CBEA-2C4F-95F9-5FE96DF5EB7F}"/>
              </a:ext>
            </a:extLst>
          </p:cNvPr>
          <p:cNvSpPr>
            <a:spLocks noGrp="1"/>
          </p:cNvSpPr>
          <p:nvPr>
            <p:ph type="title"/>
          </p:nvPr>
        </p:nvSpPr>
        <p:spPr>
          <a:xfrm>
            <a:off x="1578428" y="180474"/>
            <a:ext cx="7460063" cy="555541"/>
          </a:xfrm>
        </p:spPr>
        <p:txBody>
          <a:bodyPr>
            <a:normAutofit fontScale="90000"/>
          </a:bodyPr>
          <a:lstStyle/>
          <a:p>
            <a:r>
              <a:rPr lang="en-GB" b="1" dirty="0">
                <a:solidFill>
                  <a:schemeClr val="bg1"/>
                </a:solidFill>
              </a:rPr>
              <a:t>Exemplifying the (b) questions</a:t>
            </a:r>
          </a:p>
        </p:txBody>
      </p:sp>
      <p:sp>
        <p:nvSpPr>
          <p:cNvPr id="5" name="Rectangle 4">
            <a:extLst>
              <a:ext uri="{FF2B5EF4-FFF2-40B4-BE49-F238E27FC236}">
                <a16:creationId xmlns:a16="http://schemas.microsoft.com/office/drawing/2014/main" id="{9CB71CC5-A80C-924E-812F-5DB4D51A393A}"/>
              </a:ext>
            </a:extLst>
          </p:cNvPr>
          <p:cNvSpPr/>
          <p:nvPr/>
        </p:nvSpPr>
        <p:spPr>
          <a:xfrm>
            <a:off x="174171" y="1049609"/>
            <a:ext cx="8864319" cy="3970318"/>
          </a:xfrm>
          <a:prstGeom prst="rect">
            <a:avLst/>
          </a:prstGeom>
        </p:spPr>
        <p:txBody>
          <a:bodyPr wrap="square">
            <a:spAutoFit/>
          </a:bodyPr>
          <a:lstStyle/>
          <a:p>
            <a:r>
              <a:rPr lang="en-US" sz="3600" dirty="0">
                <a:ea typeface="Cambria" panose="02040503050406030204" pitchFamily="18" charset="0"/>
                <a:cs typeface="Arial" panose="020B0604020202020204" pitchFamily="34" charset="0"/>
              </a:rPr>
              <a:t>The following examples are taken from the 2019 Component 3 (Islam) question paper:</a:t>
            </a:r>
          </a:p>
          <a:p>
            <a:endParaRPr lang="en-US" sz="3600" b="1" dirty="0">
              <a:solidFill>
                <a:srgbClr val="FF0000"/>
              </a:solidFill>
              <a:cs typeface="Arial" panose="020B0604020202020204" pitchFamily="34" charset="0"/>
            </a:endParaRPr>
          </a:p>
          <a:p>
            <a:r>
              <a:rPr lang="en-US" sz="3600" b="1" dirty="0">
                <a:solidFill>
                  <a:srgbClr val="FF0000"/>
                </a:solidFill>
                <a:cs typeface="Arial" panose="020B0604020202020204" pitchFamily="34" charset="0"/>
              </a:rPr>
              <a:t>(b) Describe the significance of </a:t>
            </a:r>
            <a:r>
              <a:rPr lang="en-US" sz="3600" b="1" dirty="0" err="1">
                <a:solidFill>
                  <a:srgbClr val="FF0000"/>
                </a:solidFill>
                <a:cs typeface="Arial" panose="020B0604020202020204" pitchFamily="34" charset="0"/>
              </a:rPr>
              <a:t>Mika’il</a:t>
            </a:r>
            <a:r>
              <a:rPr lang="en-US" sz="3600" b="1" dirty="0">
                <a:solidFill>
                  <a:srgbClr val="FF0000"/>
                </a:solidFill>
                <a:cs typeface="Arial" panose="020B0604020202020204" pitchFamily="34" charset="0"/>
              </a:rPr>
              <a:t> to Muslims. [5]  </a:t>
            </a:r>
          </a:p>
          <a:p>
            <a:endParaRPr lang="en-US" sz="3600" b="1" dirty="0">
              <a:solidFill>
                <a:srgbClr val="FF0000"/>
              </a:solidFill>
              <a:cs typeface="Arial" panose="020B0604020202020204" pitchFamily="34" charset="0"/>
            </a:endParaRPr>
          </a:p>
          <a:p>
            <a:endParaRPr lang="en-US" sz="3600" b="1" dirty="0">
              <a:cs typeface="Arial" panose="020B0604020202020204" pitchFamily="34" charset="0"/>
            </a:endParaRPr>
          </a:p>
        </p:txBody>
      </p:sp>
    </p:spTree>
    <p:extLst>
      <p:ext uri="{BB962C8B-B14F-4D97-AF65-F5344CB8AC3E}">
        <p14:creationId xmlns:p14="http://schemas.microsoft.com/office/powerpoint/2010/main" val="3163242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2631477"/>
          </a:xfrm>
        </p:spPr>
        <p:txBody>
          <a:bodyPr>
            <a:normAutofit/>
          </a:bodyPr>
          <a:lstStyle/>
          <a:p>
            <a:pPr marL="0" indent="0">
              <a:buNone/>
            </a:pPr>
            <a:r>
              <a:rPr lang="en-GB"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explain rather than describe.</a:t>
            </a:r>
            <a:endParaRPr lang="en-GB" b="1" dirty="0">
              <a:latin typeface="Arial" panose="020B0604020202020204" pitchFamily="34" charset="0"/>
              <a:cs typeface="Arial" panose="020B0604020202020204" pitchFamily="34" charset="0"/>
            </a:endParaRPr>
          </a:p>
          <a:p>
            <a:pPr marL="0" indent="0">
              <a:buNone/>
            </a:pPr>
            <a:endParaRPr lang="en-GB" dirty="0">
              <a:cs typeface="Arial" panose="020B0604020202020204" pitchFamily="34" charset="0"/>
            </a:endParaRPr>
          </a:p>
          <a:p>
            <a:pPr marL="0" indent="0">
              <a:buNone/>
            </a:pPr>
            <a:endParaRPr lang="en-GB" sz="3600" b="1" dirty="0">
              <a:latin typeface="Arial" panose="020B0604020202020204" pitchFamily="34" charset="0"/>
              <a:cs typeface="Arial" panose="020B0604020202020204" pitchFamily="34" charset="0"/>
            </a:endParaRPr>
          </a:p>
          <a:p>
            <a:pPr marL="0" indent="0">
              <a:buNone/>
            </a:pPr>
            <a:endParaRPr lang="en-GB" dirty="0"/>
          </a:p>
        </p:txBody>
      </p:sp>
    </p:spTree>
    <p:extLst>
      <p:ext uri="{BB962C8B-B14F-4D97-AF65-F5344CB8AC3E}">
        <p14:creationId xmlns:p14="http://schemas.microsoft.com/office/powerpoint/2010/main" val="2217497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73306D-C68A-48DF-8E1D-9A970B6B4EC6}"/>
              </a:ext>
            </a:extLst>
          </p:cNvPr>
          <p:cNvSpPr>
            <a:spLocks noGrp="1"/>
          </p:cNvSpPr>
          <p:nvPr>
            <p:ph idx="1"/>
          </p:nvPr>
        </p:nvSpPr>
        <p:spPr>
          <a:xfrm>
            <a:off x="132347" y="1070812"/>
            <a:ext cx="8843211" cy="5606714"/>
          </a:xfrm>
        </p:spPr>
        <p:txBody>
          <a:bodyPr>
            <a:normAutofit lnSpcReduction="10000"/>
          </a:bodyPr>
          <a:lstStyle/>
          <a:p>
            <a:pPr marL="0" indent="0">
              <a:buNone/>
            </a:pPr>
            <a:r>
              <a:rPr lang="en-US" sz="3000" b="1" dirty="0">
                <a:solidFill>
                  <a:srgbClr val="FF0000"/>
                </a:solidFill>
                <a:cs typeface="Arial" panose="020B0604020202020204" pitchFamily="34" charset="0"/>
              </a:rPr>
              <a:t>(b) Describe the </a:t>
            </a:r>
            <a:r>
              <a:rPr lang="en-GB" sz="3000" b="1" dirty="0">
                <a:solidFill>
                  <a:srgbClr val="FF0000"/>
                </a:solidFill>
                <a:cs typeface="Arial" panose="020B0604020202020204" pitchFamily="34" charset="0"/>
              </a:rPr>
              <a:t>significance of </a:t>
            </a:r>
            <a:r>
              <a:rPr lang="en-GB" sz="3000" b="1" dirty="0" err="1">
                <a:solidFill>
                  <a:srgbClr val="FF0000"/>
                </a:solidFill>
                <a:cs typeface="Arial" panose="020B0604020202020204" pitchFamily="34" charset="0"/>
              </a:rPr>
              <a:t>Mika’il</a:t>
            </a:r>
            <a:r>
              <a:rPr lang="en-GB" sz="3000" b="1" dirty="0">
                <a:solidFill>
                  <a:srgbClr val="FF0000"/>
                </a:solidFill>
                <a:cs typeface="Arial" panose="020B0604020202020204" pitchFamily="34" charset="0"/>
              </a:rPr>
              <a:t> to Muslims. [5]</a:t>
            </a:r>
          </a:p>
          <a:p>
            <a:pPr marL="0" indent="0">
              <a:buNone/>
            </a:pPr>
            <a:endParaRPr lang="en-GB" sz="3000" dirty="0">
              <a:cs typeface="Arial" panose="020B0604020202020204" pitchFamily="34" charset="0"/>
            </a:endParaRPr>
          </a:p>
          <a:p>
            <a:pPr marL="0" indent="0">
              <a:buNone/>
            </a:pPr>
            <a:r>
              <a:rPr lang="en-GB" sz="3000" b="1" dirty="0">
                <a:cs typeface="Arial" panose="020B0604020202020204" pitchFamily="34" charset="0"/>
              </a:rPr>
              <a:t>Response: </a:t>
            </a:r>
            <a:r>
              <a:rPr lang="en-GB" sz="3000" dirty="0">
                <a:cs typeface="Arial" panose="020B0604020202020204" pitchFamily="34" charset="0"/>
              </a:rPr>
              <a:t>The significance of </a:t>
            </a:r>
            <a:r>
              <a:rPr lang="en-GB" sz="3000" dirty="0" err="1">
                <a:cs typeface="Arial" panose="020B0604020202020204" pitchFamily="34" charset="0"/>
              </a:rPr>
              <a:t>Mika’il</a:t>
            </a:r>
            <a:r>
              <a:rPr lang="en-GB" sz="3000" dirty="0">
                <a:cs typeface="Arial" panose="020B0604020202020204" pitchFamily="34" charset="0"/>
              </a:rPr>
              <a:t> is that he is an archangel. This means that he is above all the other angels, so he has an important role for Muslims. As an important angel </a:t>
            </a:r>
            <a:r>
              <a:rPr lang="en-GB" sz="3000" dirty="0" err="1">
                <a:cs typeface="Arial" panose="020B0604020202020204" pitchFamily="34" charset="0"/>
              </a:rPr>
              <a:t>Mika’il</a:t>
            </a:r>
            <a:r>
              <a:rPr lang="en-GB" sz="3000" dirty="0">
                <a:cs typeface="Arial" panose="020B0604020202020204" pitchFamily="34" charset="0"/>
              </a:rPr>
              <a:t> has a central role for Muslims. Being an archangel is significant to Muslims.</a:t>
            </a:r>
          </a:p>
          <a:p>
            <a:pPr marL="0" indent="0">
              <a:buNone/>
            </a:pPr>
            <a:endParaRPr lang="en-GB" sz="3100" dirty="0">
              <a:cs typeface="Arial" panose="020B0604020202020204" pitchFamily="34" charset="0"/>
            </a:endParaRPr>
          </a:p>
          <a:p>
            <a:pPr marL="0" indent="0">
              <a:buNone/>
            </a:pPr>
            <a:r>
              <a:rPr lang="en-GB" sz="2600" i="1" dirty="0">
                <a:solidFill>
                  <a:srgbClr val="FF0000"/>
                </a:solidFill>
                <a:cs typeface="Arial" panose="020B0604020202020204" pitchFamily="34" charset="0"/>
              </a:rPr>
              <a:t>Band 1 – the response is typical of a candidate who doesn’t know enough detail about the topic, so they repeat the same information several times. 1 mark has been given for the reference to </a:t>
            </a:r>
            <a:r>
              <a:rPr lang="en-GB" sz="2600" i="1" dirty="0" err="1">
                <a:solidFill>
                  <a:srgbClr val="FF0000"/>
                </a:solidFill>
                <a:cs typeface="Arial" panose="020B0604020202020204" pitchFamily="34" charset="0"/>
              </a:rPr>
              <a:t>Mika’il</a:t>
            </a:r>
            <a:r>
              <a:rPr lang="en-GB" sz="2600" i="1" dirty="0">
                <a:solidFill>
                  <a:srgbClr val="FF0000"/>
                </a:solidFill>
                <a:cs typeface="Arial" panose="020B0604020202020204" pitchFamily="34" charset="0"/>
              </a:rPr>
              <a:t> being an archangel.</a:t>
            </a:r>
          </a:p>
          <a:p>
            <a:pPr marL="0" indent="0">
              <a:buNone/>
            </a:pPr>
            <a:endParaRPr lang="en-GB" dirty="0"/>
          </a:p>
        </p:txBody>
      </p:sp>
      <p:sp>
        <p:nvSpPr>
          <p:cNvPr id="7" name="Title 1">
            <a:extLst>
              <a:ext uri="{FF2B5EF4-FFF2-40B4-BE49-F238E27FC236}">
                <a16:creationId xmlns:a16="http://schemas.microsoft.com/office/drawing/2014/main" id="{0CBFB152-433C-254F-8236-CF62532EB6EB}"/>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Tree>
    <p:extLst>
      <p:ext uri="{BB962C8B-B14F-4D97-AF65-F5344CB8AC3E}">
        <p14:creationId xmlns:p14="http://schemas.microsoft.com/office/powerpoint/2010/main" val="1285626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F9B154-177C-487F-A1E7-2171377B4F25}"/>
              </a:ext>
            </a:extLst>
          </p:cNvPr>
          <p:cNvSpPr>
            <a:spLocks noGrp="1"/>
          </p:cNvSpPr>
          <p:nvPr>
            <p:ph idx="1"/>
          </p:nvPr>
        </p:nvSpPr>
        <p:spPr>
          <a:xfrm>
            <a:off x="186489" y="988177"/>
            <a:ext cx="8771021" cy="5498430"/>
          </a:xfrm>
        </p:spPr>
        <p:txBody>
          <a:bodyPr>
            <a:normAutofit fontScale="92500"/>
          </a:bodyPr>
          <a:lstStyle/>
          <a:p>
            <a:pPr marL="0" indent="0">
              <a:buNone/>
            </a:pPr>
            <a:r>
              <a:rPr lang="en-US" sz="2800" b="1" dirty="0">
                <a:solidFill>
                  <a:srgbClr val="FF0000"/>
                </a:solidFill>
                <a:cs typeface="Arial" panose="020B0604020202020204" pitchFamily="34" charset="0"/>
              </a:rPr>
              <a:t>(b) Describe the significance of </a:t>
            </a:r>
            <a:r>
              <a:rPr lang="en-US" sz="2800" b="1" dirty="0" err="1">
                <a:solidFill>
                  <a:srgbClr val="FF0000"/>
                </a:solidFill>
                <a:cs typeface="Arial" panose="020B0604020202020204" pitchFamily="34" charset="0"/>
              </a:rPr>
              <a:t>Mika’il</a:t>
            </a:r>
            <a:r>
              <a:rPr lang="en-US" sz="2800" b="1" dirty="0">
                <a:solidFill>
                  <a:srgbClr val="FF0000"/>
                </a:solidFill>
                <a:cs typeface="Arial" panose="020B0604020202020204" pitchFamily="34" charset="0"/>
              </a:rPr>
              <a:t> to Muslims. [5]</a:t>
            </a:r>
          </a:p>
          <a:p>
            <a:pPr marL="0" indent="0">
              <a:buNone/>
            </a:pPr>
            <a:r>
              <a:rPr lang="en-GB" sz="2800" b="1" dirty="0">
                <a:cs typeface="Arial" panose="020B0604020202020204" pitchFamily="34" charset="0"/>
              </a:rPr>
              <a:t>Response: </a:t>
            </a:r>
            <a:r>
              <a:rPr lang="en-GB" sz="2800" dirty="0" err="1">
                <a:cs typeface="Arial" panose="020B0604020202020204" pitchFamily="34" charset="0"/>
              </a:rPr>
              <a:t>Mika’il</a:t>
            </a:r>
            <a:r>
              <a:rPr lang="en-GB" sz="2800" dirty="0">
                <a:cs typeface="Arial" panose="020B0604020202020204" pitchFamily="34" charset="0"/>
              </a:rPr>
              <a:t> is the angel who protects good Muslims. He also keeps heaven safe from evil so that heaven can stay pure. By keeping the devil out of heaven, </a:t>
            </a:r>
            <a:r>
              <a:rPr lang="en-GB" sz="2800" dirty="0" err="1">
                <a:cs typeface="Arial" panose="020B0604020202020204" pitchFamily="34" charset="0"/>
              </a:rPr>
              <a:t>Mika’il</a:t>
            </a:r>
            <a:r>
              <a:rPr lang="en-GB" sz="2800" dirty="0">
                <a:cs typeface="Arial" panose="020B0604020202020204" pitchFamily="34" charset="0"/>
              </a:rPr>
              <a:t> has an important role as this means that when the Day of Judgement arrives, Muslims who cross the bridge of As-</a:t>
            </a:r>
            <a:r>
              <a:rPr lang="en-GB" sz="2800" dirty="0" err="1">
                <a:cs typeface="Arial" panose="020B0604020202020204" pitchFamily="34" charset="0"/>
              </a:rPr>
              <a:t>sirat</a:t>
            </a:r>
            <a:r>
              <a:rPr lang="en-GB" sz="2800" dirty="0">
                <a:cs typeface="Arial" panose="020B0604020202020204" pitchFamily="34" charset="0"/>
              </a:rPr>
              <a:t> will be able to enter Paradise safely. As archangel, another of </a:t>
            </a:r>
            <a:r>
              <a:rPr lang="en-GB" sz="2800" dirty="0" err="1">
                <a:cs typeface="Arial" panose="020B0604020202020204" pitchFamily="34" charset="0"/>
              </a:rPr>
              <a:t>Mika’il’s</a:t>
            </a:r>
            <a:r>
              <a:rPr lang="en-GB" sz="2800" dirty="0">
                <a:cs typeface="Arial" panose="020B0604020202020204" pitchFamily="34" charset="0"/>
              </a:rPr>
              <a:t> roles is to be responsible for bringing rainfall to earth. Some Muslim scholars suggest that thunderstorms during rainfall are his voice telling the clouds to move. </a:t>
            </a:r>
            <a:r>
              <a:rPr lang="en-GB" sz="2800" dirty="0" err="1">
                <a:cs typeface="Arial" panose="020B0604020202020204" pitchFamily="34" charset="0"/>
              </a:rPr>
              <a:t>Mika’il</a:t>
            </a:r>
            <a:r>
              <a:rPr lang="en-GB" sz="2800" dirty="0">
                <a:cs typeface="Arial" panose="020B0604020202020204" pitchFamily="34" charset="0"/>
              </a:rPr>
              <a:t> obeys Allah.</a:t>
            </a:r>
          </a:p>
          <a:p>
            <a:pPr marL="0" indent="0">
              <a:buNone/>
            </a:pPr>
            <a:endParaRPr lang="en-GB" sz="2200" b="1" dirty="0">
              <a:cs typeface="Arial" panose="020B0604020202020204" pitchFamily="34" charset="0"/>
            </a:endParaRPr>
          </a:p>
          <a:p>
            <a:pPr marL="0" indent="0">
              <a:buNone/>
            </a:pPr>
            <a:r>
              <a:rPr lang="en-GB" sz="2600" i="1" dirty="0">
                <a:solidFill>
                  <a:srgbClr val="FF0000"/>
                </a:solidFill>
                <a:cs typeface="Arial" panose="020B0604020202020204" pitchFamily="34" charset="0"/>
              </a:rPr>
              <a:t>Band 3 – This is a highly detailed </a:t>
            </a:r>
            <a:r>
              <a:rPr lang="en-GB" sz="2600" i="1" u="sng" dirty="0">
                <a:solidFill>
                  <a:srgbClr val="FF0000"/>
                </a:solidFill>
                <a:cs typeface="Arial" panose="020B0604020202020204" pitchFamily="34" charset="0"/>
              </a:rPr>
              <a:t>description</a:t>
            </a:r>
            <a:r>
              <a:rPr lang="en-GB" sz="2600" i="1" dirty="0">
                <a:solidFill>
                  <a:srgbClr val="FF0000"/>
                </a:solidFill>
                <a:cs typeface="Arial" panose="020B0604020202020204" pitchFamily="34" charset="0"/>
              </a:rPr>
              <a:t> with good use of religious language.</a:t>
            </a:r>
          </a:p>
        </p:txBody>
      </p:sp>
      <p:sp>
        <p:nvSpPr>
          <p:cNvPr id="6" name="Title 1">
            <a:extLst>
              <a:ext uri="{FF2B5EF4-FFF2-40B4-BE49-F238E27FC236}">
                <a16:creationId xmlns:a16="http://schemas.microsoft.com/office/drawing/2014/main" id="{A3B3EB7D-F78E-2C48-A6CC-F161203CE6D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Tree>
    <p:extLst>
      <p:ext uri="{BB962C8B-B14F-4D97-AF65-F5344CB8AC3E}">
        <p14:creationId xmlns:p14="http://schemas.microsoft.com/office/powerpoint/2010/main" val="2872889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A4A5-8D5E-4A57-B49E-A99FEEE8E5E0}"/>
              </a:ext>
            </a:extLst>
          </p:cNvPr>
          <p:cNvSpPr>
            <a:spLocks noGrp="1"/>
          </p:cNvSpPr>
          <p:nvPr>
            <p:ph type="title"/>
          </p:nvPr>
        </p:nvSpPr>
        <p:spPr>
          <a:xfrm>
            <a:off x="1105319" y="141247"/>
            <a:ext cx="8229600" cy="651794"/>
          </a:xfrm>
        </p:spPr>
        <p:txBody>
          <a:bodyPr>
            <a:normAutofit fontScale="90000"/>
          </a:bodyPr>
          <a:lstStyle/>
          <a:p>
            <a:r>
              <a:rPr lang="en-GB" b="1" dirty="0">
                <a:solidFill>
                  <a:schemeClr val="bg1"/>
                </a:solidFill>
              </a:rPr>
              <a:t>How are the (c) questions marked?</a:t>
            </a:r>
          </a:p>
        </p:txBody>
      </p:sp>
      <p:sp>
        <p:nvSpPr>
          <p:cNvPr id="3" name="Content Placeholder 2">
            <a:extLst>
              <a:ext uri="{FF2B5EF4-FFF2-40B4-BE49-F238E27FC236}">
                <a16:creationId xmlns:a16="http://schemas.microsoft.com/office/drawing/2014/main" id="{196760E8-4F94-41AA-8D94-03892294598A}"/>
              </a:ext>
            </a:extLst>
          </p:cNvPr>
          <p:cNvSpPr>
            <a:spLocks noGrp="1"/>
          </p:cNvSpPr>
          <p:nvPr>
            <p:ph idx="1"/>
          </p:nvPr>
        </p:nvSpPr>
        <p:spPr>
          <a:xfrm>
            <a:off x="186489" y="926431"/>
            <a:ext cx="8771021" cy="5790322"/>
          </a:xfrm>
        </p:spPr>
        <p:txBody>
          <a:bodyPr>
            <a:normAutofit fontScale="70000" lnSpcReduction="20000"/>
          </a:bodyPr>
          <a:lstStyle/>
          <a:p>
            <a:pPr marL="0" indent="0">
              <a:buNone/>
            </a:pPr>
            <a:r>
              <a:rPr lang="en-GB" sz="3600" dirty="0">
                <a:cs typeface="Arial" panose="020B0604020202020204" pitchFamily="34" charset="0"/>
              </a:rPr>
              <a:t>The (c) questions will always ask pupils to </a:t>
            </a:r>
            <a:r>
              <a:rPr lang="en-GB" sz="3600" b="1" dirty="0">
                <a:cs typeface="Arial" panose="020B0604020202020204" pitchFamily="34" charset="0"/>
              </a:rPr>
              <a:t>explain</a:t>
            </a:r>
            <a:r>
              <a:rPr lang="en-GB" sz="3600" dirty="0">
                <a:cs typeface="Arial" panose="020B0604020202020204" pitchFamily="34" charset="0"/>
              </a:rPr>
              <a:t> an idea, event, action, ceremony, building, belief, teaching, view, attitude etc. </a:t>
            </a:r>
            <a:endParaRPr lang="en-GB" sz="3600" b="1" dirty="0">
              <a:cs typeface="Arial" panose="020B0604020202020204" pitchFamily="34" charset="0"/>
            </a:endParaRPr>
          </a:p>
          <a:p>
            <a:endParaRPr lang="en-GB" dirty="0">
              <a:cs typeface="Arial" panose="020B0604020202020204" pitchFamily="34" charset="0"/>
            </a:endParaRPr>
          </a:p>
          <a:p>
            <a:pPr marL="0" indent="0">
              <a:buNone/>
            </a:pPr>
            <a:r>
              <a:rPr lang="en-GB" sz="3600" b="1" dirty="0">
                <a:solidFill>
                  <a:srgbClr val="FF0000"/>
                </a:solidFill>
                <a:cs typeface="Arial" panose="020B0604020202020204" pitchFamily="34" charset="0"/>
              </a:rPr>
              <a:t>What does ‘explain’ mean?</a:t>
            </a:r>
          </a:p>
          <a:p>
            <a:r>
              <a:rPr lang="en-GB" sz="3600" b="1" dirty="0">
                <a:cs typeface="Arial" panose="020B0604020202020204" pitchFamily="34" charset="0"/>
              </a:rPr>
              <a:t>To make clear by giving more detail</a:t>
            </a:r>
          </a:p>
          <a:p>
            <a:r>
              <a:rPr lang="en-GB" sz="3600" b="1" dirty="0">
                <a:cs typeface="Arial" panose="020B0604020202020204" pitchFamily="34" charset="0"/>
              </a:rPr>
              <a:t>To clarify</a:t>
            </a:r>
          </a:p>
          <a:p>
            <a:r>
              <a:rPr lang="en-GB" sz="3600" b="1" dirty="0">
                <a:cs typeface="Arial" panose="020B0604020202020204" pitchFamily="34" charset="0"/>
              </a:rPr>
              <a:t>To go beyond description and offer more depth</a:t>
            </a:r>
          </a:p>
          <a:p>
            <a:r>
              <a:rPr lang="en-GB" sz="3600" b="1" dirty="0">
                <a:cs typeface="Arial" panose="020B0604020202020204" pitchFamily="34" charset="0"/>
              </a:rPr>
              <a:t>To reveal the reasons behind something</a:t>
            </a:r>
          </a:p>
          <a:p>
            <a:pPr marL="0" indent="0">
              <a:buNone/>
            </a:pPr>
            <a:endParaRPr lang="en-GB" sz="1800" dirty="0">
              <a:cs typeface="Arial" panose="020B0604020202020204" pitchFamily="34" charset="0"/>
            </a:endParaRPr>
          </a:p>
          <a:p>
            <a:pPr marL="0" indent="0">
              <a:buNone/>
            </a:pPr>
            <a:r>
              <a:rPr lang="en-GB" b="1" dirty="0">
                <a:cs typeface="Arial" panose="020B0604020202020204" pitchFamily="34" charset="0"/>
              </a:rPr>
              <a:t>DESCRIBE + ‘WHY’ + ‘BECAUSE’ = EXPLAIN</a:t>
            </a:r>
          </a:p>
          <a:p>
            <a:pPr marL="0" indent="0">
              <a:buNone/>
            </a:pPr>
            <a:endParaRPr lang="en-GB" sz="1800" b="1" dirty="0">
              <a:cs typeface="Arial" panose="020B0604020202020204" pitchFamily="34" charset="0"/>
            </a:endParaRPr>
          </a:p>
          <a:p>
            <a:pPr marL="0" indent="0">
              <a:buNone/>
            </a:pPr>
            <a:r>
              <a:rPr lang="en-GB" sz="3600" dirty="0">
                <a:cs typeface="Arial" panose="020B0604020202020204" pitchFamily="34" charset="0"/>
              </a:rPr>
              <a:t>Explanations are not descriptions; more of the ‘why’ and ‘because’ are expected in an explanation – </a:t>
            </a:r>
            <a:r>
              <a:rPr lang="en-GB" sz="3600" dirty="0">
                <a:solidFill>
                  <a:srgbClr val="FF0000"/>
                </a:solidFill>
                <a:cs typeface="Arial" panose="020B0604020202020204" pitchFamily="34" charset="0"/>
              </a:rPr>
              <a:t>see the next slide</a:t>
            </a:r>
            <a:r>
              <a:rPr lang="en-GB" sz="3600" dirty="0">
                <a:cs typeface="Arial" panose="020B0604020202020204" pitchFamily="34" charset="0"/>
              </a:rPr>
              <a:t>.  Pupils must give detailed explanations and use accurate religious language and sources of wisdom and authority, where appropriate.</a:t>
            </a:r>
          </a:p>
          <a:p>
            <a:pPr marL="0" indent="0">
              <a:buNone/>
            </a:pPr>
            <a:endParaRPr lang="en-GB" sz="1800" dirty="0">
              <a:latin typeface="Arial" panose="020B0604020202020204" pitchFamily="34" charset="0"/>
              <a:cs typeface="Arial" panose="020B0604020202020204" pitchFamily="34" charset="0"/>
            </a:endParaRPr>
          </a:p>
          <a:p>
            <a:pPr marL="0" indent="0">
              <a:buNone/>
            </a:pPr>
            <a:endParaRPr lang="en-US" sz="3800" b="1" dirty="0">
              <a:solidFill>
                <a:srgbClr val="FF0000"/>
              </a:solidFill>
              <a:latin typeface="Arial" panose="020B0604020202020204" pitchFamily="34" charset="0"/>
              <a:cs typeface="Arial" panose="020B0604020202020204" pitchFamily="34" charset="0"/>
            </a:endParaRPr>
          </a:p>
          <a:p>
            <a:pPr marL="0" indent="0">
              <a:buNone/>
            </a:pPr>
            <a:endParaRPr lang="en-US" sz="3600" b="1" dirty="0">
              <a:solidFill>
                <a:srgbClr val="FF0000"/>
              </a:solidFill>
              <a:latin typeface="Arial" panose="020B0604020202020204" pitchFamily="34" charset="0"/>
              <a:cs typeface="Arial" panose="020B0604020202020204" pitchFamily="34" charset="0"/>
            </a:endParaRPr>
          </a:p>
          <a:p>
            <a:pPr marL="0" indent="0">
              <a:buNone/>
            </a:pPr>
            <a:endParaRPr lang="en-GB" sz="3600" b="1" dirty="0">
              <a:solidFill>
                <a:srgbClr val="FF0000"/>
              </a:solidFill>
            </a:endParaRPr>
          </a:p>
          <a:p>
            <a:endParaRPr lang="en-US" b="1" dirty="0">
              <a:solidFill>
                <a:srgbClr val="FF000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4125322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59683-002C-4640-B660-4581547CF548}"/>
              </a:ext>
            </a:extLst>
          </p:cNvPr>
          <p:cNvSpPr>
            <a:spLocks noGrp="1"/>
          </p:cNvSpPr>
          <p:nvPr>
            <p:ph type="title"/>
          </p:nvPr>
        </p:nvSpPr>
        <p:spPr>
          <a:xfrm>
            <a:off x="1110343" y="-152417"/>
            <a:ext cx="8229600" cy="1143000"/>
          </a:xfrm>
        </p:spPr>
        <p:txBody>
          <a:bodyPr>
            <a:normAutofit/>
          </a:bodyPr>
          <a:lstStyle/>
          <a:p>
            <a:r>
              <a:rPr lang="en-GB" sz="4000" b="1" dirty="0">
                <a:solidFill>
                  <a:schemeClr val="bg1"/>
                </a:solidFill>
              </a:rPr>
              <a:t>Exemplifying the (c) questions</a:t>
            </a:r>
          </a:p>
        </p:txBody>
      </p:sp>
      <p:sp>
        <p:nvSpPr>
          <p:cNvPr id="3" name="Content Placeholder 2">
            <a:extLst>
              <a:ext uri="{FF2B5EF4-FFF2-40B4-BE49-F238E27FC236}">
                <a16:creationId xmlns:a16="http://schemas.microsoft.com/office/drawing/2014/main" id="{B0998739-FFA5-4EC6-8623-4F8AD2836E57}"/>
              </a:ext>
            </a:extLst>
          </p:cNvPr>
          <p:cNvSpPr>
            <a:spLocks noGrp="1"/>
          </p:cNvSpPr>
          <p:nvPr>
            <p:ph idx="1"/>
          </p:nvPr>
        </p:nvSpPr>
        <p:spPr>
          <a:xfrm>
            <a:off x="1" y="892610"/>
            <a:ext cx="9144000" cy="5889189"/>
          </a:xfrm>
        </p:spPr>
        <p:txBody>
          <a:bodyPr>
            <a:normAutofit fontScale="40000" lnSpcReduction="20000"/>
          </a:bodyPr>
          <a:lstStyle/>
          <a:p>
            <a:pPr marL="0" indent="0">
              <a:buNone/>
            </a:pPr>
            <a:r>
              <a:rPr lang="en-GB" sz="4500" b="1" dirty="0">
                <a:cs typeface="Arial" panose="020B0604020202020204" pitchFamily="34" charset="0"/>
              </a:rPr>
              <a:t>This is an example of a description </a:t>
            </a:r>
            <a:r>
              <a:rPr lang="en-GB" sz="4500" b="1" dirty="0">
                <a:solidFill>
                  <a:srgbClr val="00B050"/>
                </a:solidFill>
                <a:cs typeface="Arial" panose="020B0604020202020204" pitchFamily="34" charset="0"/>
              </a:rPr>
              <a:t>(A)</a:t>
            </a:r>
            <a:r>
              <a:rPr lang="en-GB" sz="4500" b="1" dirty="0">
                <a:cs typeface="Arial" panose="020B0604020202020204" pitchFamily="34" charset="0"/>
              </a:rPr>
              <a:t> compared to an explanation </a:t>
            </a:r>
            <a:r>
              <a:rPr lang="en-GB" sz="4500" b="1" dirty="0">
                <a:solidFill>
                  <a:srgbClr val="7030A0"/>
                </a:solidFill>
                <a:cs typeface="Arial" panose="020B0604020202020204" pitchFamily="34" charset="0"/>
              </a:rPr>
              <a:t>(B):</a:t>
            </a:r>
          </a:p>
          <a:p>
            <a:pPr marL="0" indent="0">
              <a:buNone/>
            </a:pPr>
            <a:endParaRPr lang="en-GB" sz="4500" b="1" dirty="0">
              <a:solidFill>
                <a:srgbClr val="00B050"/>
              </a:solidFill>
              <a:cs typeface="Arial" panose="020B0604020202020204" pitchFamily="34" charset="0"/>
            </a:endParaRPr>
          </a:p>
          <a:p>
            <a:pPr marL="228600" indent="-228600">
              <a:buAutoNum type="alphaUcPeriod"/>
            </a:pPr>
            <a:r>
              <a:rPr lang="en-GB" sz="4500" b="1" dirty="0">
                <a:solidFill>
                  <a:srgbClr val="00B050"/>
                </a:solidFill>
                <a:cs typeface="Arial" panose="020B0604020202020204" pitchFamily="34" charset="0"/>
              </a:rPr>
              <a:t>If you were asked to describe, for example, the Three-Fold Way in Buddhism, you might include the following:</a:t>
            </a:r>
          </a:p>
          <a:p>
            <a:pPr marL="0" indent="0">
              <a:buNone/>
            </a:pPr>
            <a:endParaRPr lang="en-GB" sz="2000" b="1" dirty="0">
              <a:solidFill>
                <a:srgbClr val="00B050"/>
              </a:solidFill>
              <a:cs typeface="Arial" panose="020B0604020202020204" pitchFamily="34" charset="0"/>
            </a:endParaRPr>
          </a:p>
          <a:p>
            <a:r>
              <a:rPr lang="en-GB" sz="4500" b="1" dirty="0">
                <a:solidFill>
                  <a:srgbClr val="00B050"/>
                </a:solidFill>
                <a:cs typeface="Arial" panose="020B0604020202020204" pitchFamily="34" charset="0"/>
              </a:rPr>
              <a:t>It is the division of the Eightfold Path into three parts</a:t>
            </a:r>
          </a:p>
          <a:p>
            <a:r>
              <a:rPr lang="en-GB" sz="4500" b="1" dirty="0">
                <a:solidFill>
                  <a:srgbClr val="00B050"/>
                </a:solidFill>
                <a:cs typeface="Arial" panose="020B0604020202020204" pitchFamily="34" charset="0"/>
              </a:rPr>
              <a:t>It is a complete programme where all parts are followed simultaneously</a:t>
            </a:r>
          </a:p>
          <a:p>
            <a:r>
              <a:rPr lang="en-GB" sz="4500" b="1" dirty="0">
                <a:solidFill>
                  <a:srgbClr val="00B050"/>
                </a:solidFill>
                <a:cs typeface="Arial" panose="020B0604020202020204" pitchFamily="34" charset="0"/>
              </a:rPr>
              <a:t>Ethics include right speech, right action and right livelihood</a:t>
            </a:r>
          </a:p>
          <a:p>
            <a:r>
              <a:rPr lang="en-GB" sz="4500" b="1" dirty="0">
                <a:solidFill>
                  <a:srgbClr val="00B050"/>
                </a:solidFill>
                <a:cs typeface="Arial" panose="020B0604020202020204" pitchFamily="34" charset="0"/>
              </a:rPr>
              <a:t>Wisdom includes right view and right thought</a:t>
            </a:r>
          </a:p>
          <a:p>
            <a:r>
              <a:rPr lang="en-GB" sz="4500" b="1" dirty="0">
                <a:solidFill>
                  <a:srgbClr val="00B050"/>
                </a:solidFill>
                <a:cs typeface="Arial" panose="020B0604020202020204" pitchFamily="34" charset="0"/>
              </a:rPr>
              <a:t>Meditation includes right effort, right action and right concentration.</a:t>
            </a:r>
          </a:p>
          <a:p>
            <a:pPr marL="0" indent="0">
              <a:buNone/>
            </a:pPr>
            <a:endParaRPr lang="en-GB" sz="4500" dirty="0">
              <a:solidFill>
                <a:srgbClr val="00B050"/>
              </a:solidFill>
              <a:cs typeface="Arial" panose="020B0604020202020204" pitchFamily="34" charset="0"/>
            </a:endParaRPr>
          </a:p>
          <a:p>
            <a:pPr marL="228600" indent="-228600">
              <a:buAutoNum type="alphaUcPeriod" startAt="2"/>
            </a:pPr>
            <a:r>
              <a:rPr lang="en-GB" sz="4500" b="1" dirty="0">
                <a:solidFill>
                  <a:srgbClr val="7030A0"/>
                </a:solidFill>
                <a:cs typeface="Arial" panose="020B0604020202020204" pitchFamily="34" charset="0"/>
              </a:rPr>
              <a:t>BUT if you were asked to explain why the Three-Fold Way is important for Buddhists, the answer would include lots of ‘because’ as you try and explain </a:t>
            </a:r>
            <a:r>
              <a:rPr lang="en-GB" sz="4500" b="1" u="sng" dirty="0">
                <a:solidFill>
                  <a:srgbClr val="7030A0"/>
                </a:solidFill>
                <a:cs typeface="Arial" panose="020B0604020202020204" pitchFamily="34" charset="0"/>
              </a:rPr>
              <a:t>why</a:t>
            </a:r>
            <a:r>
              <a:rPr lang="en-GB" sz="4500" b="1" dirty="0">
                <a:solidFill>
                  <a:srgbClr val="7030A0"/>
                </a:solidFill>
                <a:cs typeface="Arial" panose="020B0604020202020204" pitchFamily="34" charset="0"/>
              </a:rPr>
              <a:t> it is important. You might include the following:</a:t>
            </a:r>
          </a:p>
          <a:p>
            <a:pPr marL="0" indent="0">
              <a:buNone/>
            </a:pPr>
            <a:endParaRPr lang="en-GB" sz="2000" b="1" dirty="0">
              <a:solidFill>
                <a:srgbClr val="7030A0"/>
              </a:solidFill>
              <a:cs typeface="Arial" panose="020B0604020202020204" pitchFamily="34" charset="0"/>
            </a:endParaRPr>
          </a:p>
          <a:p>
            <a:r>
              <a:rPr lang="en-GB" sz="4500" b="1">
                <a:solidFill>
                  <a:srgbClr val="7030A0"/>
                </a:solidFill>
                <a:cs typeface="Arial" panose="020B0604020202020204" pitchFamily="34" charset="0"/>
              </a:rPr>
              <a:t>Because </a:t>
            </a:r>
            <a:r>
              <a:rPr lang="en-GB" sz="4500" b="1" dirty="0">
                <a:solidFill>
                  <a:srgbClr val="7030A0"/>
                </a:solidFill>
                <a:cs typeface="Arial" panose="020B0604020202020204" pitchFamily="34" charset="0"/>
              </a:rPr>
              <a:t>the Buddha himself taught this </a:t>
            </a:r>
          </a:p>
          <a:p>
            <a:r>
              <a:rPr lang="en-GB" sz="4500" b="1" dirty="0">
                <a:solidFill>
                  <a:srgbClr val="7030A0"/>
                </a:solidFill>
                <a:cs typeface="Arial" panose="020B0604020202020204" pitchFamily="34" charset="0"/>
              </a:rPr>
              <a:t>Because each section needs to be followed for Buddhists to make progress on the path to enlightenment</a:t>
            </a:r>
          </a:p>
          <a:p>
            <a:r>
              <a:rPr lang="en-GB" sz="4500" b="1" dirty="0">
                <a:solidFill>
                  <a:srgbClr val="7030A0"/>
                </a:solidFill>
                <a:cs typeface="Arial" panose="020B0604020202020204" pitchFamily="34" charset="0"/>
              </a:rPr>
              <a:t>Because ethics set out how Buddhists should behave </a:t>
            </a:r>
          </a:p>
          <a:p>
            <a:r>
              <a:rPr lang="en-GB" sz="4500" b="1" dirty="0">
                <a:solidFill>
                  <a:srgbClr val="7030A0"/>
                </a:solidFill>
                <a:cs typeface="Arial" panose="020B0604020202020204" pitchFamily="34" charset="0"/>
              </a:rPr>
              <a:t>Because wisdom deals with the way Buddhists should think</a:t>
            </a:r>
          </a:p>
          <a:p>
            <a:r>
              <a:rPr lang="en-GB" sz="4500" b="1" dirty="0">
                <a:solidFill>
                  <a:srgbClr val="7030A0"/>
                </a:solidFill>
                <a:cs typeface="Arial" panose="020B0604020202020204" pitchFamily="34" charset="0"/>
              </a:rPr>
              <a:t>Because meditation sets out what Buddhists should do in order to be like the Buddha.</a:t>
            </a:r>
          </a:p>
          <a:p>
            <a:endParaRPr lang="en-GB" sz="4900" b="1" dirty="0">
              <a:solidFill>
                <a:srgbClr val="7030A0"/>
              </a:solidFill>
              <a:cs typeface="Arial" panose="020B0604020202020204" pitchFamily="34" charset="0"/>
            </a:endParaRPr>
          </a:p>
          <a:p>
            <a:pPr marL="0" indent="0">
              <a:buNone/>
            </a:pPr>
            <a:endParaRPr lang="en-GB" sz="3600" b="1" dirty="0">
              <a:solidFill>
                <a:srgbClr val="7030A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55014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CCE0FED-CBEA-2C4F-95F9-5FE96DF5EB7F}"/>
              </a:ext>
            </a:extLst>
          </p:cNvPr>
          <p:cNvSpPr>
            <a:spLocks noGrp="1"/>
          </p:cNvSpPr>
          <p:nvPr>
            <p:ph type="title"/>
          </p:nvPr>
        </p:nvSpPr>
        <p:spPr>
          <a:xfrm>
            <a:off x="1578428" y="180474"/>
            <a:ext cx="7460063" cy="555541"/>
          </a:xfrm>
        </p:spPr>
        <p:txBody>
          <a:bodyPr>
            <a:normAutofit fontScale="90000"/>
          </a:bodyPr>
          <a:lstStyle/>
          <a:p>
            <a:r>
              <a:rPr lang="en-GB" b="1" dirty="0">
                <a:solidFill>
                  <a:schemeClr val="bg1"/>
                </a:solidFill>
              </a:rPr>
              <a:t>Exemplifying the (c) questions</a:t>
            </a:r>
          </a:p>
        </p:txBody>
      </p:sp>
      <p:sp>
        <p:nvSpPr>
          <p:cNvPr id="5" name="Rectangle 4">
            <a:extLst>
              <a:ext uri="{FF2B5EF4-FFF2-40B4-BE49-F238E27FC236}">
                <a16:creationId xmlns:a16="http://schemas.microsoft.com/office/drawing/2014/main" id="{9CB71CC5-A80C-924E-812F-5DB4D51A393A}"/>
              </a:ext>
            </a:extLst>
          </p:cNvPr>
          <p:cNvSpPr/>
          <p:nvPr/>
        </p:nvSpPr>
        <p:spPr>
          <a:xfrm>
            <a:off x="174171" y="1049609"/>
            <a:ext cx="8864319" cy="2862322"/>
          </a:xfrm>
          <a:prstGeom prst="rect">
            <a:avLst/>
          </a:prstGeom>
        </p:spPr>
        <p:txBody>
          <a:bodyPr wrap="square">
            <a:spAutoFit/>
          </a:bodyPr>
          <a:lstStyle/>
          <a:p>
            <a:r>
              <a:rPr lang="en-US" sz="3600" dirty="0">
                <a:ea typeface="Cambria" panose="02040503050406030204" pitchFamily="18" charset="0"/>
                <a:cs typeface="Arial" panose="020B0604020202020204" pitchFamily="34" charset="0"/>
              </a:rPr>
              <a:t>The following examples are taken from the 2019 Component 3 (Judaism) question paper:</a:t>
            </a:r>
          </a:p>
          <a:p>
            <a:endParaRPr lang="en-US" sz="3600" b="1" dirty="0">
              <a:cs typeface="Arial" panose="020B0604020202020204" pitchFamily="34" charset="0"/>
            </a:endParaRPr>
          </a:p>
          <a:p>
            <a:r>
              <a:rPr lang="en-US" sz="3600" b="1" dirty="0">
                <a:solidFill>
                  <a:srgbClr val="FF0000"/>
                </a:solidFill>
                <a:cs typeface="Arial" panose="020B0604020202020204" pitchFamily="34" charset="0"/>
              </a:rPr>
              <a:t>(c) Explain different Jewish beliefs about life after death. [8]</a:t>
            </a:r>
          </a:p>
        </p:txBody>
      </p:sp>
    </p:spTree>
    <p:extLst>
      <p:ext uri="{BB962C8B-B14F-4D97-AF65-F5344CB8AC3E}">
        <p14:creationId xmlns:p14="http://schemas.microsoft.com/office/powerpoint/2010/main" val="2684199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
        <p:nvSpPr>
          <p:cNvPr id="6" name="Rectangle 5">
            <a:extLst>
              <a:ext uri="{FF2B5EF4-FFF2-40B4-BE49-F238E27FC236}">
                <a16:creationId xmlns:a16="http://schemas.microsoft.com/office/drawing/2014/main" id="{52EF26E1-7D8A-F841-A942-ADCE3BE6600D}"/>
              </a:ext>
            </a:extLst>
          </p:cNvPr>
          <p:cNvSpPr/>
          <p:nvPr/>
        </p:nvSpPr>
        <p:spPr>
          <a:xfrm>
            <a:off x="337457" y="1231650"/>
            <a:ext cx="8545286" cy="2062103"/>
          </a:xfrm>
          <a:prstGeom prst="rect">
            <a:avLst/>
          </a:prstGeom>
        </p:spPr>
        <p:txBody>
          <a:bodyPr wrap="square">
            <a:spAutoFit/>
          </a:bodyPr>
          <a:lstStyle/>
          <a:p>
            <a:r>
              <a:rPr lang="en-GB" sz="3200" dirty="0">
                <a:cs typeface="Arial" panose="020B0604020202020204" pitchFamily="34" charset="0"/>
              </a:rPr>
              <a:t>Marks are often lost because pupils don’t know enough detail about the topic in the question or because they mis-read the question or because they use the time to describe rather than explain. </a:t>
            </a:r>
          </a:p>
        </p:txBody>
      </p:sp>
    </p:spTree>
    <p:extLst>
      <p:ext uri="{BB962C8B-B14F-4D97-AF65-F5344CB8AC3E}">
        <p14:creationId xmlns:p14="http://schemas.microsoft.com/office/powerpoint/2010/main" val="1305388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A21890-7E13-4294-9268-C5AC71CAE744}"/>
              </a:ext>
            </a:extLst>
          </p:cNvPr>
          <p:cNvSpPr>
            <a:spLocks noGrp="1"/>
          </p:cNvSpPr>
          <p:nvPr>
            <p:ph idx="1"/>
          </p:nvPr>
        </p:nvSpPr>
        <p:spPr>
          <a:xfrm>
            <a:off x="162426" y="962129"/>
            <a:ext cx="8819147" cy="5594684"/>
          </a:xfrm>
        </p:spPr>
        <p:txBody>
          <a:bodyPr>
            <a:normAutofit/>
          </a:bodyPr>
          <a:lstStyle/>
          <a:p>
            <a:pPr marL="0" indent="0">
              <a:buNone/>
            </a:pPr>
            <a:endParaRPr lang="en-US" sz="1100" dirty="0">
              <a:latin typeface="Arial" panose="020B0604020202020204" pitchFamily="34" charset="0"/>
              <a:ea typeface="Cambria" panose="02040503050406030204" pitchFamily="18" charset="0"/>
              <a:cs typeface="Arial" panose="020B0604020202020204" pitchFamily="34" charset="0"/>
            </a:endParaRPr>
          </a:p>
          <a:p>
            <a:pPr marL="0" indent="0">
              <a:buNone/>
            </a:pPr>
            <a:r>
              <a:rPr lang="en-US" sz="2800" b="1" dirty="0">
                <a:solidFill>
                  <a:srgbClr val="FF0000"/>
                </a:solidFill>
                <a:ea typeface="Cambria" panose="02040503050406030204" pitchFamily="18" charset="0"/>
                <a:cs typeface="Arial" panose="020B0604020202020204" pitchFamily="34" charset="0"/>
              </a:rPr>
              <a:t>(c) Explain different Jewish beliefs about life after death. </a:t>
            </a:r>
          </a:p>
          <a:p>
            <a:pPr marL="0" indent="0">
              <a:buNone/>
            </a:pPr>
            <a:endParaRPr lang="en-US" sz="2800" dirty="0">
              <a:cs typeface="Arial" panose="020B0604020202020204" pitchFamily="34" charset="0"/>
            </a:endParaRPr>
          </a:p>
          <a:p>
            <a:pPr marL="0" indent="0">
              <a:buNone/>
            </a:pPr>
            <a:r>
              <a:rPr lang="en-US" sz="2800" b="1" dirty="0">
                <a:cs typeface="Arial" panose="020B0604020202020204" pitchFamily="34" charset="0"/>
              </a:rPr>
              <a:t>Response: </a:t>
            </a:r>
            <a:r>
              <a:rPr lang="en-GB" sz="2800" dirty="0">
                <a:cs typeface="Arial" panose="020B0604020202020204" pitchFamily="34" charset="0"/>
              </a:rPr>
              <a:t>The first Jewish belief about life or death is that when you die you become alive again depending on how good your life was. The other Jewish belief is that you get one life and depending on how good or bad you were in that life depends on whether you go to Heaven or Hell on Judgement Day.</a:t>
            </a:r>
          </a:p>
          <a:p>
            <a:pPr marL="0" indent="0">
              <a:buNone/>
            </a:pPr>
            <a:r>
              <a:rPr lang="en-GB" sz="2800" dirty="0">
                <a:cs typeface="Arial" panose="020B0604020202020204" pitchFamily="34" charset="0"/>
              </a:rPr>
              <a:t> </a:t>
            </a:r>
          </a:p>
          <a:p>
            <a:pPr marL="0" indent="0">
              <a:buNone/>
            </a:pPr>
            <a:endParaRPr lang="en-US" sz="1000" dirty="0">
              <a:cs typeface="Arial" panose="020B0604020202020204" pitchFamily="34" charset="0"/>
            </a:endParaRPr>
          </a:p>
          <a:p>
            <a:pPr marL="0" indent="0">
              <a:buNone/>
            </a:pPr>
            <a:r>
              <a:rPr lang="en-US" sz="2400" i="1" dirty="0">
                <a:solidFill>
                  <a:srgbClr val="FF0000"/>
                </a:solidFill>
                <a:cs typeface="Arial" panose="020B0604020202020204" pitchFamily="34" charset="0"/>
              </a:rPr>
              <a:t>Band 1 - </a:t>
            </a:r>
            <a:r>
              <a:rPr lang="en-GB" sz="2400" i="1" dirty="0">
                <a:solidFill>
                  <a:srgbClr val="FF0000"/>
                </a:solidFill>
                <a:cs typeface="Arial" panose="020B0604020202020204" pitchFamily="34" charset="0"/>
              </a:rPr>
              <a:t>limited understanding of specific beliefs. The information is more description than explanation.</a:t>
            </a:r>
          </a:p>
          <a:p>
            <a:endParaRPr lang="en-US" b="1" dirty="0">
              <a:solidFill>
                <a:srgbClr val="FF0000"/>
              </a:solidFill>
              <a:latin typeface="Arial" panose="020B0604020202020204" pitchFamily="34" charset="0"/>
              <a:cs typeface="Arial" panose="020B0604020202020204" pitchFamily="34" charset="0"/>
            </a:endParaRPr>
          </a:p>
          <a:p>
            <a:pPr marL="0" indent="0">
              <a:buNone/>
            </a:pPr>
            <a:endParaRPr lang="en-GB" b="1"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2CE9A681-D2CB-9440-A1B6-CF1B4FA423C8}"/>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Tree>
    <p:extLst>
      <p:ext uri="{BB962C8B-B14F-4D97-AF65-F5344CB8AC3E}">
        <p14:creationId xmlns:p14="http://schemas.microsoft.com/office/powerpoint/2010/main" val="1902270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33E2A4-EB61-4320-B98A-56C7BB2E8ABA}"/>
              </a:ext>
            </a:extLst>
          </p:cNvPr>
          <p:cNvSpPr>
            <a:spLocks noGrp="1"/>
          </p:cNvSpPr>
          <p:nvPr>
            <p:ph idx="1"/>
          </p:nvPr>
        </p:nvSpPr>
        <p:spPr>
          <a:xfrm>
            <a:off x="156410" y="930134"/>
            <a:ext cx="8831179" cy="5630777"/>
          </a:xfrm>
        </p:spPr>
        <p:txBody>
          <a:bodyPr>
            <a:noAutofit/>
          </a:bodyPr>
          <a:lstStyle/>
          <a:p>
            <a:pPr>
              <a:buAutoNum type="alphaLcParenBoth"/>
            </a:pPr>
            <a:r>
              <a:rPr lang="en-GB" sz="1800" b="1" dirty="0">
                <a:solidFill>
                  <a:srgbClr val="FF0000"/>
                </a:solidFill>
                <a:cs typeface="Arial" panose="020B0604020202020204" pitchFamily="34" charset="0"/>
              </a:rPr>
              <a:t>Explain different Jewish beliefs about life after death. </a:t>
            </a:r>
          </a:p>
          <a:p>
            <a:pPr marL="0" indent="0">
              <a:buNone/>
            </a:pPr>
            <a:endParaRPr lang="en-US" sz="1800" b="1" dirty="0">
              <a:solidFill>
                <a:srgbClr val="FF0000"/>
              </a:solidFill>
              <a:cs typeface="Arial" panose="020B0604020202020204" pitchFamily="34" charset="0"/>
            </a:endParaRPr>
          </a:p>
          <a:p>
            <a:pPr marL="0" indent="0">
              <a:buNone/>
            </a:pPr>
            <a:r>
              <a:rPr lang="en-US" sz="1800" b="1" dirty="0">
                <a:cs typeface="Arial" panose="020B0604020202020204" pitchFamily="34" charset="0"/>
              </a:rPr>
              <a:t>Response: </a:t>
            </a:r>
            <a:r>
              <a:rPr lang="en-US" sz="1800" dirty="0">
                <a:cs typeface="Arial" panose="020B0604020202020204" pitchFamily="34" charset="0"/>
              </a:rPr>
              <a:t>Within Judaism there are different beliefs about life after death </a:t>
            </a:r>
            <a:r>
              <a:rPr lang="en-US" sz="1800" dirty="0">
                <a:highlight>
                  <a:srgbClr val="FFFF00"/>
                </a:highlight>
                <a:cs typeface="Arial" panose="020B0604020202020204" pitchFamily="34" charset="0"/>
              </a:rPr>
              <a:t>because</a:t>
            </a:r>
            <a:r>
              <a:rPr lang="en-US" sz="1800" dirty="0">
                <a:cs typeface="Arial" panose="020B0604020202020204" pitchFamily="34" charset="0"/>
              </a:rPr>
              <a:t> there are the differing views of Orthodox and Reform. Many Orthodox Jews believe in the resurrection of the dead </a:t>
            </a:r>
            <a:r>
              <a:rPr lang="en-US" sz="1800" dirty="0">
                <a:highlight>
                  <a:srgbClr val="FFFF00"/>
                </a:highlight>
                <a:cs typeface="Arial" panose="020B0604020202020204" pitchFamily="34" charset="0"/>
              </a:rPr>
              <a:t>because</a:t>
            </a:r>
            <a:r>
              <a:rPr lang="en-US" sz="1800" dirty="0">
                <a:cs typeface="Arial" panose="020B0604020202020204" pitchFamily="34" charset="0"/>
              </a:rPr>
              <a:t> it was stated by Maimonides, a famous Jewish thinker. They believe that resurrection is for people who have been good in this life </a:t>
            </a:r>
            <a:r>
              <a:rPr lang="en-US" sz="1800" dirty="0">
                <a:highlight>
                  <a:srgbClr val="FFFF00"/>
                </a:highlight>
                <a:cs typeface="Arial" panose="020B0604020202020204" pitchFamily="34" charset="0"/>
              </a:rPr>
              <a:t>as</a:t>
            </a:r>
            <a:r>
              <a:rPr lang="en-US" sz="1800" dirty="0">
                <a:cs typeface="Arial" panose="020B0604020202020204" pitchFamily="34" charset="0"/>
              </a:rPr>
              <a:t> Maimonides said that they are “considered alive’ even when they die. Orthodox Jews  believe that the body and soul will be brought back to life in </a:t>
            </a:r>
            <a:r>
              <a:rPr lang="en-US" sz="1800" dirty="0" err="1">
                <a:cs typeface="Arial" panose="020B0604020202020204" pitchFamily="34" charset="0"/>
              </a:rPr>
              <a:t>olam</a:t>
            </a:r>
            <a:r>
              <a:rPr lang="en-US" sz="1800" dirty="0">
                <a:cs typeface="Arial" panose="020B0604020202020204" pitchFamily="34" charset="0"/>
              </a:rPr>
              <a:t> ha-</a:t>
            </a:r>
            <a:r>
              <a:rPr lang="en-US" sz="1800" dirty="0" err="1">
                <a:cs typeface="Arial" panose="020B0604020202020204" pitchFamily="34" charset="0"/>
              </a:rPr>
              <a:t>ba</a:t>
            </a:r>
            <a:r>
              <a:rPr lang="en-US" sz="1800" dirty="0">
                <a:cs typeface="Arial" panose="020B0604020202020204" pitchFamily="34" charset="0"/>
              </a:rPr>
              <a:t> </a:t>
            </a:r>
            <a:r>
              <a:rPr lang="en-US" sz="1800" dirty="0">
                <a:highlight>
                  <a:srgbClr val="FFFF00"/>
                </a:highlight>
                <a:cs typeface="Arial" panose="020B0604020202020204" pitchFamily="34" charset="0"/>
              </a:rPr>
              <a:t>so</a:t>
            </a:r>
            <a:r>
              <a:rPr lang="en-US" sz="1800" dirty="0">
                <a:cs typeface="Arial" panose="020B0604020202020204" pitchFamily="34" charset="0"/>
              </a:rPr>
              <a:t> they do not permit cremations. Many Orthodox and ultra-Orthodox Jews believe that the resurrection of the dead will happen when the Messiah arrives. Reform Jews have updated many traditional views </a:t>
            </a:r>
            <a:r>
              <a:rPr lang="en-US" sz="1800" dirty="0">
                <a:highlight>
                  <a:srgbClr val="FFFF00"/>
                </a:highlight>
                <a:cs typeface="Arial" panose="020B0604020202020204" pitchFamily="34" charset="0"/>
              </a:rPr>
              <a:t>so</a:t>
            </a:r>
            <a:r>
              <a:rPr lang="en-US" sz="1800" dirty="0">
                <a:cs typeface="Arial" panose="020B0604020202020204" pitchFamily="34" charset="0"/>
              </a:rPr>
              <a:t> no longer accept a belief in a resurrection of the dead, but they do believe that the soul lives on after death. Early Jewish beliefs did include reference to </a:t>
            </a:r>
            <a:r>
              <a:rPr lang="en-US" sz="1800" dirty="0" err="1">
                <a:cs typeface="Arial" panose="020B0604020202020204" pitchFamily="34" charset="0"/>
              </a:rPr>
              <a:t>Sheol</a:t>
            </a:r>
            <a:r>
              <a:rPr lang="en-US" sz="1800" dirty="0">
                <a:cs typeface="Arial" panose="020B0604020202020204" pitchFamily="34" charset="0"/>
              </a:rPr>
              <a:t>, a place where the dead went but  </a:t>
            </a:r>
            <a:r>
              <a:rPr lang="en-US" sz="1800" dirty="0">
                <a:highlight>
                  <a:srgbClr val="FFFF00"/>
                </a:highlight>
                <a:cs typeface="Arial" panose="020B0604020202020204" pitchFamily="34" charset="0"/>
              </a:rPr>
              <a:t>as</a:t>
            </a:r>
            <a:r>
              <a:rPr lang="en-US" sz="1800" dirty="0">
                <a:cs typeface="Arial" panose="020B0604020202020204" pitchFamily="34" charset="0"/>
              </a:rPr>
              <a:t> there are no specific teachings in the Torah, Jews tend to focus on this life rather than what might happen after death. Some Jews would believe that the person lives in the memories of their loved ones and in the good they did when they were alive.</a:t>
            </a:r>
            <a:endParaRPr lang="en-US" sz="1800" b="1" dirty="0">
              <a:cs typeface="Arial" panose="020B0604020202020204" pitchFamily="34" charset="0"/>
            </a:endParaRPr>
          </a:p>
          <a:p>
            <a:pPr marL="0" indent="0">
              <a:buNone/>
            </a:pPr>
            <a:endParaRPr lang="en-GB" sz="1000" dirty="0">
              <a:cs typeface="Arial" panose="020B0604020202020204" pitchFamily="34" charset="0"/>
            </a:endParaRPr>
          </a:p>
          <a:p>
            <a:pPr marL="0" indent="0">
              <a:buNone/>
            </a:pPr>
            <a:r>
              <a:rPr lang="en-GB" sz="1800" i="1" dirty="0">
                <a:solidFill>
                  <a:srgbClr val="FF0000"/>
                </a:solidFill>
                <a:cs typeface="Arial" panose="020B0604020202020204" pitchFamily="34" charset="0"/>
              </a:rPr>
              <a:t>Band 4 – a highly detailed explanation that shows knowledge and understanding of the beliefs of Orthodox and Reform Jews, and how beliefs influence actions. Religious language and sources of authority </a:t>
            </a:r>
            <a:r>
              <a:rPr lang="en-GB" sz="1400" i="1" dirty="0">
                <a:solidFill>
                  <a:srgbClr val="FF0000"/>
                </a:solidFill>
                <a:cs typeface="Arial" panose="020B0604020202020204" pitchFamily="34" charset="0"/>
              </a:rPr>
              <a:t>(Torah/Orthodox/Reform/Maimonides) </a:t>
            </a:r>
            <a:r>
              <a:rPr lang="en-GB" sz="1800" i="1" dirty="0">
                <a:solidFill>
                  <a:srgbClr val="FF0000"/>
                </a:solidFill>
                <a:cs typeface="Arial" panose="020B0604020202020204" pitchFamily="34" charset="0"/>
              </a:rPr>
              <a:t>are used accurately and appropriately. </a:t>
            </a:r>
            <a:endParaRPr lang="en-GB" sz="1800" i="1" dirty="0">
              <a:solidFill>
                <a:srgbClr val="FF0000"/>
              </a:solidFill>
            </a:endParaRPr>
          </a:p>
        </p:txBody>
      </p:sp>
      <p:sp>
        <p:nvSpPr>
          <p:cNvPr id="6" name="Title 1">
            <a:extLst>
              <a:ext uri="{FF2B5EF4-FFF2-40B4-BE49-F238E27FC236}">
                <a16:creationId xmlns:a16="http://schemas.microsoft.com/office/drawing/2014/main" id="{4B6E3125-CE14-F042-8205-0E975234737B}"/>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Tree>
    <p:extLst>
      <p:ext uri="{BB962C8B-B14F-4D97-AF65-F5344CB8AC3E}">
        <p14:creationId xmlns:p14="http://schemas.microsoft.com/office/powerpoint/2010/main" val="2624800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72143" y="1105801"/>
            <a:ext cx="8752114"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latin typeface="+mn-lt"/>
              </a:rPr>
              <a:t>Understanding the marking scheme</a:t>
            </a:r>
          </a:p>
          <a:p>
            <a:pPr lvl="0"/>
            <a:endParaRPr lang="en-GB" sz="2400" b="1" dirty="0">
              <a:latin typeface="+mn-lt"/>
            </a:endParaRPr>
          </a:p>
          <a:p>
            <a:pPr lvl="0"/>
            <a:r>
              <a:rPr lang="en-GB" sz="2400" dirty="0">
                <a:latin typeface="+mn-lt"/>
              </a:rPr>
              <a:t>The marking scheme is designed to offer indicative content only. It is not prescriptive or exhaustive and it is not a check list. It is perfectly possible for candidates to give an accurate and relevant response to a question, yet not have included everything (or even anything) on the mark scheme. </a:t>
            </a:r>
          </a:p>
          <a:p>
            <a:pPr lvl="0"/>
            <a:endParaRPr lang="en-GB" sz="2400" dirty="0">
              <a:latin typeface="+mn-lt"/>
            </a:endParaRPr>
          </a:p>
          <a:p>
            <a:pPr lvl="0"/>
            <a:r>
              <a:rPr lang="en-GB" sz="2400" dirty="0">
                <a:latin typeface="+mn-lt"/>
              </a:rPr>
              <a:t>The content of a response should be marked against the criteria of the marking bands and should be a ‘best-fit.’ </a:t>
            </a:r>
          </a:p>
          <a:p>
            <a:pPr lvl="0"/>
            <a:endParaRPr lang="en-GB" sz="2400" b="1" dirty="0"/>
          </a:p>
        </p:txBody>
      </p:sp>
    </p:spTree>
    <p:extLst>
      <p:ext uri="{BB962C8B-B14F-4D97-AF65-F5344CB8AC3E}">
        <p14:creationId xmlns:p14="http://schemas.microsoft.com/office/powerpoint/2010/main" val="3468535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7188A-A729-48F1-9DFB-712BA926293D}"/>
              </a:ext>
            </a:extLst>
          </p:cNvPr>
          <p:cNvSpPr>
            <a:spLocks noGrp="1"/>
          </p:cNvSpPr>
          <p:nvPr>
            <p:ph type="title"/>
          </p:nvPr>
        </p:nvSpPr>
        <p:spPr>
          <a:xfrm>
            <a:off x="914400" y="168442"/>
            <a:ext cx="8229600" cy="627730"/>
          </a:xfrm>
        </p:spPr>
        <p:txBody>
          <a:bodyPr>
            <a:normAutofit fontScale="90000"/>
          </a:bodyPr>
          <a:lstStyle/>
          <a:p>
            <a:r>
              <a:rPr lang="en-GB" b="1" dirty="0">
                <a:solidFill>
                  <a:schemeClr val="bg1"/>
                </a:solidFill>
              </a:rPr>
              <a:t>How are (d) questions marked?</a:t>
            </a:r>
          </a:p>
        </p:txBody>
      </p:sp>
      <p:sp>
        <p:nvSpPr>
          <p:cNvPr id="3" name="Content Placeholder 2">
            <a:extLst>
              <a:ext uri="{FF2B5EF4-FFF2-40B4-BE49-F238E27FC236}">
                <a16:creationId xmlns:a16="http://schemas.microsoft.com/office/drawing/2014/main" id="{193D83E3-1F1B-4861-B668-0283190BEC4A}"/>
              </a:ext>
            </a:extLst>
          </p:cNvPr>
          <p:cNvSpPr>
            <a:spLocks noGrp="1"/>
          </p:cNvSpPr>
          <p:nvPr>
            <p:ph idx="1"/>
          </p:nvPr>
        </p:nvSpPr>
        <p:spPr>
          <a:xfrm>
            <a:off x="108284" y="946132"/>
            <a:ext cx="8927431" cy="5582652"/>
          </a:xfrm>
        </p:spPr>
        <p:txBody>
          <a:bodyPr>
            <a:normAutofit fontScale="92500"/>
          </a:bodyPr>
          <a:lstStyle/>
          <a:p>
            <a:pPr marL="0" indent="0">
              <a:buNone/>
            </a:pPr>
            <a:r>
              <a:rPr lang="en-GB" sz="2200" dirty="0">
                <a:cs typeface="Arial" panose="020B0604020202020204" pitchFamily="34" charset="0"/>
              </a:rPr>
              <a:t>The (d) questions test </a:t>
            </a:r>
            <a:r>
              <a:rPr lang="en-GB" sz="2200" b="1" dirty="0">
                <a:cs typeface="Arial" panose="020B0604020202020204" pitchFamily="34" charset="0"/>
              </a:rPr>
              <a:t>Assessment Objective 2: the ability to analyse and evaluate.</a:t>
            </a:r>
            <a:r>
              <a:rPr lang="en-GB" sz="2200" dirty="0">
                <a:cs typeface="Arial" panose="020B0604020202020204" pitchFamily="34" charset="0"/>
              </a:rPr>
              <a:t> They give the opportunity to write longer answers and they are worth 15 marks. Pupils must offer an </a:t>
            </a:r>
            <a:r>
              <a:rPr lang="en-GB" sz="2200" b="1" dirty="0">
                <a:cs typeface="Arial" panose="020B0604020202020204" pitchFamily="34" charset="0"/>
              </a:rPr>
              <a:t>informed discussion </a:t>
            </a:r>
            <a:r>
              <a:rPr lang="en-GB" sz="2200" dirty="0">
                <a:cs typeface="Arial" panose="020B0604020202020204" pitchFamily="34" charset="0"/>
              </a:rPr>
              <a:t>of the statement and not just explain different responses to it. They must </a:t>
            </a:r>
            <a:r>
              <a:rPr lang="en-GB" sz="2200" b="1" dirty="0">
                <a:cs typeface="Arial" panose="020B0604020202020204" pitchFamily="34" charset="0"/>
              </a:rPr>
              <a:t>argue the validity </a:t>
            </a:r>
            <a:r>
              <a:rPr lang="en-GB" sz="2200" dirty="0">
                <a:cs typeface="Arial" panose="020B0604020202020204" pitchFamily="34" charset="0"/>
              </a:rPr>
              <a:t>of the statement and use </a:t>
            </a:r>
            <a:r>
              <a:rPr lang="en-GB" sz="2200" b="1" dirty="0">
                <a:cs typeface="Arial" panose="020B0604020202020204" pitchFamily="34" charset="0"/>
              </a:rPr>
              <a:t>religious language </a:t>
            </a:r>
            <a:r>
              <a:rPr lang="en-GB" sz="2200" dirty="0">
                <a:cs typeface="Arial" panose="020B0604020202020204" pitchFamily="34" charset="0"/>
              </a:rPr>
              <a:t>and appropriate </a:t>
            </a:r>
            <a:r>
              <a:rPr lang="en-GB" sz="2200" b="1" dirty="0">
                <a:cs typeface="Arial" panose="020B0604020202020204" pitchFamily="34" charset="0"/>
              </a:rPr>
              <a:t>sources of wisdom and authority.</a:t>
            </a:r>
          </a:p>
          <a:p>
            <a:pPr marL="0" indent="0">
              <a:buNone/>
            </a:pPr>
            <a:endParaRPr lang="en-GB" sz="1100" dirty="0">
              <a:cs typeface="Arial" panose="020B0604020202020204" pitchFamily="34" charset="0"/>
            </a:endParaRPr>
          </a:p>
          <a:p>
            <a:pPr marL="0" indent="0">
              <a:buNone/>
            </a:pPr>
            <a:r>
              <a:rPr lang="en-GB" sz="2200" b="1" dirty="0">
                <a:cs typeface="Arial" panose="020B0604020202020204" pitchFamily="34" charset="0"/>
              </a:rPr>
              <a:t>What does ‘analyse’ mean?</a:t>
            </a:r>
          </a:p>
          <a:p>
            <a:r>
              <a:rPr lang="en-GB" sz="2200" dirty="0">
                <a:cs typeface="Arial" panose="020B0604020202020204" pitchFamily="34" charset="0"/>
              </a:rPr>
              <a:t>To examine</a:t>
            </a:r>
          </a:p>
          <a:p>
            <a:r>
              <a:rPr lang="en-GB" sz="2200" dirty="0">
                <a:cs typeface="Arial" panose="020B0604020202020204" pitchFamily="34" charset="0"/>
              </a:rPr>
              <a:t>To scrutinise</a:t>
            </a:r>
          </a:p>
          <a:p>
            <a:r>
              <a:rPr lang="en-GB" sz="2200" dirty="0">
                <a:cs typeface="Arial" panose="020B0604020202020204" pitchFamily="34" charset="0"/>
              </a:rPr>
              <a:t>To probe or investigate</a:t>
            </a:r>
          </a:p>
          <a:p>
            <a:r>
              <a:rPr lang="en-GB" sz="2200" dirty="0">
                <a:cs typeface="Arial" panose="020B0604020202020204" pitchFamily="34" charset="0"/>
              </a:rPr>
              <a:t>To take part or break down</a:t>
            </a:r>
          </a:p>
          <a:p>
            <a:pPr marL="0" indent="0">
              <a:buNone/>
            </a:pPr>
            <a:r>
              <a:rPr lang="en-GB" sz="2200" b="1" dirty="0">
                <a:cs typeface="Arial" panose="020B0604020202020204" pitchFamily="34" charset="0"/>
              </a:rPr>
              <a:t>What does ‘evaluate’ mean?</a:t>
            </a:r>
          </a:p>
          <a:p>
            <a:r>
              <a:rPr lang="en-GB" sz="2200" dirty="0">
                <a:cs typeface="Arial" panose="020B0604020202020204" pitchFamily="34" charset="0"/>
              </a:rPr>
              <a:t>To assess, argue or judge the worth of something</a:t>
            </a:r>
          </a:p>
          <a:p>
            <a:r>
              <a:rPr lang="en-GB" sz="2200" dirty="0">
                <a:cs typeface="Arial" panose="020B0604020202020204" pitchFamily="34" charset="0"/>
              </a:rPr>
              <a:t>To measure or weigh up </a:t>
            </a:r>
          </a:p>
          <a:p>
            <a:r>
              <a:rPr lang="en-GB" sz="2200" dirty="0">
                <a:cs typeface="Arial" panose="020B0604020202020204" pitchFamily="34" charset="0"/>
              </a:rPr>
              <a:t>To appraise or assess the value of something</a:t>
            </a:r>
          </a:p>
          <a:p>
            <a:r>
              <a:rPr lang="en-GB" sz="2200" dirty="0">
                <a:cs typeface="Arial" panose="020B0604020202020204" pitchFamily="34" charset="0"/>
              </a:rPr>
              <a:t>To pass judgement on how valid something is</a:t>
            </a:r>
          </a:p>
          <a:p>
            <a:endParaRPr lang="en-GB" dirty="0"/>
          </a:p>
        </p:txBody>
      </p:sp>
    </p:spTree>
    <p:extLst>
      <p:ext uri="{BB962C8B-B14F-4D97-AF65-F5344CB8AC3E}">
        <p14:creationId xmlns:p14="http://schemas.microsoft.com/office/powerpoint/2010/main" val="3507462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BA69D-B9F8-41D3-A0AB-3FE6F6917CFD}"/>
              </a:ext>
            </a:extLst>
          </p:cNvPr>
          <p:cNvSpPr>
            <a:spLocks noGrp="1"/>
          </p:cNvSpPr>
          <p:nvPr>
            <p:ph type="title"/>
          </p:nvPr>
        </p:nvSpPr>
        <p:spPr>
          <a:xfrm>
            <a:off x="798007" y="139559"/>
            <a:ext cx="8229600" cy="783771"/>
          </a:xfrm>
        </p:spPr>
        <p:txBody>
          <a:bodyPr>
            <a:normAutofit fontScale="90000"/>
          </a:bodyPr>
          <a:lstStyle/>
          <a:p>
            <a:r>
              <a:rPr lang="en-GB" b="1" dirty="0"/>
              <a:t> </a:t>
            </a:r>
            <a:r>
              <a:rPr lang="en-GB" b="1" dirty="0">
                <a:solidFill>
                  <a:schemeClr val="bg1"/>
                </a:solidFill>
              </a:rPr>
              <a:t>Exemplifying (d) questions </a:t>
            </a:r>
            <a:br>
              <a:rPr lang="en-GB" b="1" dirty="0"/>
            </a:br>
            <a:endParaRPr lang="en-GB" sz="1800" dirty="0"/>
          </a:p>
        </p:txBody>
      </p:sp>
      <p:sp>
        <p:nvSpPr>
          <p:cNvPr id="4" name="TextBox 3">
            <a:extLst>
              <a:ext uri="{FF2B5EF4-FFF2-40B4-BE49-F238E27FC236}">
                <a16:creationId xmlns:a16="http://schemas.microsoft.com/office/drawing/2014/main" id="{017DD49D-4E11-964E-BEA7-0AAECDD3DEBF}"/>
              </a:ext>
            </a:extLst>
          </p:cNvPr>
          <p:cNvSpPr txBox="1"/>
          <p:nvPr/>
        </p:nvSpPr>
        <p:spPr>
          <a:xfrm>
            <a:off x="228600" y="1174677"/>
            <a:ext cx="8675913" cy="1569660"/>
          </a:xfrm>
          <a:prstGeom prst="rect">
            <a:avLst/>
          </a:prstGeom>
          <a:noFill/>
        </p:spPr>
        <p:txBody>
          <a:bodyPr wrap="square" rtlCol="0">
            <a:spAutoFit/>
          </a:bodyPr>
          <a:lstStyle/>
          <a:p>
            <a:r>
              <a:rPr lang="en-US" sz="2400" dirty="0">
                <a:cs typeface="Arial" panose="020B0604020202020204" pitchFamily="34" charset="0"/>
              </a:rPr>
              <a:t>Using connectives are needed to link arguments and move the discussion forward. Good evaluative responses often use connectives to good effect. See below for some common connecting words.</a:t>
            </a:r>
          </a:p>
        </p:txBody>
      </p:sp>
      <p:graphicFrame>
        <p:nvGraphicFramePr>
          <p:cNvPr id="7" name="Table 8">
            <a:extLst>
              <a:ext uri="{FF2B5EF4-FFF2-40B4-BE49-F238E27FC236}">
                <a16:creationId xmlns:a16="http://schemas.microsoft.com/office/drawing/2014/main" id="{58CB1A60-8525-4D35-B273-45103AF82EFB}"/>
              </a:ext>
            </a:extLst>
          </p:cNvPr>
          <p:cNvGraphicFramePr>
            <a:graphicFrameLocks noGrp="1"/>
          </p:cNvGraphicFramePr>
          <p:nvPr>
            <p:extLst>
              <p:ext uri="{D42A27DB-BD31-4B8C-83A1-F6EECF244321}">
                <p14:modId xmlns:p14="http://schemas.microsoft.com/office/powerpoint/2010/main" val="214236011"/>
              </p:ext>
            </p:extLst>
          </p:nvPr>
        </p:nvGraphicFramePr>
        <p:xfrm>
          <a:off x="109724" y="2861918"/>
          <a:ext cx="8913663" cy="3856523"/>
        </p:xfrm>
        <a:graphic>
          <a:graphicData uri="http://schemas.openxmlformats.org/drawingml/2006/table">
            <a:tbl>
              <a:tblPr firstRow="1" bandRow="1">
                <a:tableStyleId>{93296810-A885-4BE3-A3E7-6D5BEEA58F35}</a:tableStyleId>
              </a:tblPr>
              <a:tblGrid>
                <a:gridCol w="4469859">
                  <a:extLst>
                    <a:ext uri="{9D8B030D-6E8A-4147-A177-3AD203B41FA5}">
                      <a16:colId xmlns:a16="http://schemas.microsoft.com/office/drawing/2014/main" val="245843292"/>
                    </a:ext>
                  </a:extLst>
                </a:gridCol>
                <a:gridCol w="4443804">
                  <a:extLst>
                    <a:ext uri="{9D8B030D-6E8A-4147-A177-3AD203B41FA5}">
                      <a16:colId xmlns:a16="http://schemas.microsoft.com/office/drawing/2014/main" val="2133261699"/>
                    </a:ext>
                  </a:extLst>
                </a:gridCol>
              </a:tblGrid>
              <a:tr h="748148">
                <a:tc>
                  <a:txBody>
                    <a:bodyPr/>
                    <a:lstStyle/>
                    <a:p>
                      <a:r>
                        <a:rPr lang="en-GB" dirty="0"/>
                        <a:t>CONNECTIVES THAT LINK SIMILAR IDEAS</a:t>
                      </a:r>
                    </a:p>
                  </a:txBody>
                  <a:tcPr/>
                </a:tc>
                <a:tc>
                  <a:txBody>
                    <a:bodyPr/>
                    <a:lstStyle/>
                    <a:p>
                      <a:r>
                        <a:rPr lang="en-GB" dirty="0"/>
                        <a:t>CONNECTIVES THAT SHOW A DIFFERENT OR ALTERNATIVE IDEA</a:t>
                      </a:r>
                    </a:p>
                  </a:txBody>
                  <a:tcPr/>
                </a:tc>
                <a:extLst>
                  <a:ext uri="{0D108BD9-81ED-4DB2-BD59-A6C34878D82A}">
                    <a16:rowId xmlns:a16="http://schemas.microsoft.com/office/drawing/2014/main" val="675083497"/>
                  </a:ext>
                </a:extLst>
              </a:tr>
              <a:tr h="621675">
                <a:tc>
                  <a:txBody>
                    <a:bodyPr/>
                    <a:lstStyle/>
                    <a:p>
                      <a:r>
                        <a:rPr lang="en-GB" dirty="0"/>
                        <a:t>ALSO</a:t>
                      </a:r>
                    </a:p>
                  </a:txBody>
                  <a:tcPr/>
                </a:tc>
                <a:tc>
                  <a:txBody>
                    <a:bodyPr/>
                    <a:lstStyle/>
                    <a:p>
                      <a:r>
                        <a:rPr lang="en-GB" dirty="0"/>
                        <a:t>HOWEVER</a:t>
                      </a:r>
                    </a:p>
                  </a:txBody>
                  <a:tcPr/>
                </a:tc>
                <a:extLst>
                  <a:ext uri="{0D108BD9-81ED-4DB2-BD59-A6C34878D82A}">
                    <a16:rowId xmlns:a16="http://schemas.microsoft.com/office/drawing/2014/main" val="260550704"/>
                  </a:ext>
                </a:extLst>
              </a:tr>
              <a:tr h="621675">
                <a:tc>
                  <a:txBody>
                    <a:bodyPr/>
                    <a:lstStyle/>
                    <a:p>
                      <a:r>
                        <a:rPr lang="en-GB" dirty="0"/>
                        <a:t>FURTHERMORE</a:t>
                      </a:r>
                    </a:p>
                  </a:txBody>
                  <a:tcPr/>
                </a:tc>
                <a:tc>
                  <a:txBody>
                    <a:bodyPr/>
                    <a:lstStyle/>
                    <a:p>
                      <a:r>
                        <a:rPr lang="en-GB" dirty="0"/>
                        <a:t>ON THE OTHER HAND</a:t>
                      </a:r>
                    </a:p>
                  </a:txBody>
                  <a:tcPr/>
                </a:tc>
                <a:extLst>
                  <a:ext uri="{0D108BD9-81ED-4DB2-BD59-A6C34878D82A}">
                    <a16:rowId xmlns:a16="http://schemas.microsoft.com/office/drawing/2014/main" val="2772027242"/>
                  </a:ext>
                </a:extLst>
              </a:tr>
              <a:tr h="621675">
                <a:tc>
                  <a:txBody>
                    <a:bodyPr/>
                    <a:lstStyle/>
                    <a:p>
                      <a:r>
                        <a:rPr lang="en-GB" dirty="0"/>
                        <a:t>MOREOVER</a:t>
                      </a:r>
                    </a:p>
                  </a:txBody>
                  <a:tcPr/>
                </a:tc>
                <a:tc>
                  <a:txBody>
                    <a:bodyPr/>
                    <a:lstStyle/>
                    <a:p>
                      <a:r>
                        <a:rPr lang="en-GB" dirty="0"/>
                        <a:t>ALTERNATIVELY</a:t>
                      </a:r>
                    </a:p>
                  </a:txBody>
                  <a:tcPr/>
                </a:tc>
                <a:extLst>
                  <a:ext uri="{0D108BD9-81ED-4DB2-BD59-A6C34878D82A}">
                    <a16:rowId xmlns:a16="http://schemas.microsoft.com/office/drawing/2014/main" val="3032330623"/>
                  </a:ext>
                </a:extLst>
              </a:tr>
              <a:tr h="621675">
                <a:tc>
                  <a:txBody>
                    <a:bodyPr/>
                    <a:lstStyle/>
                    <a:p>
                      <a:r>
                        <a:rPr lang="en-GB" dirty="0"/>
                        <a:t>IN ADDITION TO</a:t>
                      </a:r>
                    </a:p>
                  </a:txBody>
                  <a:tcPr/>
                </a:tc>
                <a:tc>
                  <a:txBody>
                    <a:bodyPr/>
                    <a:lstStyle/>
                    <a:p>
                      <a:r>
                        <a:rPr lang="en-GB" dirty="0"/>
                        <a:t>IN CONTRAST TO</a:t>
                      </a:r>
                    </a:p>
                  </a:txBody>
                  <a:tcPr/>
                </a:tc>
                <a:extLst>
                  <a:ext uri="{0D108BD9-81ED-4DB2-BD59-A6C34878D82A}">
                    <a16:rowId xmlns:a16="http://schemas.microsoft.com/office/drawing/2014/main" val="4033267639"/>
                  </a:ext>
                </a:extLst>
              </a:tr>
              <a:tr h="621675">
                <a:tc>
                  <a:txBody>
                    <a:bodyPr/>
                    <a:lstStyle/>
                    <a:p>
                      <a:r>
                        <a:rPr lang="en-GB" dirty="0"/>
                        <a:t>SIMILARLY</a:t>
                      </a:r>
                    </a:p>
                  </a:txBody>
                  <a:tcPr/>
                </a:tc>
                <a:tc>
                  <a:txBody>
                    <a:bodyPr/>
                    <a:lstStyle/>
                    <a:p>
                      <a:r>
                        <a:rPr lang="en-GB" dirty="0"/>
                        <a:t>HAVING SAID THAT</a:t>
                      </a:r>
                    </a:p>
                  </a:txBody>
                  <a:tcPr/>
                </a:tc>
                <a:extLst>
                  <a:ext uri="{0D108BD9-81ED-4DB2-BD59-A6C34878D82A}">
                    <a16:rowId xmlns:a16="http://schemas.microsoft.com/office/drawing/2014/main" val="815558876"/>
                  </a:ext>
                </a:extLst>
              </a:tr>
            </a:tbl>
          </a:graphicData>
        </a:graphic>
      </p:graphicFrame>
    </p:spTree>
    <p:extLst>
      <p:ext uri="{BB962C8B-B14F-4D97-AF65-F5344CB8AC3E}">
        <p14:creationId xmlns:p14="http://schemas.microsoft.com/office/powerpoint/2010/main" val="113641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A9FE2-63B1-4218-A71A-4C09D40F7EA0}"/>
              </a:ext>
            </a:extLst>
          </p:cNvPr>
          <p:cNvSpPr>
            <a:spLocks noGrp="1"/>
          </p:cNvSpPr>
          <p:nvPr>
            <p:ph type="title"/>
          </p:nvPr>
        </p:nvSpPr>
        <p:spPr>
          <a:xfrm>
            <a:off x="745958" y="156411"/>
            <a:ext cx="8229600" cy="651794"/>
          </a:xfrm>
        </p:spPr>
        <p:txBody>
          <a:bodyPr>
            <a:normAutofit fontScale="90000"/>
          </a:bodyPr>
          <a:lstStyle/>
          <a:p>
            <a:r>
              <a:rPr lang="en-GB" b="1" dirty="0">
                <a:solidFill>
                  <a:schemeClr val="bg1"/>
                </a:solidFill>
              </a:rPr>
              <a:t>Exemplifying the (d) questions</a:t>
            </a:r>
          </a:p>
        </p:txBody>
      </p:sp>
      <p:sp>
        <p:nvSpPr>
          <p:cNvPr id="3" name="Content Placeholder 2">
            <a:extLst>
              <a:ext uri="{FF2B5EF4-FFF2-40B4-BE49-F238E27FC236}">
                <a16:creationId xmlns:a16="http://schemas.microsoft.com/office/drawing/2014/main" id="{23FD04A7-B6F6-48A7-AFE4-F0B63F92E332}"/>
              </a:ext>
            </a:extLst>
          </p:cNvPr>
          <p:cNvSpPr>
            <a:spLocks noGrp="1"/>
          </p:cNvSpPr>
          <p:nvPr>
            <p:ph idx="1"/>
          </p:nvPr>
        </p:nvSpPr>
        <p:spPr>
          <a:xfrm>
            <a:off x="144379" y="1094874"/>
            <a:ext cx="8831179" cy="5606715"/>
          </a:xfrm>
        </p:spPr>
        <p:txBody>
          <a:bodyPr>
            <a:normAutofit/>
          </a:bodyPr>
          <a:lstStyle/>
          <a:p>
            <a:pPr marL="0" indent="0">
              <a:buNone/>
            </a:pPr>
            <a:r>
              <a:rPr lang="en-GB" sz="2800" dirty="0">
                <a:cs typeface="Arial" panose="020B0604020202020204" pitchFamily="34" charset="0"/>
              </a:rPr>
              <a:t>The following examples are from the 2019 Component 3 (Buddhism) paper:</a:t>
            </a:r>
          </a:p>
          <a:p>
            <a:pPr marL="0" indent="0">
              <a:buNone/>
            </a:pPr>
            <a:endParaRPr lang="en-GB" dirty="0">
              <a:cs typeface="Arial" panose="020B0604020202020204" pitchFamily="34" charset="0"/>
            </a:endParaRPr>
          </a:p>
          <a:p>
            <a:pPr marL="0" indent="0">
              <a:buNone/>
            </a:pPr>
            <a:r>
              <a:rPr lang="en-US" sz="2800" b="1" dirty="0">
                <a:solidFill>
                  <a:srgbClr val="FF0000"/>
                </a:solidFill>
              </a:rPr>
              <a:t>(d) “All Buddhists have the same understanding of Enlightenment.” [15] </a:t>
            </a:r>
            <a:r>
              <a:rPr lang="en-US" sz="2000" dirty="0"/>
              <a:t>Discuss this statement showing that you have considered more than one point of view. (You must refer to religion and belief in your answer.) </a:t>
            </a:r>
          </a:p>
          <a:p>
            <a:pPr marL="0" indent="0">
              <a:buNone/>
            </a:pPr>
            <a:endParaRPr lang="en-US" sz="2000" dirty="0"/>
          </a:p>
          <a:p>
            <a:pPr marL="0" indent="0">
              <a:buNone/>
            </a:pPr>
            <a:r>
              <a:rPr lang="en-GB" sz="2400" b="1" dirty="0"/>
              <a:t>Key used in the answers on the following slides: </a:t>
            </a:r>
          </a:p>
          <a:p>
            <a:pPr marL="0" indent="0">
              <a:buNone/>
            </a:pPr>
            <a:r>
              <a:rPr lang="en-GB" sz="2400" b="1" dirty="0">
                <a:highlight>
                  <a:srgbClr val="FFFF00"/>
                </a:highlight>
              </a:rPr>
              <a:t>Highlighted words are the connectives</a:t>
            </a:r>
            <a:endParaRPr lang="en-GB" sz="2400" dirty="0">
              <a:highlight>
                <a:srgbClr val="FFFF00"/>
              </a:highlight>
            </a:endParaRPr>
          </a:p>
          <a:p>
            <a:pPr marL="0" indent="0">
              <a:buNone/>
            </a:pPr>
            <a:r>
              <a:rPr lang="en-GB" sz="2400" b="1" dirty="0">
                <a:solidFill>
                  <a:srgbClr val="FF0000"/>
                </a:solidFill>
              </a:rPr>
              <a:t>Words in red are examples of specialist language</a:t>
            </a:r>
          </a:p>
          <a:p>
            <a:pPr marL="0" indent="0">
              <a:buNone/>
            </a:pPr>
            <a:r>
              <a:rPr lang="en-GB" sz="2400" b="1" dirty="0">
                <a:solidFill>
                  <a:srgbClr val="00B050"/>
                </a:solidFill>
              </a:rPr>
              <a:t>Words in green are examples of sources of wisdom and authority</a:t>
            </a:r>
            <a:endParaRPr lang="en-US" sz="2400" dirty="0"/>
          </a:p>
          <a:p>
            <a:pPr marL="0" indent="0">
              <a:buNone/>
            </a:pPr>
            <a:endParaRPr lang="en-GB" dirty="0"/>
          </a:p>
        </p:txBody>
      </p:sp>
    </p:spTree>
    <p:extLst>
      <p:ext uri="{BB962C8B-B14F-4D97-AF65-F5344CB8AC3E}">
        <p14:creationId xmlns:p14="http://schemas.microsoft.com/office/powerpoint/2010/main" val="2241745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
        <p:nvSpPr>
          <p:cNvPr id="3" name="Rectangle 2">
            <a:extLst>
              <a:ext uri="{FF2B5EF4-FFF2-40B4-BE49-F238E27FC236}">
                <a16:creationId xmlns:a16="http://schemas.microsoft.com/office/drawing/2014/main" id="{81474A74-15D2-8E4B-83ED-8339F1E16B9E}"/>
              </a:ext>
            </a:extLst>
          </p:cNvPr>
          <p:cNvSpPr/>
          <p:nvPr/>
        </p:nvSpPr>
        <p:spPr>
          <a:xfrm>
            <a:off x="163285" y="1086455"/>
            <a:ext cx="8871857" cy="5016758"/>
          </a:xfrm>
          <a:prstGeom prst="rect">
            <a:avLst/>
          </a:prstGeom>
        </p:spPr>
        <p:txBody>
          <a:bodyPr wrap="square">
            <a:spAutoFit/>
          </a:bodyPr>
          <a:lstStyle/>
          <a:p>
            <a:r>
              <a:rPr lang="en-GB" sz="3200" dirty="0">
                <a:cs typeface="Arial" panose="020B0604020202020204" pitchFamily="34" charset="0"/>
              </a:rPr>
              <a:t>Marks are often lost due to a lack of engagement with the statement. Pupils treat it like a (b) or a (c) question and describe or explain different perspectives on it, rather than arguing it in a discursive way. Sometimes, pupils just rant and give unsubstantiated, highly personal opinions. Sometimes they don’t have sufficient knowledge of the topic to argue its validity. Sometimes they don’t leave enough time to complete the (d) questions well; about 15 minutes should suffice.</a:t>
            </a:r>
          </a:p>
        </p:txBody>
      </p:sp>
    </p:spTree>
    <p:extLst>
      <p:ext uri="{BB962C8B-B14F-4D97-AF65-F5344CB8AC3E}">
        <p14:creationId xmlns:p14="http://schemas.microsoft.com/office/powerpoint/2010/main" val="37012161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D04A7-B6F6-48A7-AFE4-F0B63F92E332}"/>
              </a:ext>
            </a:extLst>
          </p:cNvPr>
          <p:cNvSpPr>
            <a:spLocks noGrp="1"/>
          </p:cNvSpPr>
          <p:nvPr>
            <p:ph idx="1"/>
          </p:nvPr>
        </p:nvSpPr>
        <p:spPr>
          <a:xfrm>
            <a:off x="144379" y="888046"/>
            <a:ext cx="8923421" cy="5813543"/>
          </a:xfrm>
        </p:spPr>
        <p:txBody>
          <a:bodyPr>
            <a:normAutofit fontScale="55000" lnSpcReduction="20000"/>
          </a:bodyPr>
          <a:lstStyle/>
          <a:p>
            <a:pPr marL="0" indent="0">
              <a:buNone/>
            </a:pPr>
            <a:r>
              <a:rPr lang="en-US" sz="4400" b="1" dirty="0">
                <a:solidFill>
                  <a:srgbClr val="FF0000"/>
                </a:solidFill>
                <a:cs typeface="Arial" panose="020B0604020202020204" pitchFamily="34" charset="0"/>
              </a:rPr>
              <a:t>(d) “All Buddhists have the same understanding of Enlightenment.”</a:t>
            </a:r>
          </a:p>
          <a:p>
            <a:pPr marL="0" indent="0">
              <a:buNone/>
            </a:pPr>
            <a:endParaRPr lang="en-GB" sz="2500" b="1" dirty="0">
              <a:cs typeface="Arial" panose="020B0604020202020204" pitchFamily="34" charset="0"/>
            </a:endParaRPr>
          </a:p>
          <a:p>
            <a:pPr marL="0" indent="0">
              <a:buNone/>
            </a:pPr>
            <a:r>
              <a:rPr lang="en-GB" sz="4400" b="1" dirty="0">
                <a:cs typeface="Arial" panose="020B0604020202020204" pitchFamily="34" charset="0"/>
              </a:rPr>
              <a:t>Response: </a:t>
            </a:r>
            <a:r>
              <a:rPr lang="en-GB" sz="4400" dirty="0">
                <a:highlight>
                  <a:srgbClr val="FFFF00"/>
                </a:highlight>
                <a:cs typeface="Arial" panose="020B0604020202020204" pitchFamily="34" charset="0"/>
              </a:rPr>
              <a:t>To an extent </a:t>
            </a:r>
            <a:r>
              <a:rPr lang="en-GB" sz="4400" dirty="0">
                <a:cs typeface="Arial" panose="020B0604020202020204" pitchFamily="34" charset="0"/>
              </a:rPr>
              <a:t>I agree with this statement because every Buddhist will try to follow the teachings that are in the Buddhist </a:t>
            </a:r>
            <a:r>
              <a:rPr lang="en-GB" sz="4400" dirty="0">
                <a:solidFill>
                  <a:srgbClr val="FF0000"/>
                </a:solidFill>
                <a:cs typeface="Arial" panose="020B0604020202020204" pitchFamily="34" charset="0"/>
              </a:rPr>
              <a:t>scriptures</a:t>
            </a:r>
            <a:r>
              <a:rPr lang="en-GB" sz="4400" dirty="0">
                <a:cs typeface="Arial" panose="020B0604020202020204" pitchFamily="34" charset="0"/>
              </a:rPr>
              <a:t>. This means that they all have read the story of the Buddha, how he became </a:t>
            </a:r>
            <a:r>
              <a:rPr lang="en-GB" sz="4400" dirty="0">
                <a:solidFill>
                  <a:srgbClr val="FF0000"/>
                </a:solidFill>
                <a:cs typeface="Arial" panose="020B0604020202020204" pitchFamily="34" charset="0"/>
              </a:rPr>
              <a:t>enlightened</a:t>
            </a:r>
            <a:r>
              <a:rPr lang="en-GB" sz="4400" dirty="0">
                <a:cs typeface="Arial" panose="020B0604020202020204" pitchFamily="34" charset="0"/>
              </a:rPr>
              <a:t> and what </a:t>
            </a:r>
            <a:r>
              <a:rPr lang="en-GB" sz="4400" dirty="0">
                <a:solidFill>
                  <a:srgbClr val="FF0000"/>
                </a:solidFill>
                <a:cs typeface="Arial" panose="020B0604020202020204" pitchFamily="34" charset="0"/>
              </a:rPr>
              <a:t>enlightenment</a:t>
            </a:r>
            <a:r>
              <a:rPr lang="en-GB" sz="4400" dirty="0">
                <a:cs typeface="Arial" panose="020B0604020202020204" pitchFamily="34" charset="0"/>
              </a:rPr>
              <a:t> is. </a:t>
            </a:r>
            <a:r>
              <a:rPr lang="en-GB" sz="4400" dirty="0">
                <a:highlight>
                  <a:srgbClr val="FFFF00"/>
                </a:highlight>
                <a:cs typeface="Arial" panose="020B0604020202020204" pitchFamily="34" charset="0"/>
              </a:rPr>
              <a:t>However</a:t>
            </a:r>
            <a:r>
              <a:rPr lang="en-GB" sz="4400" dirty="0">
                <a:cs typeface="Arial" panose="020B0604020202020204" pitchFamily="34" charset="0"/>
              </a:rPr>
              <a:t>, different people will have different views on what </a:t>
            </a:r>
            <a:r>
              <a:rPr lang="en-GB" sz="4400" dirty="0">
                <a:solidFill>
                  <a:srgbClr val="FF0000"/>
                </a:solidFill>
                <a:cs typeface="Arial" panose="020B0604020202020204" pitchFamily="34" charset="0"/>
              </a:rPr>
              <a:t>enlightenment</a:t>
            </a:r>
            <a:r>
              <a:rPr lang="en-GB" sz="4400" dirty="0">
                <a:cs typeface="Arial" panose="020B0604020202020204" pitchFamily="34" charset="0"/>
              </a:rPr>
              <a:t> actually is. </a:t>
            </a:r>
            <a:r>
              <a:rPr lang="en-GB" sz="4400" dirty="0">
                <a:solidFill>
                  <a:srgbClr val="00B050"/>
                </a:solidFill>
                <a:cs typeface="Arial" panose="020B0604020202020204" pitchFamily="34" charset="0"/>
              </a:rPr>
              <a:t>Theravada</a:t>
            </a:r>
            <a:r>
              <a:rPr lang="en-GB" sz="4400" dirty="0">
                <a:cs typeface="Arial" panose="020B0604020202020204" pitchFamily="34" charset="0"/>
              </a:rPr>
              <a:t> (traditional) Buddhists will believe what is written in Buddhist teachings. </a:t>
            </a:r>
            <a:r>
              <a:rPr lang="en-GB" sz="4400" dirty="0">
                <a:solidFill>
                  <a:srgbClr val="00B050"/>
                </a:solidFill>
                <a:cs typeface="Arial" panose="020B0604020202020204" pitchFamily="34" charset="0"/>
              </a:rPr>
              <a:t>Mahayana</a:t>
            </a:r>
            <a:r>
              <a:rPr lang="en-GB" sz="4400" dirty="0">
                <a:cs typeface="Arial" panose="020B0604020202020204" pitchFamily="34" charset="0"/>
              </a:rPr>
              <a:t> Buddhists, </a:t>
            </a:r>
            <a:r>
              <a:rPr lang="en-GB" sz="4400" dirty="0">
                <a:highlight>
                  <a:srgbClr val="FFFF00"/>
                </a:highlight>
                <a:cs typeface="Arial" panose="020B0604020202020204" pitchFamily="34" charset="0"/>
              </a:rPr>
              <a:t>however</a:t>
            </a:r>
            <a:r>
              <a:rPr lang="en-GB" sz="4400" dirty="0">
                <a:cs typeface="Arial" panose="020B0604020202020204" pitchFamily="34" charset="0"/>
              </a:rPr>
              <a:t>, will make their own interpretations of what </a:t>
            </a:r>
            <a:r>
              <a:rPr lang="en-GB" sz="4400" dirty="0">
                <a:solidFill>
                  <a:srgbClr val="FF0000"/>
                </a:solidFill>
                <a:cs typeface="Arial" panose="020B0604020202020204" pitchFamily="34" charset="0"/>
              </a:rPr>
              <a:t>enlightenment</a:t>
            </a:r>
            <a:r>
              <a:rPr lang="en-GB" sz="4400" dirty="0">
                <a:cs typeface="Arial" panose="020B0604020202020204" pitchFamily="34" charset="0"/>
              </a:rPr>
              <a:t> is as they are less strict in terms of religious teachings.</a:t>
            </a:r>
          </a:p>
          <a:p>
            <a:pPr marL="0" indent="0">
              <a:buNone/>
            </a:pPr>
            <a:endParaRPr lang="en-GB" dirty="0">
              <a:solidFill>
                <a:srgbClr val="FF0000"/>
              </a:solidFill>
              <a:cs typeface="Arial" panose="020B0604020202020204" pitchFamily="34" charset="0"/>
            </a:endParaRPr>
          </a:p>
          <a:p>
            <a:pPr marL="0" indent="0">
              <a:buNone/>
            </a:pPr>
            <a:r>
              <a:rPr lang="en-GB" sz="3600" i="1" dirty="0">
                <a:solidFill>
                  <a:srgbClr val="FF0000"/>
                </a:solidFill>
                <a:cs typeface="Arial" panose="020B0604020202020204" pitchFamily="34" charset="0"/>
              </a:rPr>
              <a:t>Band 2 – limited statements of more than one point of view. The response shows some AO1 explanation skills (following the teachings, understanding enlightenment), but it is based on  limited knowledge. There is only a basic attempt to consider whether all Buddhists have the same understanding of enlightenment. Basic use of religious language; Mahayana/Theravada accepted as sources of authority. Limited or no demonstration of AO2 skills (analysis and evaluation).</a:t>
            </a:r>
          </a:p>
          <a:p>
            <a:pPr marL="0" indent="0">
              <a:buNone/>
            </a:pPr>
            <a:endParaRPr lang="en-GB" dirty="0"/>
          </a:p>
        </p:txBody>
      </p:sp>
      <p:sp>
        <p:nvSpPr>
          <p:cNvPr id="6" name="Title 1">
            <a:extLst>
              <a:ext uri="{FF2B5EF4-FFF2-40B4-BE49-F238E27FC236}">
                <a16:creationId xmlns:a16="http://schemas.microsoft.com/office/drawing/2014/main" id="{954AC9C0-E866-C94B-B151-A5276C5569F7}"/>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Tree>
    <p:extLst>
      <p:ext uri="{BB962C8B-B14F-4D97-AF65-F5344CB8AC3E}">
        <p14:creationId xmlns:p14="http://schemas.microsoft.com/office/powerpoint/2010/main" val="1150549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E17504-D223-4ECB-AFD1-F1CB9161B6FD}"/>
              </a:ext>
            </a:extLst>
          </p:cNvPr>
          <p:cNvSpPr>
            <a:spLocks noGrp="1"/>
          </p:cNvSpPr>
          <p:nvPr>
            <p:ph idx="1"/>
          </p:nvPr>
        </p:nvSpPr>
        <p:spPr>
          <a:xfrm>
            <a:off x="79064" y="902368"/>
            <a:ext cx="8831179" cy="5546558"/>
          </a:xfrm>
        </p:spPr>
        <p:txBody>
          <a:bodyPr>
            <a:normAutofit fontScale="85000" lnSpcReduction="20000"/>
          </a:bodyPr>
          <a:lstStyle/>
          <a:p>
            <a:pPr marL="0" indent="0">
              <a:buNone/>
            </a:pPr>
            <a:endParaRPr lang="en-US" sz="1600" b="1" dirty="0">
              <a:solidFill>
                <a:srgbClr val="FF0000"/>
              </a:solidFill>
              <a:latin typeface="Arial" panose="020B0604020202020204" pitchFamily="34" charset="0"/>
              <a:cs typeface="Arial" panose="020B0604020202020204" pitchFamily="34" charset="0"/>
            </a:endParaRPr>
          </a:p>
          <a:p>
            <a:pPr marL="0" indent="0">
              <a:buNone/>
            </a:pPr>
            <a:r>
              <a:rPr lang="en-US" sz="2600" b="1" dirty="0">
                <a:solidFill>
                  <a:srgbClr val="FF0000"/>
                </a:solidFill>
                <a:cs typeface="Arial" panose="020B0604020202020204" pitchFamily="34" charset="0"/>
              </a:rPr>
              <a:t>(d) “All Buddhists have the same understanding of Enlightenment.” </a:t>
            </a:r>
          </a:p>
          <a:p>
            <a:pPr marL="0" indent="0">
              <a:buNone/>
            </a:pPr>
            <a:endParaRPr lang="en-GB" sz="1600" dirty="0"/>
          </a:p>
          <a:p>
            <a:pPr marL="0" indent="0">
              <a:buNone/>
            </a:pPr>
            <a:r>
              <a:rPr lang="en-GB" sz="2600" b="1" dirty="0">
                <a:cs typeface="Arial" panose="020B0604020202020204" pitchFamily="34" charset="0"/>
              </a:rPr>
              <a:t>Response: </a:t>
            </a:r>
            <a:r>
              <a:rPr lang="en-GB" sz="2600" dirty="0">
                <a:cs typeface="Arial" panose="020B0604020202020204" pitchFamily="34" charset="0"/>
              </a:rPr>
              <a:t>Many Buddhists could agree with this statement as they may see enlightenment as letting go of the </a:t>
            </a:r>
            <a:r>
              <a:rPr lang="en-GB" sz="2600" dirty="0">
                <a:solidFill>
                  <a:srgbClr val="FF0000"/>
                </a:solidFill>
                <a:cs typeface="Arial" panose="020B0604020202020204" pitchFamily="34" charset="0"/>
              </a:rPr>
              <a:t>three poisons </a:t>
            </a:r>
            <a:r>
              <a:rPr lang="en-GB" sz="2600" dirty="0">
                <a:cs typeface="Arial" panose="020B0604020202020204" pitchFamily="34" charset="0"/>
              </a:rPr>
              <a:t>and breaking free from the cycle of </a:t>
            </a:r>
            <a:r>
              <a:rPr lang="en-GB" sz="2600" dirty="0">
                <a:solidFill>
                  <a:srgbClr val="FF0000"/>
                </a:solidFill>
                <a:cs typeface="Arial" panose="020B0604020202020204" pitchFamily="34" charset="0"/>
              </a:rPr>
              <a:t>samsara</a:t>
            </a:r>
            <a:r>
              <a:rPr lang="en-GB" sz="2600" dirty="0">
                <a:cs typeface="Arial" panose="020B0604020202020204" pitchFamily="34" charset="0"/>
              </a:rPr>
              <a:t>. </a:t>
            </a:r>
            <a:r>
              <a:rPr lang="en-GB" sz="2600" dirty="0">
                <a:highlight>
                  <a:srgbClr val="FFFF00"/>
                </a:highlight>
                <a:cs typeface="Arial" panose="020B0604020202020204" pitchFamily="34" charset="0"/>
              </a:rPr>
              <a:t>Furthermore</a:t>
            </a:r>
            <a:r>
              <a:rPr lang="en-GB" sz="2600" dirty="0">
                <a:cs typeface="Arial" panose="020B0604020202020204" pitchFamily="34" charset="0"/>
              </a:rPr>
              <a:t>, the </a:t>
            </a:r>
            <a:r>
              <a:rPr lang="en-GB" sz="2600" dirty="0">
                <a:solidFill>
                  <a:srgbClr val="00B050"/>
                </a:solidFill>
                <a:cs typeface="Arial" panose="020B0604020202020204" pitchFamily="34" charset="0"/>
              </a:rPr>
              <a:t>Dhammapada</a:t>
            </a:r>
            <a:r>
              <a:rPr lang="en-GB" sz="2600" dirty="0">
                <a:cs typeface="Arial" panose="020B0604020202020204" pitchFamily="34" charset="0"/>
              </a:rPr>
              <a:t> tells of the </a:t>
            </a:r>
            <a:r>
              <a:rPr lang="en-GB" sz="2600" dirty="0">
                <a:solidFill>
                  <a:srgbClr val="FF0000"/>
                </a:solidFill>
                <a:cs typeface="Arial" panose="020B0604020202020204" pitchFamily="34" charset="0"/>
              </a:rPr>
              <a:t>Buddha</a:t>
            </a:r>
            <a:r>
              <a:rPr lang="en-GB" sz="2600" dirty="0">
                <a:cs typeface="Arial" panose="020B0604020202020204" pitchFamily="34" charset="0"/>
              </a:rPr>
              <a:t> attaining enlightenment after searching for the end of suffering so this quest for enlightenment should be theirs too. </a:t>
            </a:r>
            <a:r>
              <a:rPr lang="en-GB" sz="2600" dirty="0">
                <a:highlight>
                  <a:srgbClr val="FFFF00"/>
                </a:highlight>
                <a:cs typeface="Arial" panose="020B0604020202020204" pitchFamily="34" charset="0"/>
              </a:rPr>
              <a:t>Hence</a:t>
            </a:r>
            <a:r>
              <a:rPr lang="en-GB" sz="2600" dirty="0">
                <a:cs typeface="Arial" panose="020B0604020202020204" pitchFamily="34" charset="0"/>
              </a:rPr>
              <a:t>, it could be argued that all Buddhists understand enlightenment as the goal they work towards.</a:t>
            </a:r>
          </a:p>
          <a:p>
            <a:pPr marL="0" indent="0">
              <a:buNone/>
            </a:pPr>
            <a:r>
              <a:rPr lang="en-GB" sz="2600" dirty="0">
                <a:solidFill>
                  <a:srgbClr val="00B050"/>
                </a:solidFill>
                <a:cs typeface="Arial" panose="020B0604020202020204" pitchFamily="34" charset="0"/>
              </a:rPr>
              <a:t>Mahayana</a:t>
            </a:r>
            <a:r>
              <a:rPr lang="en-GB" sz="2600" dirty="0">
                <a:cs typeface="Arial" panose="020B0604020202020204" pitchFamily="34" charset="0"/>
              </a:rPr>
              <a:t> Buddhists, </a:t>
            </a:r>
            <a:r>
              <a:rPr lang="en-GB" sz="2600" dirty="0">
                <a:highlight>
                  <a:srgbClr val="FFFF00"/>
                </a:highlight>
                <a:cs typeface="Arial" panose="020B0604020202020204" pitchFamily="34" charset="0"/>
              </a:rPr>
              <a:t>however</a:t>
            </a:r>
            <a:r>
              <a:rPr lang="en-GB" sz="2600" dirty="0">
                <a:cs typeface="Arial" panose="020B0604020202020204" pitchFamily="34" charset="0"/>
              </a:rPr>
              <a:t>, might not agree with the statement as they believe that everyone already has a </a:t>
            </a:r>
            <a:r>
              <a:rPr lang="en-GB" sz="2600" dirty="0">
                <a:solidFill>
                  <a:srgbClr val="FF0000"/>
                </a:solidFill>
                <a:cs typeface="Arial" panose="020B0604020202020204" pitchFamily="34" charset="0"/>
              </a:rPr>
              <a:t>buddha-nature</a:t>
            </a:r>
            <a:r>
              <a:rPr lang="en-GB" sz="2600" dirty="0">
                <a:cs typeface="Arial" panose="020B0604020202020204" pitchFamily="34" charset="0"/>
              </a:rPr>
              <a:t>, the ability to become a buddha or enlightened being. </a:t>
            </a:r>
            <a:r>
              <a:rPr lang="en-GB" sz="2600" dirty="0">
                <a:highlight>
                  <a:srgbClr val="FFFF00"/>
                </a:highlight>
                <a:cs typeface="Arial" panose="020B0604020202020204" pitchFamily="34" charset="0"/>
              </a:rPr>
              <a:t>Moreover</a:t>
            </a:r>
            <a:r>
              <a:rPr lang="en-GB" sz="2600" dirty="0">
                <a:cs typeface="Arial" panose="020B0604020202020204" pitchFamily="34" charset="0"/>
              </a:rPr>
              <a:t>, they also believe that an individual can become a </a:t>
            </a:r>
            <a:r>
              <a:rPr lang="en-GB" sz="2600" dirty="0">
                <a:solidFill>
                  <a:srgbClr val="FF0000"/>
                </a:solidFill>
                <a:cs typeface="Arial" panose="020B0604020202020204" pitchFamily="34" charset="0"/>
              </a:rPr>
              <a:t>bodhisattva</a:t>
            </a:r>
            <a:r>
              <a:rPr lang="en-GB" sz="2600" dirty="0">
                <a:cs typeface="Arial" panose="020B0604020202020204" pitchFamily="34" charset="0"/>
              </a:rPr>
              <a:t> by delaying their own enlightenment in order to help others. They may assert that enlightenment is about helping others, thus embodying the Buddha’s teachings on </a:t>
            </a:r>
            <a:r>
              <a:rPr lang="en-GB" sz="2600" dirty="0" err="1">
                <a:solidFill>
                  <a:srgbClr val="FF0000"/>
                </a:solidFill>
                <a:cs typeface="Arial" panose="020B0604020202020204" pitchFamily="34" charset="0"/>
              </a:rPr>
              <a:t>metta</a:t>
            </a:r>
            <a:r>
              <a:rPr lang="en-GB" sz="2600" dirty="0">
                <a:solidFill>
                  <a:srgbClr val="FF0000"/>
                </a:solidFill>
                <a:cs typeface="Arial" panose="020B0604020202020204" pitchFamily="34" charset="0"/>
              </a:rPr>
              <a:t> (loving-kindness)</a:t>
            </a:r>
            <a:r>
              <a:rPr lang="en-GB" sz="2600" dirty="0">
                <a:cs typeface="Arial" panose="020B0604020202020204" pitchFamily="34" charset="0"/>
              </a:rPr>
              <a:t> and </a:t>
            </a:r>
            <a:r>
              <a:rPr lang="en-GB" sz="2600" dirty="0">
                <a:solidFill>
                  <a:srgbClr val="FF0000"/>
                </a:solidFill>
                <a:cs typeface="Arial" panose="020B0604020202020204" pitchFamily="34" charset="0"/>
              </a:rPr>
              <a:t>karuna (compassion)</a:t>
            </a:r>
            <a:r>
              <a:rPr lang="en-GB" sz="2600" dirty="0">
                <a:cs typeface="Arial" panose="020B0604020202020204" pitchFamily="34" charset="0"/>
              </a:rPr>
              <a:t>. </a:t>
            </a:r>
            <a:r>
              <a:rPr lang="en-GB" sz="2600" dirty="0">
                <a:highlight>
                  <a:srgbClr val="FFFF00"/>
                </a:highlight>
                <a:cs typeface="Arial" panose="020B0604020202020204" pitchFamily="34" charset="0"/>
              </a:rPr>
              <a:t>Nevertheless</a:t>
            </a:r>
            <a:r>
              <a:rPr lang="en-GB" sz="2600" dirty="0">
                <a:cs typeface="Arial" panose="020B0604020202020204" pitchFamily="34" charset="0"/>
              </a:rPr>
              <a:t>, this is different to a </a:t>
            </a:r>
            <a:r>
              <a:rPr lang="en-GB" sz="2600" dirty="0">
                <a:solidFill>
                  <a:srgbClr val="00B050"/>
                </a:solidFill>
                <a:cs typeface="Arial" panose="020B0604020202020204" pitchFamily="34" charset="0"/>
              </a:rPr>
              <a:t>Theravadin</a:t>
            </a:r>
            <a:r>
              <a:rPr lang="en-GB" sz="2600" dirty="0">
                <a:cs typeface="Arial" panose="020B0604020202020204" pitchFamily="34" charset="0"/>
              </a:rPr>
              <a:t> understanding where a wise monk who achieves enlightenment becomes an </a:t>
            </a:r>
            <a:r>
              <a:rPr lang="en-GB" sz="2600" dirty="0">
                <a:solidFill>
                  <a:srgbClr val="FF0000"/>
                </a:solidFill>
                <a:cs typeface="Arial" panose="020B0604020202020204" pitchFamily="34" charset="0"/>
              </a:rPr>
              <a:t>arhat</a:t>
            </a:r>
            <a:r>
              <a:rPr lang="en-GB" sz="2600" dirty="0">
                <a:cs typeface="Arial" panose="020B0604020202020204" pitchFamily="34" charset="0"/>
              </a:rPr>
              <a:t>, a worthy being who has become enlightened through his own efforts following the </a:t>
            </a:r>
            <a:r>
              <a:rPr lang="en-GB" sz="2600" dirty="0">
                <a:solidFill>
                  <a:srgbClr val="FF0000"/>
                </a:solidFill>
                <a:cs typeface="Arial" panose="020B0604020202020204" pitchFamily="34" charset="0"/>
              </a:rPr>
              <a:t>eightfold path </a:t>
            </a:r>
            <a:r>
              <a:rPr lang="en-GB" sz="2600" dirty="0">
                <a:cs typeface="Arial" panose="020B0604020202020204" pitchFamily="34" charset="0"/>
              </a:rPr>
              <a:t>and the </a:t>
            </a:r>
            <a:r>
              <a:rPr lang="en-GB" sz="2600" dirty="0">
                <a:solidFill>
                  <a:srgbClr val="FF0000"/>
                </a:solidFill>
                <a:cs typeface="Arial" panose="020B0604020202020204" pitchFamily="34" charset="0"/>
              </a:rPr>
              <a:t>dharma</a:t>
            </a:r>
            <a:r>
              <a:rPr lang="en-GB" sz="2600" dirty="0">
                <a:cs typeface="Arial" panose="020B0604020202020204" pitchFamily="34" charset="0"/>
              </a:rPr>
              <a:t>.</a:t>
            </a:r>
          </a:p>
          <a:p>
            <a:pPr marL="0" indent="0">
              <a:buNone/>
            </a:pPr>
            <a:endParaRPr lang="en-GB" dirty="0"/>
          </a:p>
        </p:txBody>
      </p:sp>
      <p:sp>
        <p:nvSpPr>
          <p:cNvPr id="6" name="Title 1">
            <a:extLst>
              <a:ext uri="{FF2B5EF4-FFF2-40B4-BE49-F238E27FC236}">
                <a16:creationId xmlns:a16="http://schemas.microsoft.com/office/drawing/2014/main" id="{7FFD806A-96FE-9D44-AB1F-515DBB1A436B}"/>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Tree>
    <p:extLst>
      <p:ext uri="{BB962C8B-B14F-4D97-AF65-F5344CB8AC3E}">
        <p14:creationId xmlns:p14="http://schemas.microsoft.com/office/powerpoint/2010/main" val="642640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E17504-D223-4ECB-AFD1-F1CB9161B6FD}"/>
              </a:ext>
            </a:extLst>
          </p:cNvPr>
          <p:cNvSpPr>
            <a:spLocks noGrp="1"/>
          </p:cNvSpPr>
          <p:nvPr>
            <p:ph idx="1"/>
          </p:nvPr>
        </p:nvSpPr>
        <p:spPr>
          <a:xfrm>
            <a:off x="79064" y="902368"/>
            <a:ext cx="9064936" cy="5546558"/>
          </a:xfrm>
        </p:spPr>
        <p:txBody>
          <a:bodyPr>
            <a:normAutofit/>
          </a:bodyPr>
          <a:lstStyle/>
          <a:p>
            <a:pPr marL="0" indent="0">
              <a:buNone/>
            </a:pPr>
            <a:r>
              <a:rPr lang="en-GB" sz="2000" b="1" dirty="0">
                <a:cs typeface="Arial" panose="020B0604020202020204" pitchFamily="34" charset="0"/>
              </a:rPr>
              <a:t>Response (cont.): </a:t>
            </a:r>
            <a:r>
              <a:rPr lang="en-GB" sz="2000" dirty="0">
                <a:highlight>
                  <a:srgbClr val="FFFF00"/>
                </a:highlight>
                <a:cs typeface="Arial" panose="020B0604020202020204" pitchFamily="34" charset="0"/>
              </a:rPr>
              <a:t>Additionally</a:t>
            </a:r>
            <a:r>
              <a:rPr lang="en-GB" sz="2000" dirty="0">
                <a:cs typeface="Arial" panose="020B0604020202020204" pitchFamily="34" charset="0"/>
              </a:rPr>
              <a:t>, </a:t>
            </a:r>
            <a:r>
              <a:rPr lang="en-GB" sz="2000" dirty="0">
                <a:solidFill>
                  <a:srgbClr val="00B050"/>
                </a:solidFill>
                <a:cs typeface="Arial" panose="020B0604020202020204" pitchFamily="34" charset="0"/>
              </a:rPr>
              <a:t>Pure Land </a:t>
            </a:r>
            <a:r>
              <a:rPr lang="en-GB" sz="2000" dirty="0">
                <a:cs typeface="Arial" panose="020B0604020202020204" pitchFamily="34" charset="0"/>
              </a:rPr>
              <a:t>Buddhists do not accept the traditional idea of enlightenment because they believe it is impossible to gain enlightenment in this life and that they can only work towards it if they are </a:t>
            </a:r>
            <a:r>
              <a:rPr lang="en-GB" sz="2000" dirty="0">
                <a:solidFill>
                  <a:srgbClr val="FF0000"/>
                </a:solidFill>
                <a:cs typeface="Arial" panose="020B0604020202020204" pitchFamily="34" charset="0"/>
              </a:rPr>
              <a:t>reborn</a:t>
            </a:r>
            <a:r>
              <a:rPr lang="en-GB" sz="2000" dirty="0">
                <a:cs typeface="Arial" panose="020B0604020202020204" pitchFamily="34" charset="0"/>
              </a:rPr>
              <a:t> in the Pure Land. </a:t>
            </a:r>
            <a:r>
              <a:rPr lang="en-GB" sz="2000" dirty="0">
                <a:highlight>
                  <a:srgbClr val="FFFF00"/>
                </a:highlight>
                <a:cs typeface="Arial" panose="020B0604020202020204" pitchFamily="34" charset="0"/>
              </a:rPr>
              <a:t>So</a:t>
            </a:r>
            <a:r>
              <a:rPr lang="en-GB" sz="2000" dirty="0">
                <a:cs typeface="Arial" panose="020B0604020202020204" pitchFamily="34" charset="0"/>
              </a:rPr>
              <a:t>, instead of following the teachings of the Buddha, they </a:t>
            </a:r>
            <a:r>
              <a:rPr lang="en-GB" sz="2000" dirty="0">
                <a:solidFill>
                  <a:srgbClr val="FF0000"/>
                </a:solidFill>
                <a:cs typeface="Arial" panose="020B0604020202020204" pitchFamily="34" charset="0"/>
              </a:rPr>
              <a:t>chant</a:t>
            </a:r>
            <a:r>
              <a:rPr lang="en-GB" sz="2000" dirty="0">
                <a:cs typeface="Arial" panose="020B0604020202020204" pitchFamily="34" charset="0"/>
              </a:rPr>
              <a:t> to </a:t>
            </a:r>
            <a:r>
              <a:rPr lang="en-GB" sz="2000" dirty="0" err="1">
                <a:solidFill>
                  <a:srgbClr val="FF0000"/>
                </a:solidFill>
                <a:cs typeface="Arial" panose="020B0604020202020204" pitchFamily="34" charset="0"/>
              </a:rPr>
              <a:t>Amida</a:t>
            </a:r>
            <a:r>
              <a:rPr lang="en-GB" sz="2000" dirty="0">
                <a:cs typeface="Arial" panose="020B0604020202020204" pitchFamily="34" charset="0"/>
              </a:rPr>
              <a:t> Buddha in order to gain entry into the Pure Land in their next life. </a:t>
            </a:r>
            <a:r>
              <a:rPr lang="en-GB" sz="2000" dirty="0">
                <a:highlight>
                  <a:srgbClr val="FFFF00"/>
                </a:highlight>
                <a:cs typeface="Arial" panose="020B0604020202020204" pitchFamily="34" charset="0"/>
              </a:rPr>
              <a:t>Therefore</a:t>
            </a:r>
            <a:r>
              <a:rPr lang="en-GB" sz="2000" dirty="0">
                <a:cs typeface="Arial" panose="020B0604020202020204" pitchFamily="34" charset="0"/>
              </a:rPr>
              <a:t>, Pure Land Buddhists would also disagree with the statement.</a:t>
            </a:r>
          </a:p>
          <a:p>
            <a:pPr marL="0" indent="0">
              <a:buNone/>
            </a:pPr>
            <a:r>
              <a:rPr lang="en-GB" sz="2000" dirty="0">
                <a:highlight>
                  <a:srgbClr val="FFFF00"/>
                </a:highlight>
                <a:cs typeface="Arial" panose="020B0604020202020204" pitchFamily="34" charset="0"/>
              </a:rPr>
              <a:t>Having said that</a:t>
            </a:r>
            <a:r>
              <a:rPr lang="en-GB" sz="2000" dirty="0">
                <a:cs typeface="Arial" panose="020B0604020202020204" pitchFamily="34" charset="0"/>
              </a:rPr>
              <a:t>, most Buddhists would accept Buddha’s description of enlightenment as </a:t>
            </a:r>
            <a:r>
              <a:rPr lang="en-GB" sz="2000" dirty="0">
                <a:solidFill>
                  <a:srgbClr val="00B050"/>
                </a:solidFill>
                <a:cs typeface="Arial" panose="020B0604020202020204" pitchFamily="34" charset="0"/>
              </a:rPr>
              <a:t>“unborn, unoriginated, uncreated and unformed” </a:t>
            </a:r>
            <a:r>
              <a:rPr lang="en-GB" sz="2000" dirty="0">
                <a:cs typeface="Arial" panose="020B0604020202020204" pitchFamily="34" charset="0"/>
              </a:rPr>
              <a:t>and would agree that enlightenment is something to be experienced rather than understood through words. </a:t>
            </a:r>
            <a:r>
              <a:rPr lang="en-GB" sz="2000" dirty="0">
                <a:highlight>
                  <a:srgbClr val="FFFF00"/>
                </a:highlight>
                <a:cs typeface="Arial" panose="020B0604020202020204" pitchFamily="34" charset="0"/>
              </a:rPr>
              <a:t>Finally</a:t>
            </a:r>
            <a:r>
              <a:rPr lang="en-GB" sz="2000" dirty="0">
                <a:cs typeface="Arial" panose="020B0604020202020204" pitchFamily="34" charset="0"/>
              </a:rPr>
              <a:t>, although the concept of enlightenment might be common to all schools of Buddhism it would be wrong to say that all Buddhists understand it or achieve it in the same way.</a:t>
            </a:r>
          </a:p>
          <a:p>
            <a:pPr marL="0" indent="0">
              <a:buNone/>
            </a:pPr>
            <a:endParaRPr lang="en-GB" sz="2000" dirty="0">
              <a:cs typeface="Arial" panose="020B0604020202020204" pitchFamily="34" charset="0"/>
            </a:endParaRPr>
          </a:p>
          <a:p>
            <a:pPr marL="0" indent="0">
              <a:buNone/>
            </a:pPr>
            <a:r>
              <a:rPr lang="en-GB" sz="1600" i="1" dirty="0">
                <a:solidFill>
                  <a:srgbClr val="FF0000"/>
                </a:solidFill>
                <a:cs typeface="Arial" panose="020B0604020202020204" pitchFamily="34" charset="0"/>
              </a:rPr>
              <a:t>Band 4 – an excellent, highly detailed analysis and evaluation. A thorough discussion of the statement which shows clear and well supported judgements. AO2 skills are demonstrated very well. Excellent use of religious language. Appropriate sources of wisdom and authority which include Mahayana, Theravada and Pure Land schools of Buddhism.</a:t>
            </a:r>
            <a:endParaRPr lang="en-GB" sz="1600" i="1" dirty="0">
              <a:solidFill>
                <a:srgbClr val="FF0000"/>
              </a:solidFill>
            </a:endParaRPr>
          </a:p>
        </p:txBody>
      </p:sp>
      <p:sp>
        <p:nvSpPr>
          <p:cNvPr id="7" name="Title 1">
            <a:extLst>
              <a:ext uri="{FF2B5EF4-FFF2-40B4-BE49-F238E27FC236}">
                <a16:creationId xmlns:a16="http://schemas.microsoft.com/office/drawing/2014/main" id="{9D41B08D-1977-C34B-87A0-279073B34E93}"/>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Tree>
    <p:extLst>
      <p:ext uri="{BB962C8B-B14F-4D97-AF65-F5344CB8AC3E}">
        <p14:creationId xmlns:p14="http://schemas.microsoft.com/office/powerpoint/2010/main" val="2917860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5B0E23-F2E3-4368-8CE6-8773DC6F990F}"/>
              </a:ext>
            </a:extLst>
          </p:cNvPr>
          <p:cNvSpPr>
            <a:spLocks noGrp="1"/>
          </p:cNvSpPr>
          <p:nvPr>
            <p:ph idx="1"/>
          </p:nvPr>
        </p:nvSpPr>
        <p:spPr>
          <a:xfrm>
            <a:off x="120315" y="1130968"/>
            <a:ext cx="8879305" cy="3680518"/>
          </a:xfrm>
        </p:spPr>
        <p:txBody>
          <a:bodyPr>
            <a:normAutofit/>
          </a:bodyPr>
          <a:lstStyle/>
          <a:p>
            <a:pPr marL="0" indent="0">
              <a:buNone/>
            </a:pPr>
            <a:r>
              <a:rPr lang="en-GB" sz="3600" b="1" dirty="0"/>
              <a:t>This use of connectives to link and move on arguments avoids a simple ‘for’ and ‘against’ structure, which can end up reading like two blocks of explanation rather than an evaluation of the statement.</a:t>
            </a:r>
          </a:p>
          <a:p>
            <a:pPr marL="0" indent="0">
              <a:buNone/>
            </a:pPr>
            <a:endParaRPr lang="en-GB" b="1" dirty="0">
              <a:solidFill>
                <a:schemeClr val="accent1"/>
              </a:solidFill>
            </a:endParaRPr>
          </a:p>
          <a:p>
            <a:pPr marL="0" indent="0">
              <a:buNone/>
            </a:pPr>
            <a:endParaRPr lang="en-GB" dirty="0"/>
          </a:p>
        </p:txBody>
      </p:sp>
      <p:sp>
        <p:nvSpPr>
          <p:cNvPr id="8" name="Title 1">
            <a:extLst>
              <a:ext uri="{FF2B5EF4-FFF2-40B4-BE49-F238E27FC236}">
                <a16:creationId xmlns:a16="http://schemas.microsoft.com/office/drawing/2014/main" id="{684F4B07-51F3-FD4F-A3D1-FCFF56460A26}"/>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Tree>
    <p:extLst>
      <p:ext uri="{BB962C8B-B14F-4D97-AF65-F5344CB8AC3E}">
        <p14:creationId xmlns:p14="http://schemas.microsoft.com/office/powerpoint/2010/main" val="2369418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108285" y="1484784"/>
            <a:ext cx="8831178" cy="2492990"/>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GB" dirty="0">
                <a:solidFill>
                  <a:schemeClr val="bg1"/>
                </a:solidFill>
                <a:hlinkClick r:id="rId2"/>
              </a:rPr>
              <a:t>GCSEReligiousStudies@eduqas.co.uk</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1033198"/>
            <a:ext cx="8568952" cy="4647426"/>
          </a:xfrm>
          <a:prstGeom prst="rect">
            <a:avLst/>
          </a:prstGeom>
          <a:noFill/>
        </p:spPr>
        <p:txBody>
          <a:bodyPr wrap="square" rtlCol="0">
            <a:spAutoFit/>
          </a:bodyPr>
          <a:lstStyle/>
          <a:p>
            <a:endParaRPr lang="en-GB" sz="2400" b="1" dirty="0"/>
          </a:p>
          <a:p>
            <a:r>
              <a:rPr lang="en-GB" sz="2400" dirty="0">
                <a:ea typeface="Cambria" panose="02040503050406030204" pitchFamily="18" charset="0"/>
                <a:cs typeface="Arial" panose="020B0604020202020204" pitchFamily="34" charset="0"/>
              </a:rPr>
              <a:t>This PowerPoint offers guidance on marking the different questions types: (a), (b), (c), and (d) in Route A and Route B Component 3. </a:t>
            </a:r>
          </a:p>
          <a:p>
            <a:endParaRPr lang="en-GB" sz="2400" dirty="0">
              <a:ea typeface="Cambria" panose="02040503050406030204" pitchFamily="18" charset="0"/>
              <a:cs typeface="Arial" panose="020B0604020202020204" pitchFamily="34" charset="0"/>
            </a:endParaRPr>
          </a:p>
          <a:p>
            <a:r>
              <a:rPr lang="en-GB" sz="2400" dirty="0">
                <a:ea typeface="Cambria" panose="02040503050406030204" pitchFamily="18" charset="0"/>
                <a:cs typeface="Arial" panose="020B0604020202020204" pitchFamily="34" charset="0"/>
              </a:rPr>
              <a:t>Some 2019 Component 3 papers have been used to provide examples of questions.</a:t>
            </a:r>
          </a:p>
          <a:p>
            <a:pPr lvl="0"/>
            <a:endParaRPr lang="en-GB" sz="2400" b="1" dirty="0"/>
          </a:p>
          <a:p>
            <a:endParaRPr lang="en-US" sz="2400" dirty="0">
              <a:latin typeface="Bliss" pitchFamily="2" charset="77"/>
              <a:cs typeface="Arial" panose="020B0604020202020204" pitchFamily="34" charset="0"/>
            </a:endParaRPr>
          </a:p>
          <a:p>
            <a:pPr algn="ctr"/>
            <a:endParaRPr lang="en-GB" sz="2400" b="1" dirty="0"/>
          </a:p>
          <a:p>
            <a:pPr lvl="0"/>
            <a:endParaRPr lang="en-GB" sz="2000" dirty="0"/>
          </a:p>
          <a:p>
            <a:pPr lvl="0"/>
            <a:endParaRPr lang="en-GB" sz="2000" dirty="0"/>
          </a:p>
          <a:p>
            <a:pPr lvl="0"/>
            <a:endParaRPr lang="en-GB" sz="2000" dirty="0"/>
          </a:p>
          <a:p>
            <a:pPr lvl="0"/>
            <a:endParaRPr lang="en-GB" sz="2000" dirty="0"/>
          </a:p>
        </p:txBody>
      </p:sp>
    </p:spTree>
    <p:extLst>
      <p:ext uri="{BB962C8B-B14F-4D97-AF65-F5344CB8AC3E}">
        <p14:creationId xmlns:p14="http://schemas.microsoft.com/office/powerpoint/2010/main" val="1407082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57EEC-F1D4-4287-A141-885A5DBBFF52}"/>
              </a:ext>
            </a:extLst>
          </p:cNvPr>
          <p:cNvSpPr>
            <a:spLocks noGrp="1"/>
          </p:cNvSpPr>
          <p:nvPr>
            <p:ph type="title"/>
          </p:nvPr>
        </p:nvSpPr>
        <p:spPr>
          <a:xfrm>
            <a:off x="451020" y="174155"/>
            <a:ext cx="8229600" cy="663825"/>
          </a:xfrm>
        </p:spPr>
        <p:txBody>
          <a:bodyPr>
            <a:normAutofit fontScale="90000"/>
          </a:bodyPr>
          <a:lstStyle/>
          <a:p>
            <a:r>
              <a:rPr lang="en-GB" b="1" dirty="0">
                <a:solidFill>
                  <a:schemeClr val="bg1"/>
                </a:solidFill>
              </a:rPr>
              <a:t>Reminders</a:t>
            </a:r>
          </a:p>
        </p:txBody>
      </p:sp>
      <p:sp>
        <p:nvSpPr>
          <p:cNvPr id="3" name="Content Placeholder 2">
            <a:extLst>
              <a:ext uri="{FF2B5EF4-FFF2-40B4-BE49-F238E27FC236}">
                <a16:creationId xmlns:a16="http://schemas.microsoft.com/office/drawing/2014/main" id="{BE37CBB9-B447-40A0-A0D3-4D51FB2B12B6}"/>
              </a:ext>
            </a:extLst>
          </p:cNvPr>
          <p:cNvSpPr>
            <a:spLocks noGrp="1"/>
          </p:cNvSpPr>
          <p:nvPr>
            <p:ph idx="1"/>
          </p:nvPr>
        </p:nvSpPr>
        <p:spPr>
          <a:xfrm>
            <a:off x="138364" y="912284"/>
            <a:ext cx="8854912" cy="5945716"/>
          </a:xfrm>
        </p:spPr>
        <p:txBody>
          <a:bodyPr>
            <a:normAutofit fontScale="40000" lnSpcReduction="20000"/>
          </a:bodyPr>
          <a:lstStyle/>
          <a:p>
            <a:r>
              <a:rPr lang="en-GB" dirty="0" err="1">
                <a:cs typeface="Arial" panose="020B0604020202020204" pitchFamily="34" charset="0"/>
              </a:rPr>
              <a:t>Eduqas</a:t>
            </a:r>
            <a:r>
              <a:rPr lang="en-GB" dirty="0">
                <a:cs typeface="Arial" panose="020B0604020202020204" pitchFamily="34" charset="0"/>
              </a:rPr>
              <a:t> operates a positive marking policy, so incorrect or irrelevant material is </a:t>
            </a:r>
            <a:r>
              <a:rPr lang="en-GB" b="1" dirty="0">
                <a:cs typeface="Arial" panose="020B0604020202020204" pitchFamily="34" charset="0"/>
              </a:rPr>
              <a:t>IGNORED, NOT PENALISED </a:t>
            </a:r>
            <a:r>
              <a:rPr lang="en-GB" dirty="0">
                <a:cs typeface="Arial" panose="020B0604020202020204" pitchFamily="34" charset="0"/>
              </a:rPr>
              <a:t>and marks are awarded for any information that is accurate and relevant to the question. </a:t>
            </a:r>
          </a:p>
          <a:p>
            <a:pPr marL="0" indent="0">
              <a:buNone/>
            </a:pPr>
            <a:endParaRPr lang="en-GB" sz="2000" dirty="0">
              <a:cs typeface="Arial" panose="020B0604020202020204" pitchFamily="34" charset="0"/>
            </a:endParaRPr>
          </a:p>
          <a:p>
            <a:r>
              <a:rPr lang="en-GB" dirty="0">
                <a:cs typeface="Arial" panose="020B0604020202020204" pitchFamily="34" charset="0"/>
              </a:rPr>
              <a:t>If the response is given in bullet points, the description, explanation or evaluation can gain credit, but is </a:t>
            </a:r>
            <a:r>
              <a:rPr lang="en-GB" b="1" dirty="0">
                <a:cs typeface="Arial" panose="020B0604020202020204" pitchFamily="34" charset="0"/>
              </a:rPr>
              <a:t>unlikely </a:t>
            </a:r>
            <a:r>
              <a:rPr lang="en-GB" dirty="0">
                <a:cs typeface="Arial" panose="020B0604020202020204" pitchFamily="34" charset="0"/>
              </a:rPr>
              <a:t>to be ‘excellent’ or ‘highly detailed’. </a:t>
            </a:r>
          </a:p>
          <a:p>
            <a:pPr marL="0" indent="0">
              <a:buNone/>
            </a:pPr>
            <a:endParaRPr lang="en-GB" sz="2000" dirty="0">
              <a:cs typeface="Arial" panose="020B0604020202020204" pitchFamily="34" charset="0"/>
            </a:endParaRPr>
          </a:p>
          <a:p>
            <a:r>
              <a:rPr lang="en-GB" dirty="0">
                <a:cs typeface="Arial" panose="020B0604020202020204" pitchFamily="34" charset="0"/>
              </a:rPr>
              <a:t>If a pupil crosses out their own work, it should </a:t>
            </a:r>
            <a:r>
              <a:rPr lang="en-GB" b="1" dirty="0">
                <a:cs typeface="Arial" panose="020B0604020202020204" pitchFamily="34" charset="0"/>
              </a:rPr>
              <a:t>NOT</a:t>
            </a:r>
            <a:r>
              <a:rPr lang="en-GB" dirty="0">
                <a:cs typeface="Arial" panose="020B0604020202020204" pitchFamily="34" charset="0"/>
              </a:rPr>
              <a:t> be given credit even if is correct. </a:t>
            </a:r>
          </a:p>
          <a:p>
            <a:pPr marL="0" indent="0">
              <a:buNone/>
            </a:pPr>
            <a:endParaRPr lang="en-GB" sz="2000" dirty="0">
              <a:cs typeface="Arial" panose="020B0604020202020204" pitchFamily="34" charset="0"/>
            </a:endParaRPr>
          </a:p>
          <a:p>
            <a:r>
              <a:rPr lang="en-GB" dirty="0">
                <a:cs typeface="Arial" panose="020B0604020202020204" pitchFamily="34" charset="0"/>
              </a:rPr>
              <a:t>Teachers can use marking schemes, principal examiner reports, exam walk-throughs, online exam reviews and previous CPD training  material to help them mark specific past paper questions. </a:t>
            </a:r>
          </a:p>
          <a:p>
            <a:endParaRPr lang="en-GB" sz="2000" dirty="0">
              <a:cs typeface="Arial" panose="020B0604020202020204" pitchFamily="34" charset="0"/>
            </a:endParaRPr>
          </a:p>
          <a:p>
            <a:r>
              <a:rPr lang="en-GB" dirty="0">
                <a:cs typeface="Arial" panose="020B0604020202020204" pitchFamily="34" charset="0"/>
              </a:rPr>
              <a:t>The mark scheme is not a checklist; other material should be credited if it is accurate and relevant to the question. </a:t>
            </a:r>
          </a:p>
          <a:p>
            <a:pPr marL="0" indent="0">
              <a:buNone/>
            </a:pPr>
            <a:endParaRPr lang="en-GB" sz="2000" dirty="0">
              <a:cs typeface="Arial" panose="020B0604020202020204" pitchFamily="34" charset="0"/>
            </a:endParaRPr>
          </a:p>
          <a:p>
            <a:r>
              <a:rPr lang="en-GB" dirty="0">
                <a:cs typeface="Arial" panose="020B0604020202020204" pitchFamily="34" charset="0"/>
              </a:rPr>
              <a:t>There is no such thing as a ‘perfect answer’ given the constraints of time. Compare all responses with the criteria of the marking bands and use your  professional judgement. </a:t>
            </a:r>
          </a:p>
          <a:p>
            <a:pPr marL="0" indent="0">
              <a:buNone/>
            </a:pPr>
            <a:endParaRPr lang="en-GB" sz="2000" dirty="0">
              <a:cs typeface="Arial" panose="020B0604020202020204" pitchFamily="34" charset="0"/>
            </a:endParaRPr>
          </a:p>
          <a:p>
            <a:r>
              <a:rPr lang="en-GB" dirty="0">
                <a:cs typeface="Arial" panose="020B0604020202020204" pitchFamily="34" charset="0"/>
              </a:rPr>
              <a:t>Sources of wisdom and authority are </a:t>
            </a:r>
            <a:r>
              <a:rPr lang="en-GB" b="1" dirty="0">
                <a:cs typeface="Arial" panose="020B0604020202020204" pitchFamily="34" charset="0"/>
              </a:rPr>
              <a:t>not just </a:t>
            </a:r>
            <a:r>
              <a:rPr lang="en-GB" dirty="0">
                <a:cs typeface="Arial" panose="020B0604020202020204" pitchFamily="34" charset="0"/>
              </a:rPr>
              <a:t>references from sacred texts. Accurate and relevant references to law/conscience/philosophers/religious leaders/reason etc. can all be credited as ‘sources of wisdom’. </a:t>
            </a:r>
          </a:p>
          <a:p>
            <a:pPr marL="0" indent="0">
              <a:buNone/>
            </a:pPr>
            <a:endParaRPr lang="en-GB" sz="2000" dirty="0">
              <a:cs typeface="Arial" panose="020B0604020202020204" pitchFamily="34" charset="0"/>
            </a:endParaRPr>
          </a:p>
          <a:p>
            <a:r>
              <a:rPr lang="en-GB" dirty="0">
                <a:cs typeface="Arial" panose="020B0604020202020204" pitchFamily="34" charset="0"/>
              </a:rPr>
              <a:t>No extra marks are available for giving the text reference e.g. John 1:14 or Qur’an Surah 3. Text references do not have to be given word-for-word; an </a:t>
            </a:r>
            <a:r>
              <a:rPr lang="en-GB" b="1" dirty="0">
                <a:cs typeface="Arial" panose="020B0604020202020204" pitchFamily="34" charset="0"/>
              </a:rPr>
              <a:t>accurate and relevant summary can be credited</a:t>
            </a:r>
            <a:r>
              <a:rPr lang="en-GB" dirty="0">
                <a:cs typeface="Arial" panose="020B0604020202020204" pitchFamily="34" charset="0"/>
              </a:rPr>
              <a:t>. </a:t>
            </a:r>
          </a:p>
          <a:p>
            <a:pPr marL="0" indent="0">
              <a:buNone/>
            </a:pPr>
            <a:endParaRPr lang="en-GB" sz="2000" dirty="0">
              <a:cs typeface="Arial" panose="020B0604020202020204" pitchFamily="34" charset="0"/>
            </a:endParaRPr>
          </a:p>
          <a:p>
            <a:r>
              <a:rPr lang="en-GB" dirty="0">
                <a:cs typeface="Arial" panose="020B0604020202020204" pitchFamily="34" charset="0"/>
              </a:rPr>
              <a:t>Pupils cannot gain credit for just repeating the key concept in the (a) questions – they must accurately define it. </a:t>
            </a:r>
          </a:p>
          <a:p>
            <a:pPr marL="0" indent="0">
              <a:buNone/>
            </a:pPr>
            <a:endParaRPr lang="en-GB" sz="2000" dirty="0">
              <a:cs typeface="Arial" panose="020B0604020202020204" pitchFamily="34" charset="0"/>
            </a:endParaRPr>
          </a:p>
          <a:p>
            <a:r>
              <a:rPr lang="en-GB" dirty="0">
                <a:cs typeface="Arial" panose="020B0604020202020204" pitchFamily="34" charset="0"/>
              </a:rPr>
              <a:t>(b) questions must describe – credit must be given for the </a:t>
            </a:r>
            <a:r>
              <a:rPr lang="en-GB" b="1" dirty="0">
                <a:cs typeface="Arial" panose="020B0604020202020204" pitchFamily="34" charset="0"/>
              </a:rPr>
              <a:t>quality of the description</a:t>
            </a:r>
            <a:r>
              <a:rPr lang="en-GB" dirty="0">
                <a:cs typeface="Arial" panose="020B0604020202020204" pitchFamily="34" charset="0"/>
              </a:rPr>
              <a:t>. </a:t>
            </a:r>
          </a:p>
          <a:p>
            <a:pPr marL="0" indent="0">
              <a:buNone/>
            </a:pPr>
            <a:endParaRPr lang="en-GB" sz="2000" dirty="0">
              <a:cs typeface="Arial" panose="020B0604020202020204" pitchFamily="34" charset="0"/>
            </a:endParaRPr>
          </a:p>
          <a:p>
            <a:r>
              <a:rPr lang="en-GB" dirty="0">
                <a:cs typeface="Arial" panose="020B0604020202020204" pitchFamily="34" charset="0"/>
              </a:rPr>
              <a:t>Do not ‘penny-point’ mark. Any 5 points </a:t>
            </a:r>
            <a:r>
              <a:rPr lang="en-GB" b="1" dirty="0">
                <a:cs typeface="Arial" panose="020B0604020202020204" pitchFamily="34" charset="0"/>
              </a:rPr>
              <a:t>do not </a:t>
            </a:r>
            <a:r>
              <a:rPr lang="en-GB" dirty="0">
                <a:cs typeface="Arial" panose="020B0604020202020204" pitchFamily="34" charset="0"/>
              </a:rPr>
              <a:t>necessarily equate to 5 marks. </a:t>
            </a:r>
          </a:p>
          <a:p>
            <a:pPr marL="0" indent="0">
              <a:buNone/>
            </a:pPr>
            <a:endParaRPr lang="en-GB" sz="2000" dirty="0">
              <a:cs typeface="Arial" panose="020B0604020202020204" pitchFamily="34" charset="0"/>
            </a:endParaRPr>
          </a:p>
          <a:p>
            <a:r>
              <a:rPr lang="en-GB" dirty="0">
                <a:cs typeface="Arial" panose="020B0604020202020204" pitchFamily="34" charset="0"/>
              </a:rPr>
              <a:t>(c) questions must explain – credit must be given for the </a:t>
            </a:r>
            <a:r>
              <a:rPr lang="en-GB" b="1" dirty="0">
                <a:cs typeface="Arial" panose="020B0604020202020204" pitchFamily="34" charset="0"/>
              </a:rPr>
              <a:t>quality of the explanation</a:t>
            </a:r>
            <a:r>
              <a:rPr lang="en-GB" dirty="0">
                <a:cs typeface="Arial" panose="020B0604020202020204" pitchFamily="34" charset="0"/>
              </a:rPr>
              <a:t>. </a:t>
            </a:r>
          </a:p>
          <a:p>
            <a:pPr marL="0" indent="0">
              <a:buNone/>
            </a:pPr>
            <a:endParaRPr lang="en-GB" sz="2000" dirty="0">
              <a:cs typeface="Arial" panose="020B0604020202020204" pitchFamily="34" charset="0"/>
            </a:endParaRPr>
          </a:p>
          <a:p>
            <a:r>
              <a:rPr lang="en-GB" dirty="0">
                <a:cs typeface="Arial" panose="020B0604020202020204" pitchFamily="34" charset="0"/>
              </a:rPr>
              <a:t>(d) questions must evaluate – credit must be given for the </a:t>
            </a:r>
            <a:r>
              <a:rPr lang="en-GB" b="1" dirty="0">
                <a:cs typeface="Arial" panose="020B0604020202020204" pitchFamily="34" charset="0"/>
              </a:rPr>
              <a:t>quality of the discussion, analysis and evaluation</a:t>
            </a:r>
            <a:r>
              <a:rPr lang="en-GB" dirty="0">
                <a:cs typeface="Arial" panose="020B0604020202020204" pitchFamily="34" charset="0"/>
              </a:rPr>
              <a:t>. The AO2 skills should be clearly demonstrated. </a:t>
            </a:r>
          </a:p>
          <a:p>
            <a:pPr marL="0" indent="0">
              <a:buNone/>
            </a:pPr>
            <a:endParaRPr lang="en-GB" sz="2000" dirty="0">
              <a:cs typeface="Arial" panose="020B0604020202020204" pitchFamily="34" charset="0"/>
            </a:endParaRPr>
          </a:p>
          <a:p>
            <a:r>
              <a:rPr lang="en-GB" dirty="0">
                <a:cs typeface="Arial" panose="020B0604020202020204" pitchFamily="34" charset="0"/>
              </a:rPr>
              <a:t>Responses must be placed into a ‘best-fit’ and then the mark within that band should be decided. (Think: Is the response getting close to the higher band or close to the lower band? Then award the mark accordingly.)</a:t>
            </a:r>
          </a:p>
          <a:p>
            <a:pPr marL="0" indent="0">
              <a:buNone/>
            </a:pPr>
            <a:endParaRPr lang="en-GB" dirty="0"/>
          </a:p>
        </p:txBody>
      </p:sp>
    </p:spTree>
    <p:extLst>
      <p:ext uri="{BB962C8B-B14F-4D97-AF65-F5344CB8AC3E}">
        <p14:creationId xmlns:p14="http://schemas.microsoft.com/office/powerpoint/2010/main" val="2476062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EEC8-CF9E-40A6-BC66-A8C167B05162}"/>
              </a:ext>
            </a:extLst>
          </p:cNvPr>
          <p:cNvSpPr>
            <a:spLocks noGrp="1"/>
          </p:cNvSpPr>
          <p:nvPr>
            <p:ph type="title"/>
          </p:nvPr>
        </p:nvSpPr>
        <p:spPr>
          <a:xfrm>
            <a:off x="1225899" y="180474"/>
            <a:ext cx="7846440" cy="639762"/>
          </a:xfrm>
        </p:spPr>
        <p:txBody>
          <a:bodyPr>
            <a:normAutofit fontScale="90000"/>
          </a:bodyPr>
          <a:lstStyle/>
          <a:p>
            <a:r>
              <a:rPr lang="en-GB" b="1" dirty="0">
                <a:solidFill>
                  <a:schemeClr val="bg1"/>
                </a:solidFill>
              </a:rPr>
              <a:t>How are the (a) questions marked?</a:t>
            </a:r>
          </a:p>
        </p:txBody>
      </p:sp>
      <p:sp>
        <p:nvSpPr>
          <p:cNvPr id="3" name="Content Placeholder 2">
            <a:extLst>
              <a:ext uri="{FF2B5EF4-FFF2-40B4-BE49-F238E27FC236}">
                <a16:creationId xmlns:a16="http://schemas.microsoft.com/office/drawing/2014/main" id="{3B82CA16-92B5-4587-9E94-7F8DC0C49658}"/>
              </a:ext>
            </a:extLst>
          </p:cNvPr>
          <p:cNvSpPr>
            <a:spLocks noGrp="1"/>
          </p:cNvSpPr>
          <p:nvPr>
            <p:ph idx="1"/>
          </p:nvPr>
        </p:nvSpPr>
        <p:spPr>
          <a:xfrm>
            <a:off x="216569" y="1095446"/>
            <a:ext cx="8687946" cy="5462337"/>
          </a:xfrm>
        </p:spPr>
        <p:txBody>
          <a:bodyPr>
            <a:normAutofit fontScale="62500" lnSpcReduction="20000"/>
          </a:bodyPr>
          <a:lstStyle/>
          <a:p>
            <a:r>
              <a:rPr lang="en-US" sz="3800" dirty="0">
                <a:ea typeface="Cambria" panose="02040503050406030204" pitchFamily="18" charset="0"/>
                <a:cs typeface="Arial" panose="020B0604020202020204" pitchFamily="34" charset="0"/>
              </a:rPr>
              <a:t>(a) question: Skill being tested – AO1 – knowledge and understanding – </a:t>
            </a:r>
            <a:r>
              <a:rPr lang="en-US" sz="3800" b="1" dirty="0">
                <a:ea typeface="Cambria" panose="02040503050406030204" pitchFamily="18" charset="0"/>
                <a:cs typeface="Arial" panose="020B0604020202020204" pitchFamily="34" charset="0"/>
              </a:rPr>
              <a:t>defining</a:t>
            </a:r>
            <a:r>
              <a:rPr lang="en-US" sz="3800" dirty="0">
                <a:ea typeface="Cambria" panose="02040503050406030204" pitchFamily="18" charset="0"/>
                <a:cs typeface="Arial" panose="020B0604020202020204" pitchFamily="34" charset="0"/>
              </a:rPr>
              <a:t> Key Concepts. Worth 2 marks.</a:t>
            </a:r>
          </a:p>
          <a:p>
            <a:pPr marL="0" indent="0">
              <a:buNone/>
            </a:pPr>
            <a:endParaRPr lang="en-US" sz="3800" dirty="0">
              <a:ea typeface="Cambria" panose="02040503050406030204" pitchFamily="18" charset="0"/>
              <a:cs typeface="Arial" panose="020B0604020202020204" pitchFamily="34" charset="0"/>
            </a:endParaRPr>
          </a:p>
          <a:p>
            <a:r>
              <a:rPr lang="en-US" sz="3800" dirty="0">
                <a:ea typeface="Cambria" panose="02040503050406030204" pitchFamily="18" charset="0"/>
                <a:cs typeface="Arial" panose="020B0604020202020204" pitchFamily="34" charset="0"/>
              </a:rPr>
              <a:t>Pupils must give an </a:t>
            </a:r>
            <a:r>
              <a:rPr lang="en-US" sz="3800" b="1" dirty="0">
                <a:ea typeface="Cambria" panose="02040503050406030204" pitchFamily="18" charset="0"/>
                <a:cs typeface="Arial" panose="020B0604020202020204" pitchFamily="34" charset="0"/>
              </a:rPr>
              <a:t>accurate</a:t>
            </a:r>
            <a:r>
              <a:rPr lang="en-US" sz="3800" dirty="0">
                <a:ea typeface="Cambria" panose="02040503050406030204" pitchFamily="18" charset="0"/>
                <a:cs typeface="Arial" panose="020B0604020202020204" pitchFamily="34" charset="0"/>
              </a:rPr>
              <a:t> definition of the meaning of the Key Concept without just repeating the word. </a:t>
            </a:r>
            <a:r>
              <a:rPr lang="en-US" sz="3800" b="1" dirty="0">
                <a:ea typeface="Cambria" panose="02040503050406030204" pitchFamily="18" charset="0"/>
                <a:cs typeface="Arial" panose="020B0604020202020204" pitchFamily="34" charset="0"/>
              </a:rPr>
              <a:t>They don’t have to give the Glossary definition </a:t>
            </a:r>
            <a:r>
              <a:rPr lang="en-US" sz="3800" dirty="0">
                <a:ea typeface="Cambria" panose="02040503050406030204" pitchFamily="18" charset="0"/>
                <a:cs typeface="Arial" panose="020B0604020202020204" pitchFamily="34" charset="0"/>
              </a:rPr>
              <a:t>(see the link below) </a:t>
            </a:r>
            <a:r>
              <a:rPr lang="en-US" sz="3800" b="1" dirty="0">
                <a:ea typeface="Cambria" panose="02040503050406030204" pitchFamily="18" charset="0"/>
                <a:cs typeface="Arial" panose="020B0604020202020204" pitchFamily="34" charset="0"/>
              </a:rPr>
              <a:t>and they do not have to explain the Concept.</a:t>
            </a:r>
            <a:r>
              <a:rPr lang="en-US" sz="3800" dirty="0">
                <a:ea typeface="Cambria" panose="02040503050406030204" pitchFamily="18" charset="0"/>
                <a:cs typeface="Arial" panose="020B0604020202020204" pitchFamily="34" charset="0"/>
              </a:rPr>
              <a:t> They can provide a strong definition, or a weaker definition with an example and gain the 2 marks. </a:t>
            </a:r>
            <a:r>
              <a:rPr lang="en-US" sz="3800" b="1" dirty="0">
                <a:ea typeface="Cambria" panose="02040503050406030204" pitchFamily="18" charset="0"/>
                <a:cs typeface="Arial" panose="020B0604020202020204" pitchFamily="34" charset="0"/>
              </a:rPr>
              <a:t>No credit can be given for just repeating the Concept</a:t>
            </a:r>
            <a:r>
              <a:rPr lang="en-US" sz="3800" dirty="0">
                <a:ea typeface="Cambria" panose="02040503050406030204" pitchFamily="18" charset="0"/>
                <a:cs typeface="Arial" panose="020B0604020202020204" pitchFamily="34" charset="0"/>
              </a:rPr>
              <a:t>.</a:t>
            </a:r>
          </a:p>
          <a:p>
            <a:pPr marL="0" indent="0">
              <a:buNone/>
            </a:pPr>
            <a:endParaRPr lang="en-US" sz="3800" dirty="0">
              <a:ea typeface="Cambria" panose="02040503050406030204" pitchFamily="18" charset="0"/>
              <a:cs typeface="Arial" panose="020B0604020202020204" pitchFamily="34" charset="0"/>
            </a:endParaRPr>
          </a:p>
          <a:p>
            <a:r>
              <a:rPr lang="en-US" sz="3800" dirty="0">
                <a:ea typeface="Cambria" panose="02040503050406030204" pitchFamily="18" charset="0"/>
                <a:cs typeface="Arial" panose="020B0604020202020204" pitchFamily="34" charset="0"/>
              </a:rPr>
              <a:t>(a) questions in Component 3 are always ‘religion specific’ i.e. ‘What do Muslims mean by….?’</a:t>
            </a:r>
          </a:p>
          <a:p>
            <a:pPr marL="0" indent="0">
              <a:buNone/>
            </a:pPr>
            <a:endParaRPr lang="en-US" sz="3800" b="1" dirty="0">
              <a:solidFill>
                <a:srgbClr val="FF0000"/>
              </a:solidFill>
              <a:highlight>
                <a:srgbClr val="FFFF00"/>
              </a:highlight>
              <a:cs typeface="Arial" panose="020B0604020202020204" pitchFamily="34" charset="0"/>
            </a:endParaRPr>
          </a:p>
          <a:p>
            <a:r>
              <a:rPr lang="en-US" sz="3800" dirty="0">
                <a:cs typeface="Arial" panose="020B0604020202020204" pitchFamily="34" charset="0"/>
              </a:rPr>
              <a:t>The definitions of the Key Concepts are given in a </a:t>
            </a:r>
            <a:r>
              <a:rPr lang="en-US" sz="3800" dirty="0">
                <a:cs typeface="Arial" panose="020B0604020202020204" pitchFamily="34" charset="0"/>
                <a:hlinkClick r:id="rId2"/>
              </a:rPr>
              <a:t>Glossary.</a:t>
            </a:r>
            <a:endParaRPr lang="en-US" sz="3800" dirty="0">
              <a:cs typeface="Arial" panose="020B0604020202020204" pitchFamily="34" charset="0"/>
            </a:endParaRPr>
          </a:p>
          <a:p>
            <a:endParaRPr lang="en-GB" dirty="0"/>
          </a:p>
        </p:txBody>
      </p:sp>
    </p:spTree>
    <p:extLst>
      <p:ext uri="{BB962C8B-B14F-4D97-AF65-F5344CB8AC3E}">
        <p14:creationId xmlns:p14="http://schemas.microsoft.com/office/powerpoint/2010/main" val="3989224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A960C9-1F58-284F-8622-BCAAC5366E92}"/>
              </a:ext>
            </a:extLst>
          </p:cNvPr>
          <p:cNvSpPr/>
          <p:nvPr/>
        </p:nvSpPr>
        <p:spPr>
          <a:xfrm>
            <a:off x="174171" y="1049609"/>
            <a:ext cx="8864319" cy="2862322"/>
          </a:xfrm>
          <a:prstGeom prst="rect">
            <a:avLst/>
          </a:prstGeom>
        </p:spPr>
        <p:txBody>
          <a:bodyPr wrap="square">
            <a:spAutoFit/>
          </a:bodyPr>
          <a:lstStyle/>
          <a:p>
            <a:r>
              <a:rPr lang="en-US" sz="3600" dirty="0">
                <a:ea typeface="Cambria" panose="02040503050406030204" pitchFamily="18" charset="0"/>
                <a:cs typeface="Arial" panose="020B0604020202020204" pitchFamily="34" charset="0"/>
              </a:rPr>
              <a:t>The following examples are taken from the 2019 Component 3 (Buddhism) question paper:</a:t>
            </a:r>
          </a:p>
          <a:p>
            <a:endParaRPr lang="en-US" sz="3600" b="1" dirty="0">
              <a:cs typeface="Arial" panose="020B0604020202020204" pitchFamily="34" charset="0"/>
            </a:endParaRPr>
          </a:p>
          <a:p>
            <a:r>
              <a:rPr lang="en-US" sz="3600" b="1" dirty="0">
                <a:solidFill>
                  <a:srgbClr val="FF0000"/>
                </a:solidFill>
                <a:cs typeface="Arial" panose="020B0604020202020204" pitchFamily="34" charset="0"/>
              </a:rPr>
              <a:t>(a) What do Buddhists mean by ‘</a:t>
            </a:r>
            <a:r>
              <a:rPr lang="en-US" sz="3600" b="1" dirty="0" err="1">
                <a:solidFill>
                  <a:srgbClr val="FF0000"/>
                </a:solidFill>
                <a:cs typeface="Arial" panose="020B0604020202020204" pitchFamily="34" charset="0"/>
              </a:rPr>
              <a:t>anicca</a:t>
            </a:r>
            <a:r>
              <a:rPr lang="en-US" sz="3600" b="1" dirty="0">
                <a:solidFill>
                  <a:srgbClr val="FF0000"/>
                </a:solidFill>
                <a:cs typeface="Arial" panose="020B0604020202020204" pitchFamily="34" charset="0"/>
              </a:rPr>
              <a:t>’?  [2]  </a:t>
            </a:r>
            <a:endParaRPr lang="en-US" sz="3600" b="1" dirty="0">
              <a:cs typeface="Arial" panose="020B0604020202020204" pitchFamily="34" charset="0"/>
            </a:endParaRPr>
          </a:p>
        </p:txBody>
      </p:sp>
      <p:sp>
        <p:nvSpPr>
          <p:cNvPr id="5" name="Title 1">
            <a:extLst>
              <a:ext uri="{FF2B5EF4-FFF2-40B4-BE49-F238E27FC236}">
                <a16:creationId xmlns:a16="http://schemas.microsoft.com/office/drawing/2014/main" id="{5DF165CE-D19C-9C43-B915-0FD67F62B59A}"/>
              </a:ext>
            </a:extLst>
          </p:cNvPr>
          <p:cNvSpPr>
            <a:spLocks noGrp="1"/>
          </p:cNvSpPr>
          <p:nvPr>
            <p:ph type="title"/>
          </p:nvPr>
        </p:nvSpPr>
        <p:spPr>
          <a:xfrm>
            <a:off x="1578428" y="180474"/>
            <a:ext cx="7460063" cy="555541"/>
          </a:xfrm>
        </p:spPr>
        <p:txBody>
          <a:bodyPr>
            <a:normAutofit fontScale="90000"/>
          </a:bodyPr>
          <a:lstStyle/>
          <a:p>
            <a:r>
              <a:rPr lang="en-GB" b="1" dirty="0">
                <a:solidFill>
                  <a:schemeClr val="bg1"/>
                </a:solidFill>
              </a:rPr>
              <a:t>Exemplifying the (a) questions</a:t>
            </a:r>
          </a:p>
        </p:txBody>
      </p:sp>
    </p:spTree>
    <p:extLst>
      <p:ext uri="{BB962C8B-B14F-4D97-AF65-F5344CB8AC3E}">
        <p14:creationId xmlns:p14="http://schemas.microsoft.com/office/powerpoint/2010/main" val="133198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less successful responses: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5618746"/>
          </a:xfrm>
        </p:spPr>
        <p:txBody>
          <a:bodyPr>
            <a:normAutofit/>
          </a:bodyPr>
          <a:lstStyle/>
          <a:p>
            <a:pPr marL="0" indent="0">
              <a:buNone/>
            </a:pPr>
            <a:endParaRPr lang="en-GB" b="1" dirty="0">
              <a:latin typeface="Arial" panose="020B0604020202020204" pitchFamily="34" charset="0"/>
              <a:cs typeface="Arial" panose="020B0604020202020204" pitchFamily="34" charset="0"/>
            </a:endParaRPr>
          </a:p>
          <a:p>
            <a:pPr marL="514350" indent="-514350">
              <a:buAutoNum type="alphaLcParenBoth"/>
            </a:pPr>
            <a:r>
              <a:rPr lang="en-US" b="1" dirty="0">
                <a:solidFill>
                  <a:srgbClr val="FF0000"/>
                </a:solidFill>
                <a:cs typeface="Arial" panose="020B0604020202020204" pitchFamily="34" charset="0"/>
              </a:rPr>
              <a:t>What do Buddhists mean by ‘</a:t>
            </a:r>
            <a:r>
              <a:rPr lang="en-US" b="1" dirty="0" err="1">
                <a:solidFill>
                  <a:srgbClr val="FF0000"/>
                </a:solidFill>
                <a:cs typeface="Arial" panose="020B0604020202020204" pitchFamily="34" charset="0"/>
              </a:rPr>
              <a:t>anicca</a:t>
            </a:r>
            <a:r>
              <a:rPr lang="en-US" b="1" dirty="0">
                <a:solidFill>
                  <a:srgbClr val="FF0000"/>
                </a:solidFill>
                <a:cs typeface="Arial" panose="020B0604020202020204" pitchFamily="34" charset="0"/>
              </a:rPr>
              <a:t>’?</a:t>
            </a:r>
          </a:p>
          <a:p>
            <a:pPr marL="0" indent="0">
              <a:buNone/>
            </a:pPr>
            <a:endParaRPr lang="en-GB" sz="1400" dirty="0">
              <a:cs typeface="Arial" panose="020B0604020202020204" pitchFamily="34" charset="0"/>
            </a:endParaRPr>
          </a:p>
          <a:p>
            <a:pPr marL="0" indent="0">
              <a:buNone/>
            </a:pPr>
            <a:r>
              <a:rPr lang="en-GB" b="1" dirty="0">
                <a:cs typeface="Arial" panose="020B0604020202020204" pitchFamily="34" charset="0"/>
              </a:rPr>
              <a:t>Response: </a:t>
            </a:r>
            <a:r>
              <a:rPr lang="en-GB" dirty="0">
                <a:cs typeface="Arial" panose="020B0604020202020204" pitchFamily="34" charset="0"/>
              </a:rPr>
              <a:t>Buddhists believe that </a:t>
            </a:r>
            <a:r>
              <a:rPr lang="en-GB" dirty="0" err="1">
                <a:cs typeface="Arial" panose="020B0604020202020204" pitchFamily="34" charset="0"/>
              </a:rPr>
              <a:t>anicca</a:t>
            </a:r>
            <a:r>
              <a:rPr lang="en-GB" dirty="0">
                <a:cs typeface="Arial" panose="020B0604020202020204" pitchFamily="34" charset="0"/>
              </a:rPr>
              <a:t> means everything happens for a reason.</a:t>
            </a:r>
            <a:r>
              <a:rPr lang="en-GB" b="1" dirty="0">
                <a:cs typeface="Arial" panose="020B0604020202020204" pitchFamily="34" charset="0"/>
              </a:rPr>
              <a:t> </a:t>
            </a:r>
            <a:r>
              <a:rPr lang="en-GB" sz="2400" i="1" dirty="0">
                <a:solidFill>
                  <a:srgbClr val="FF0000"/>
                </a:solidFill>
                <a:cs typeface="Arial" panose="020B0604020202020204" pitchFamily="34" charset="0"/>
              </a:rPr>
              <a:t>0 Marks – an incorrect definition that shows no understanding of the Key Concept.</a:t>
            </a:r>
          </a:p>
          <a:p>
            <a:pPr marL="0" indent="0">
              <a:buNone/>
            </a:pPr>
            <a:endParaRPr lang="en-GB" sz="3600" b="1" dirty="0">
              <a:latin typeface="Arial" panose="020B0604020202020204" pitchFamily="34" charset="0"/>
              <a:cs typeface="Arial" panose="020B0604020202020204" pitchFamily="34" charset="0"/>
            </a:endParaRPr>
          </a:p>
          <a:p>
            <a:pPr marL="0" indent="0">
              <a:buNone/>
            </a:pPr>
            <a:endParaRPr lang="en-GB" dirty="0"/>
          </a:p>
        </p:txBody>
      </p:sp>
    </p:spTree>
    <p:extLst>
      <p:ext uri="{BB962C8B-B14F-4D97-AF65-F5344CB8AC3E}">
        <p14:creationId xmlns:p14="http://schemas.microsoft.com/office/powerpoint/2010/main" val="3583872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451150" y="180474"/>
            <a:ext cx="7583993" cy="555541"/>
          </a:xfrm>
        </p:spPr>
        <p:txBody>
          <a:bodyPr>
            <a:noAutofit/>
          </a:bodyPr>
          <a:lstStyle/>
          <a:p>
            <a:r>
              <a:rPr lang="en-GB" sz="3200" b="1" dirty="0">
                <a:solidFill>
                  <a:schemeClr val="bg1"/>
                </a:solidFill>
              </a:rPr>
              <a:t>Characteristics of successful responses: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5618746"/>
          </a:xfrm>
        </p:spPr>
        <p:txBody>
          <a:bodyPr>
            <a:normAutofit fontScale="92500" lnSpcReduction="20000"/>
          </a:bodyPr>
          <a:lstStyle/>
          <a:p>
            <a:pPr marL="514350" lvl="0" indent="-514350">
              <a:buAutoNum type="alphaLcParenBoth"/>
            </a:pPr>
            <a:r>
              <a:rPr lang="en-US" b="1" dirty="0">
                <a:solidFill>
                  <a:srgbClr val="FF0000"/>
                </a:solidFill>
                <a:cs typeface="Arial" panose="020B0604020202020204" pitchFamily="34" charset="0"/>
              </a:rPr>
              <a:t>What do Buddhists mean by ‘</a:t>
            </a:r>
            <a:r>
              <a:rPr lang="en-US" b="1" dirty="0" err="1">
                <a:solidFill>
                  <a:srgbClr val="FF0000"/>
                </a:solidFill>
                <a:cs typeface="Arial" panose="020B0604020202020204" pitchFamily="34" charset="0"/>
              </a:rPr>
              <a:t>anicca</a:t>
            </a:r>
            <a:r>
              <a:rPr lang="en-US" b="1" dirty="0">
                <a:solidFill>
                  <a:srgbClr val="FF0000"/>
                </a:solidFill>
                <a:cs typeface="Arial" panose="020B0604020202020204" pitchFamily="34" charset="0"/>
              </a:rPr>
              <a:t>’? </a:t>
            </a:r>
          </a:p>
          <a:p>
            <a:pPr marL="0" lvl="0" indent="0">
              <a:buNone/>
            </a:pPr>
            <a:endParaRPr lang="en-US" sz="1600" dirty="0">
              <a:solidFill>
                <a:srgbClr val="FF0000"/>
              </a:solidFill>
              <a:cs typeface="Arial" panose="020B0604020202020204" pitchFamily="34" charset="0"/>
            </a:endParaRPr>
          </a:p>
          <a:p>
            <a:pPr marL="0" lvl="0" indent="0">
              <a:buNone/>
            </a:pPr>
            <a:r>
              <a:rPr lang="en-US" b="1" dirty="0">
                <a:cs typeface="Arial" panose="020B0604020202020204" pitchFamily="34" charset="0"/>
              </a:rPr>
              <a:t>Response: </a:t>
            </a:r>
            <a:r>
              <a:rPr lang="en-US" dirty="0">
                <a:cs typeface="Arial" panose="020B0604020202020204" pitchFamily="34" charset="0"/>
              </a:rPr>
              <a:t>That nothing is impermanent, we can see this in the samsara cycle which is forever changing through birth, death and rebirth. </a:t>
            </a:r>
            <a:r>
              <a:rPr lang="en-US" sz="2600" i="1" dirty="0">
                <a:solidFill>
                  <a:srgbClr val="FF0000"/>
                </a:solidFill>
                <a:cs typeface="Arial" panose="020B0604020202020204" pitchFamily="34" charset="0"/>
              </a:rPr>
              <a:t>1 mark – misunderstanding of the definition but partially accurate due to the example shown.</a:t>
            </a:r>
          </a:p>
          <a:p>
            <a:pPr marL="0" lvl="0" indent="0">
              <a:buNone/>
            </a:pPr>
            <a:endParaRPr lang="en-GB" b="1" dirty="0">
              <a:solidFill>
                <a:srgbClr val="FF0000"/>
              </a:solidFill>
              <a:cs typeface="Arial" panose="020B0604020202020204" pitchFamily="34" charset="0"/>
            </a:endParaRPr>
          </a:p>
          <a:p>
            <a:pPr marL="514350" lvl="0" indent="-514350">
              <a:buAutoNum type="alphaLcParenBoth"/>
            </a:pPr>
            <a:r>
              <a:rPr lang="en-US" b="1" dirty="0">
                <a:solidFill>
                  <a:srgbClr val="FF0000"/>
                </a:solidFill>
                <a:cs typeface="Arial" panose="020B0604020202020204" pitchFamily="34" charset="0"/>
              </a:rPr>
              <a:t>What do Buddhists mean by ‘</a:t>
            </a:r>
            <a:r>
              <a:rPr lang="en-US" b="1" dirty="0" err="1">
                <a:solidFill>
                  <a:srgbClr val="FF0000"/>
                </a:solidFill>
                <a:cs typeface="Arial" panose="020B0604020202020204" pitchFamily="34" charset="0"/>
              </a:rPr>
              <a:t>anicca</a:t>
            </a:r>
            <a:r>
              <a:rPr lang="en-US" b="1" dirty="0">
                <a:solidFill>
                  <a:srgbClr val="FF0000"/>
                </a:solidFill>
                <a:cs typeface="Arial" panose="020B0604020202020204" pitchFamily="34" charset="0"/>
              </a:rPr>
              <a:t>’? </a:t>
            </a:r>
          </a:p>
          <a:p>
            <a:pPr marL="0" lvl="0" indent="0">
              <a:buNone/>
            </a:pPr>
            <a:endParaRPr lang="en-GB" sz="1500" dirty="0">
              <a:cs typeface="Arial" panose="020B0604020202020204" pitchFamily="34" charset="0"/>
            </a:endParaRPr>
          </a:p>
          <a:p>
            <a:pPr marL="0" lvl="0" indent="0">
              <a:buNone/>
            </a:pPr>
            <a:r>
              <a:rPr lang="en-GB" b="1" dirty="0">
                <a:cs typeface="Arial" panose="020B0604020202020204" pitchFamily="34" charset="0"/>
              </a:rPr>
              <a:t>Response: </a:t>
            </a:r>
            <a:r>
              <a:rPr lang="en-GB" u="sng" dirty="0" err="1">
                <a:cs typeface="Arial" panose="020B0604020202020204" pitchFamily="34" charset="0"/>
              </a:rPr>
              <a:t>Anicca</a:t>
            </a:r>
            <a:r>
              <a:rPr lang="en-GB" u="sng" dirty="0">
                <a:cs typeface="Arial" panose="020B0604020202020204" pitchFamily="34" charset="0"/>
              </a:rPr>
              <a:t> is the term used to explain that nothing is permanent</a:t>
            </a:r>
            <a:r>
              <a:rPr lang="en-GB" dirty="0">
                <a:cs typeface="Arial" panose="020B0604020202020204" pitchFamily="34" charset="0"/>
              </a:rPr>
              <a:t>. It means impermanence and is one of the three marks of existence. </a:t>
            </a:r>
            <a:r>
              <a:rPr lang="en-GB" sz="2600" i="1" dirty="0">
                <a:solidFill>
                  <a:srgbClr val="FF0000"/>
                </a:solidFill>
                <a:cs typeface="Arial" panose="020B0604020202020204" pitchFamily="34" charset="0"/>
              </a:rPr>
              <a:t>2 marks – a strong and accurate definition. The underlined content would have been sufficient for the 2 marks</a:t>
            </a:r>
          </a:p>
          <a:p>
            <a:pPr marL="0" indent="0">
              <a:buNone/>
            </a:pPr>
            <a:endParaRPr lang="en-GB" dirty="0"/>
          </a:p>
        </p:txBody>
      </p:sp>
    </p:spTree>
    <p:extLst>
      <p:ext uri="{BB962C8B-B14F-4D97-AF65-F5344CB8AC3E}">
        <p14:creationId xmlns:p14="http://schemas.microsoft.com/office/powerpoint/2010/main" val="1709279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75135-B14E-40CC-A81F-E894C9F10652}"/>
              </a:ext>
            </a:extLst>
          </p:cNvPr>
          <p:cNvSpPr>
            <a:spLocks noGrp="1"/>
          </p:cNvSpPr>
          <p:nvPr>
            <p:ph type="title"/>
          </p:nvPr>
        </p:nvSpPr>
        <p:spPr>
          <a:xfrm>
            <a:off x="914400" y="174154"/>
            <a:ext cx="8229600" cy="639762"/>
          </a:xfrm>
        </p:spPr>
        <p:txBody>
          <a:bodyPr>
            <a:normAutofit fontScale="90000"/>
          </a:bodyPr>
          <a:lstStyle/>
          <a:p>
            <a:r>
              <a:rPr lang="en-GB" b="1" dirty="0">
                <a:solidFill>
                  <a:schemeClr val="bg1"/>
                </a:solidFill>
              </a:rPr>
              <a:t>How are (b) questions marked?</a:t>
            </a:r>
          </a:p>
        </p:txBody>
      </p:sp>
      <p:sp>
        <p:nvSpPr>
          <p:cNvPr id="3" name="Content Placeholder 2">
            <a:extLst>
              <a:ext uri="{FF2B5EF4-FFF2-40B4-BE49-F238E27FC236}">
                <a16:creationId xmlns:a16="http://schemas.microsoft.com/office/drawing/2014/main" id="{DF5A4DC8-4430-4244-9456-11B8EED2AB22}"/>
              </a:ext>
            </a:extLst>
          </p:cNvPr>
          <p:cNvSpPr>
            <a:spLocks noGrp="1"/>
          </p:cNvSpPr>
          <p:nvPr>
            <p:ph idx="1"/>
          </p:nvPr>
        </p:nvSpPr>
        <p:spPr>
          <a:xfrm>
            <a:off x="87085" y="972267"/>
            <a:ext cx="8926286" cy="5404266"/>
          </a:xfrm>
        </p:spPr>
        <p:txBody>
          <a:bodyPr>
            <a:normAutofit fontScale="92500" lnSpcReduction="10000"/>
          </a:bodyPr>
          <a:lstStyle/>
          <a:p>
            <a:pPr marL="0" indent="0">
              <a:buNone/>
            </a:pPr>
            <a:r>
              <a:rPr lang="en-GB" sz="2800" dirty="0">
                <a:cs typeface="Arial" panose="020B0604020202020204" pitchFamily="34" charset="0"/>
              </a:rPr>
              <a:t>The (b) questions will always ask pupils to </a:t>
            </a:r>
            <a:r>
              <a:rPr lang="en-GB" sz="2800" b="1" dirty="0">
                <a:cs typeface="Arial" panose="020B0604020202020204" pitchFamily="34" charset="0"/>
              </a:rPr>
              <a:t>describe</a:t>
            </a:r>
            <a:r>
              <a:rPr lang="en-GB" sz="2800" dirty="0">
                <a:cs typeface="Arial" panose="020B0604020202020204" pitchFamily="34" charset="0"/>
              </a:rPr>
              <a:t> an idea, event, ceremony, building, belief, teaching, view, attitude etc.</a:t>
            </a:r>
          </a:p>
          <a:p>
            <a:endParaRPr lang="en-GB" sz="2800" dirty="0">
              <a:cs typeface="Arial" panose="020B0604020202020204" pitchFamily="34" charset="0"/>
            </a:endParaRPr>
          </a:p>
          <a:p>
            <a:pPr marL="0" indent="0">
              <a:buNone/>
            </a:pPr>
            <a:r>
              <a:rPr lang="en-GB" sz="2800" b="1" dirty="0">
                <a:solidFill>
                  <a:srgbClr val="FF0000"/>
                </a:solidFill>
                <a:cs typeface="Arial" panose="020B0604020202020204" pitchFamily="34" charset="0"/>
              </a:rPr>
              <a:t>What does ‘describe’ mean?</a:t>
            </a:r>
          </a:p>
          <a:p>
            <a:pPr marL="457200" indent="-457200"/>
            <a:r>
              <a:rPr lang="en-GB" sz="2800" b="1" dirty="0">
                <a:cs typeface="Arial" panose="020B0604020202020204" pitchFamily="34" charset="0"/>
              </a:rPr>
              <a:t>To give an account of something</a:t>
            </a:r>
          </a:p>
          <a:p>
            <a:pPr marL="457200" indent="-457200"/>
            <a:r>
              <a:rPr lang="en-GB" sz="2800" b="1" dirty="0">
                <a:cs typeface="Arial" panose="020B0604020202020204" pitchFamily="34" charset="0"/>
              </a:rPr>
              <a:t>To report/relate</a:t>
            </a:r>
          </a:p>
          <a:p>
            <a:pPr marL="457200" indent="-457200"/>
            <a:r>
              <a:rPr lang="en-GB" sz="2800" b="1" dirty="0">
                <a:cs typeface="Arial" panose="020B0604020202020204" pitchFamily="34" charset="0"/>
              </a:rPr>
              <a:t>To outline </a:t>
            </a:r>
          </a:p>
          <a:p>
            <a:pPr marL="457200" indent="-457200"/>
            <a:r>
              <a:rPr lang="en-GB" sz="2800" b="1" dirty="0">
                <a:cs typeface="Arial" panose="020B0604020202020204" pitchFamily="34" charset="0"/>
              </a:rPr>
              <a:t>To give the details of something</a:t>
            </a:r>
          </a:p>
          <a:p>
            <a:pPr marL="0" indent="0">
              <a:buNone/>
            </a:pPr>
            <a:endParaRPr lang="en-GB" sz="2800" dirty="0">
              <a:cs typeface="Arial" panose="020B0604020202020204" pitchFamily="34" charset="0"/>
            </a:endParaRPr>
          </a:p>
          <a:p>
            <a:pPr marL="0" indent="0">
              <a:buNone/>
            </a:pPr>
            <a:r>
              <a:rPr lang="en-GB" sz="2800" dirty="0">
                <a:cs typeface="Arial" panose="020B0604020202020204" pitchFamily="34" charset="0"/>
              </a:rPr>
              <a:t>In these (b) questions, pupils must </a:t>
            </a:r>
            <a:r>
              <a:rPr lang="en-GB" sz="2800" b="1" dirty="0">
                <a:cs typeface="Arial" panose="020B0604020202020204" pitchFamily="34" charset="0"/>
              </a:rPr>
              <a:t>describe</a:t>
            </a:r>
            <a:r>
              <a:rPr lang="en-GB" sz="2800" dirty="0">
                <a:cs typeface="Arial" panose="020B0604020202020204" pitchFamily="34" charset="0"/>
              </a:rPr>
              <a:t>, giving as much detail as possible in the time allowed (about 5 minutes) and using accurate and relevant religious language and sources of wisdom, where appropriate. </a:t>
            </a:r>
          </a:p>
          <a:p>
            <a:pPr marL="0" indent="0">
              <a:buNone/>
            </a:pPr>
            <a:endParaRPr lang="en-US" dirty="0">
              <a:latin typeface="Bliss" pitchFamily="2" charset="77"/>
              <a:cs typeface="Arial" panose="020B0604020202020204" pitchFamily="34" charset="0"/>
            </a:endParaRPr>
          </a:p>
          <a:p>
            <a:endParaRPr lang="en-GB" dirty="0"/>
          </a:p>
        </p:txBody>
      </p:sp>
    </p:spTree>
    <p:extLst>
      <p:ext uri="{BB962C8B-B14F-4D97-AF65-F5344CB8AC3E}">
        <p14:creationId xmlns:p14="http://schemas.microsoft.com/office/powerpoint/2010/main" val="30282717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808EC5E-9C0F-4687-980C-17E3071DECA6}"/>
</file>

<file path=customXml/itemProps2.xml><?xml version="1.0" encoding="utf-8"?>
<ds:datastoreItem xmlns:ds="http://schemas.openxmlformats.org/officeDocument/2006/customXml" ds:itemID="{97643588-0C81-4354-9345-A6BA18BA9527}">
  <ds:schemaRefs>
    <ds:schemaRef ds:uri="http://schemas.microsoft.com/office/2006/documentManagement/types"/>
    <ds:schemaRef ds:uri="http://purl.org/dc/elements/1.1/"/>
    <ds:schemaRef ds:uri="http://schemas.microsoft.com/office/2006/metadata/properties"/>
    <ds:schemaRef ds:uri="cd497dfa-9c52-4b77-9510-d5d8b75d053a"/>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www.w3.org/XML/1998/namespace"/>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2915</TotalTime>
  <Words>3199</Words>
  <Application>Microsoft Office PowerPoint</Application>
  <PresentationFormat>On-screen Show (4:3)</PresentationFormat>
  <Paragraphs>217</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Bliss</vt:lpstr>
      <vt:lpstr>Calibri</vt:lpstr>
      <vt:lpstr>Gotham Rounded Book</vt:lpstr>
      <vt:lpstr>Office Theme</vt:lpstr>
      <vt:lpstr>PowerPoint Presentation</vt:lpstr>
      <vt:lpstr>PowerPoint Presentation</vt:lpstr>
      <vt:lpstr>PowerPoint Presentation</vt:lpstr>
      <vt:lpstr>Reminders</vt:lpstr>
      <vt:lpstr>How are the (a) questions marked?</vt:lpstr>
      <vt:lpstr>Exemplifying the (a) questions</vt:lpstr>
      <vt:lpstr>Characteristics of less successful responses:</vt:lpstr>
      <vt:lpstr>Characteristics of successful responses:</vt:lpstr>
      <vt:lpstr>How are (b) questions marked?</vt:lpstr>
      <vt:lpstr>Exemplifying the (b) questions</vt:lpstr>
      <vt:lpstr>Characteristics of less successful responses:</vt:lpstr>
      <vt:lpstr>Characteristics of less successful responses:</vt:lpstr>
      <vt:lpstr>Characteristics of successful responses:</vt:lpstr>
      <vt:lpstr>How are the (c) questions marked?</vt:lpstr>
      <vt:lpstr>Exemplifying the (c) questions</vt:lpstr>
      <vt:lpstr>Exemplifying the (c) questions</vt:lpstr>
      <vt:lpstr>Characteristics of less successful responses:</vt:lpstr>
      <vt:lpstr>Characteristics of less successful responses:</vt:lpstr>
      <vt:lpstr>Characteristics of successful responses:</vt:lpstr>
      <vt:lpstr>How are (d) questions marked?</vt:lpstr>
      <vt:lpstr> Exemplifying (d) questions  </vt:lpstr>
      <vt:lpstr>Exemplifying the (d) questions</vt:lpstr>
      <vt:lpstr>Characteristics of less successful responses:</vt:lpstr>
      <vt:lpstr>Characteristics of less successful responses:</vt:lpstr>
      <vt:lpstr>Characteristics of successful responses:</vt:lpstr>
      <vt:lpstr>Characteristics of successful responses:</vt:lpstr>
      <vt:lpstr>Characteristics of successful responses: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Maddock, Lynda</cp:lastModifiedBy>
  <cp:revision>80</cp:revision>
  <dcterms:created xsi:type="dcterms:W3CDTF">2021-02-25T10:03:20Z</dcterms:created>
  <dcterms:modified xsi:type="dcterms:W3CDTF">2021-11-24T11:41:06Z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