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sldIdLst>
    <p:sldId id="358" r:id="rId5"/>
    <p:sldId id="369" r:id="rId6"/>
    <p:sldId id="372" r:id="rId7"/>
    <p:sldId id="370" r:id="rId8"/>
    <p:sldId id="371" r:id="rId9"/>
    <p:sldId id="388" r:id="rId10"/>
    <p:sldId id="387" r:id="rId11"/>
    <p:sldId id="373" r:id="rId12"/>
    <p:sldId id="374" r:id="rId13"/>
    <p:sldId id="375" r:id="rId14"/>
    <p:sldId id="376" r:id="rId15"/>
    <p:sldId id="377" r:id="rId16"/>
    <p:sldId id="378" r:id="rId17"/>
    <p:sldId id="379" r:id="rId18"/>
    <p:sldId id="380" r:id="rId19"/>
    <p:sldId id="381" r:id="rId20"/>
    <p:sldId id="382" r:id="rId21"/>
    <p:sldId id="383" r:id="rId22"/>
    <p:sldId id="384" r:id="rId23"/>
    <p:sldId id="385" r:id="rId24"/>
    <p:sldId id="386" r:id="rId25"/>
    <p:sldId id="389" r:id="rId26"/>
    <p:sldId id="337" r:id="rId27"/>
    <p:sldId id="394" r:id="rId28"/>
    <p:sldId id="395" r:id="rId29"/>
    <p:sldId id="396" r:id="rId30"/>
    <p:sldId id="397" r:id="rId31"/>
    <p:sldId id="398" r:id="rId32"/>
    <p:sldId id="399" r:id="rId33"/>
    <p:sldId id="400" r:id="rId34"/>
    <p:sldId id="401" r:id="rId35"/>
    <p:sldId id="402" r:id="rId36"/>
    <p:sldId id="403" r:id="rId37"/>
    <p:sldId id="404" r:id="rId38"/>
    <p:sldId id="405" r:id="rId39"/>
    <p:sldId id="406" r:id="rId40"/>
    <p:sldId id="407" r:id="rId41"/>
    <p:sldId id="359"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Nia" initials="JN" lastIdx="1" clrIdx="0"/>
  <p:cmAuthor id="2" name="Webster, Catherine" initials="WC" lastIdx="20"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17" clrIdx="3">
    <p:extLst>
      <p:ext uri="{19B8F6BF-5375-455C-9EA6-DF929625EA0E}">
        <p15:presenceInfo xmlns:p15="http://schemas.microsoft.com/office/powerpoint/2012/main" userId="S::carlie@wjec.co.uk::c0231411-37c3-431a-b511-6f1dc9b758d3" providerId="AD"/>
      </p:ext>
    </p:extLst>
  </p:cmAuthor>
  <p:cmAuthor id="5" name="Wilcock, Kirsten" initials="WK" lastIdx="14" clrIdx="4">
    <p:extLst>
      <p:ext uri="{19B8F6BF-5375-455C-9EA6-DF929625EA0E}">
        <p15:presenceInfo xmlns:p15="http://schemas.microsoft.com/office/powerpoint/2012/main" userId="S::wilcok@wjec.co.uk::aca797bc-42d0-4455-ac3c-3baca35f621b" providerId="AD"/>
      </p:ext>
    </p:extLst>
  </p:cmAuthor>
  <p:cmAuthor id="6" name="Harrison, Julia" initials="HJ" lastIdx="4" clrIdx="5">
    <p:extLst>
      <p:ext uri="{19B8F6BF-5375-455C-9EA6-DF929625EA0E}">
        <p15:presenceInfo xmlns:p15="http://schemas.microsoft.com/office/powerpoint/2012/main" userId="S::harrij@wjec.co.uk::a0fc4b42-9061-447e-89f8-a99c009d80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E55A0F"/>
    <a:srgbClr val="DCE6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FE3D53-B08D-4339-8637-487ACCA4F4CA}" v="2" dt="2021-12-21T17:09:42.4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74" autoAdjust="0"/>
    <p:restoredTop sz="94660"/>
  </p:normalViewPr>
  <p:slideViewPr>
    <p:cSldViewPr snapToGrid="0">
      <p:cViewPr varScale="1">
        <p:scale>
          <a:sx n="54" d="100"/>
          <a:sy n="54" d="100"/>
        </p:scale>
        <p:origin x="52" y="22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rfoot, Christopher" userId="88e2dc37-e058-4a2e-9976-3b58bc89b1da" providerId="ADAL" clId="{1EFE3D53-B08D-4339-8637-487ACCA4F4CA}"/>
    <pc:docChg chg="addSld delSld modSld sldOrd">
      <pc:chgData name="Barfoot, Christopher" userId="88e2dc37-e058-4a2e-9976-3b58bc89b1da" providerId="ADAL" clId="{1EFE3D53-B08D-4339-8637-487ACCA4F4CA}" dt="2021-12-21T17:11:30.112" v="42" actId="47"/>
      <pc:docMkLst>
        <pc:docMk/>
      </pc:docMkLst>
      <pc:sldChg chg="add">
        <pc:chgData name="Barfoot, Christopher" userId="88e2dc37-e058-4a2e-9976-3b58bc89b1da" providerId="ADAL" clId="{1EFE3D53-B08D-4339-8637-487ACCA4F4CA}" dt="2021-12-21T17:09:42.450" v="38"/>
        <pc:sldMkLst>
          <pc:docMk/>
          <pc:sldMk cId="1407082411" sldId="337"/>
        </pc:sldMkLst>
      </pc:sldChg>
      <pc:sldChg chg="modSp mod">
        <pc:chgData name="Barfoot, Christopher" userId="88e2dc37-e058-4a2e-9976-3b58bc89b1da" providerId="ADAL" clId="{1EFE3D53-B08D-4339-8637-487ACCA4F4CA}" dt="2021-12-21T17:07:30.842" v="30" actId="6549"/>
        <pc:sldMkLst>
          <pc:docMk/>
          <pc:sldMk cId="3160198182" sldId="358"/>
        </pc:sldMkLst>
        <pc:spChg chg="mod">
          <ac:chgData name="Barfoot, Christopher" userId="88e2dc37-e058-4a2e-9976-3b58bc89b1da" providerId="ADAL" clId="{1EFE3D53-B08D-4339-8637-487ACCA4F4CA}" dt="2021-12-21T17:07:30.842" v="30" actId="6549"/>
          <ac:spMkLst>
            <pc:docMk/>
            <pc:sldMk cId="3160198182" sldId="358"/>
            <ac:spMk id="7" creationId="{00000000-0000-0000-0000-000000000000}"/>
          </ac:spMkLst>
        </pc:spChg>
      </pc:sldChg>
      <pc:sldChg chg="add ord">
        <pc:chgData name="Barfoot, Christopher" userId="88e2dc37-e058-4a2e-9976-3b58bc89b1da" providerId="ADAL" clId="{1EFE3D53-B08D-4339-8637-487ACCA4F4CA}" dt="2021-12-21T17:07:49.729" v="36"/>
        <pc:sldMkLst>
          <pc:docMk/>
          <pc:sldMk cId="1198941649" sldId="388"/>
        </pc:sldMkLst>
      </pc:sldChg>
      <pc:sldChg chg="add">
        <pc:chgData name="Barfoot, Christopher" userId="88e2dc37-e058-4a2e-9976-3b58bc89b1da" providerId="ADAL" clId="{1EFE3D53-B08D-4339-8637-487ACCA4F4CA}" dt="2021-12-21T17:08:45.564" v="37"/>
        <pc:sldMkLst>
          <pc:docMk/>
          <pc:sldMk cId="2251179790" sldId="389"/>
        </pc:sldMkLst>
      </pc:sldChg>
      <pc:sldChg chg="add del">
        <pc:chgData name="Barfoot, Christopher" userId="88e2dc37-e058-4a2e-9976-3b58bc89b1da" providerId="ADAL" clId="{1EFE3D53-B08D-4339-8637-487ACCA4F4CA}" dt="2021-12-21T17:10:17.522" v="39" actId="47"/>
        <pc:sldMkLst>
          <pc:docMk/>
          <pc:sldMk cId="1656378986" sldId="390"/>
        </pc:sldMkLst>
      </pc:sldChg>
      <pc:sldChg chg="add del">
        <pc:chgData name="Barfoot, Christopher" userId="88e2dc37-e058-4a2e-9976-3b58bc89b1da" providerId="ADAL" clId="{1EFE3D53-B08D-4339-8637-487ACCA4F4CA}" dt="2021-12-21T17:10:38.769" v="40" actId="47"/>
        <pc:sldMkLst>
          <pc:docMk/>
          <pc:sldMk cId="3632443059" sldId="391"/>
        </pc:sldMkLst>
      </pc:sldChg>
      <pc:sldChg chg="add del">
        <pc:chgData name="Barfoot, Christopher" userId="88e2dc37-e058-4a2e-9976-3b58bc89b1da" providerId="ADAL" clId="{1EFE3D53-B08D-4339-8637-487ACCA4F4CA}" dt="2021-12-21T17:10:53.831" v="41" actId="47"/>
        <pc:sldMkLst>
          <pc:docMk/>
          <pc:sldMk cId="4264266601" sldId="392"/>
        </pc:sldMkLst>
      </pc:sldChg>
      <pc:sldChg chg="add del">
        <pc:chgData name="Barfoot, Christopher" userId="88e2dc37-e058-4a2e-9976-3b58bc89b1da" providerId="ADAL" clId="{1EFE3D53-B08D-4339-8637-487ACCA4F4CA}" dt="2021-12-21T17:11:30.112" v="42" actId="47"/>
        <pc:sldMkLst>
          <pc:docMk/>
          <pc:sldMk cId="4135023870" sldId="393"/>
        </pc:sldMkLst>
      </pc:sldChg>
      <pc:sldChg chg="add">
        <pc:chgData name="Barfoot, Christopher" userId="88e2dc37-e058-4a2e-9976-3b58bc89b1da" providerId="ADAL" clId="{1EFE3D53-B08D-4339-8637-487ACCA4F4CA}" dt="2021-12-21T17:09:42.450" v="38"/>
        <pc:sldMkLst>
          <pc:docMk/>
          <pc:sldMk cId="1254927145" sldId="394"/>
        </pc:sldMkLst>
      </pc:sldChg>
      <pc:sldChg chg="add">
        <pc:chgData name="Barfoot, Christopher" userId="88e2dc37-e058-4a2e-9976-3b58bc89b1da" providerId="ADAL" clId="{1EFE3D53-B08D-4339-8637-487ACCA4F4CA}" dt="2021-12-21T17:09:42.450" v="38"/>
        <pc:sldMkLst>
          <pc:docMk/>
          <pc:sldMk cId="4249591428" sldId="395"/>
        </pc:sldMkLst>
      </pc:sldChg>
      <pc:sldChg chg="add">
        <pc:chgData name="Barfoot, Christopher" userId="88e2dc37-e058-4a2e-9976-3b58bc89b1da" providerId="ADAL" clId="{1EFE3D53-B08D-4339-8637-487ACCA4F4CA}" dt="2021-12-21T17:09:42.450" v="38"/>
        <pc:sldMkLst>
          <pc:docMk/>
          <pc:sldMk cId="3796933001" sldId="396"/>
        </pc:sldMkLst>
      </pc:sldChg>
      <pc:sldChg chg="add">
        <pc:chgData name="Barfoot, Christopher" userId="88e2dc37-e058-4a2e-9976-3b58bc89b1da" providerId="ADAL" clId="{1EFE3D53-B08D-4339-8637-487ACCA4F4CA}" dt="2021-12-21T17:09:42.450" v="38"/>
        <pc:sldMkLst>
          <pc:docMk/>
          <pc:sldMk cId="3982470529" sldId="397"/>
        </pc:sldMkLst>
      </pc:sldChg>
      <pc:sldChg chg="add">
        <pc:chgData name="Barfoot, Christopher" userId="88e2dc37-e058-4a2e-9976-3b58bc89b1da" providerId="ADAL" clId="{1EFE3D53-B08D-4339-8637-487ACCA4F4CA}" dt="2021-12-21T17:09:42.450" v="38"/>
        <pc:sldMkLst>
          <pc:docMk/>
          <pc:sldMk cId="3488160401" sldId="398"/>
        </pc:sldMkLst>
      </pc:sldChg>
      <pc:sldChg chg="add">
        <pc:chgData name="Barfoot, Christopher" userId="88e2dc37-e058-4a2e-9976-3b58bc89b1da" providerId="ADAL" clId="{1EFE3D53-B08D-4339-8637-487ACCA4F4CA}" dt="2021-12-21T17:09:42.450" v="38"/>
        <pc:sldMkLst>
          <pc:docMk/>
          <pc:sldMk cId="1278629803" sldId="399"/>
        </pc:sldMkLst>
      </pc:sldChg>
      <pc:sldChg chg="add">
        <pc:chgData name="Barfoot, Christopher" userId="88e2dc37-e058-4a2e-9976-3b58bc89b1da" providerId="ADAL" clId="{1EFE3D53-B08D-4339-8637-487ACCA4F4CA}" dt="2021-12-21T17:09:42.450" v="38"/>
        <pc:sldMkLst>
          <pc:docMk/>
          <pc:sldMk cId="3055210243" sldId="400"/>
        </pc:sldMkLst>
      </pc:sldChg>
      <pc:sldChg chg="add">
        <pc:chgData name="Barfoot, Christopher" userId="88e2dc37-e058-4a2e-9976-3b58bc89b1da" providerId="ADAL" clId="{1EFE3D53-B08D-4339-8637-487ACCA4F4CA}" dt="2021-12-21T17:09:42.450" v="38"/>
        <pc:sldMkLst>
          <pc:docMk/>
          <pc:sldMk cId="2349110973" sldId="401"/>
        </pc:sldMkLst>
      </pc:sldChg>
      <pc:sldChg chg="add">
        <pc:chgData name="Barfoot, Christopher" userId="88e2dc37-e058-4a2e-9976-3b58bc89b1da" providerId="ADAL" clId="{1EFE3D53-B08D-4339-8637-487ACCA4F4CA}" dt="2021-12-21T17:09:42.450" v="38"/>
        <pc:sldMkLst>
          <pc:docMk/>
          <pc:sldMk cId="163716879" sldId="402"/>
        </pc:sldMkLst>
      </pc:sldChg>
      <pc:sldChg chg="add">
        <pc:chgData name="Barfoot, Christopher" userId="88e2dc37-e058-4a2e-9976-3b58bc89b1da" providerId="ADAL" clId="{1EFE3D53-B08D-4339-8637-487ACCA4F4CA}" dt="2021-12-21T17:09:42.450" v="38"/>
        <pc:sldMkLst>
          <pc:docMk/>
          <pc:sldMk cId="1750229521" sldId="403"/>
        </pc:sldMkLst>
      </pc:sldChg>
      <pc:sldChg chg="add">
        <pc:chgData name="Barfoot, Christopher" userId="88e2dc37-e058-4a2e-9976-3b58bc89b1da" providerId="ADAL" clId="{1EFE3D53-B08D-4339-8637-487ACCA4F4CA}" dt="2021-12-21T17:09:42.450" v="38"/>
        <pc:sldMkLst>
          <pc:docMk/>
          <pc:sldMk cId="2269218681" sldId="404"/>
        </pc:sldMkLst>
      </pc:sldChg>
      <pc:sldChg chg="add">
        <pc:chgData name="Barfoot, Christopher" userId="88e2dc37-e058-4a2e-9976-3b58bc89b1da" providerId="ADAL" clId="{1EFE3D53-B08D-4339-8637-487ACCA4F4CA}" dt="2021-12-21T17:09:42.450" v="38"/>
        <pc:sldMkLst>
          <pc:docMk/>
          <pc:sldMk cId="887705162" sldId="405"/>
        </pc:sldMkLst>
      </pc:sldChg>
      <pc:sldChg chg="add">
        <pc:chgData name="Barfoot, Christopher" userId="88e2dc37-e058-4a2e-9976-3b58bc89b1da" providerId="ADAL" clId="{1EFE3D53-B08D-4339-8637-487ACCA4F4CA}" dt="2021-12-21T17:09:42.450" v="38"/>
        <pc:sldMkLst>
          <pc:docMk/>
          <pc:sldMk cId="3616939888" sldId="406"/>
        </pc:sldMkLst>
      </pc:sldChg>
      <pc:sldChg chg="add">
        <pc:chgData name="Barfoot, Christopher" userId="88e2dc37-e058-4a2e-9976-3b58bc89b1da" providerId="ADAL" clId="{1EFE3D53-B08D-4339-8637-487ACCA4F4CA}" dt="2021-12-21T17:09:42.450" v="38"/>
        <pc:sldMkLst>
          <pc:docMk/>
          <pc:sldMk cId="4284675314" sldId="407"/>
        </pc:sldMkLst>
      </pc:sldChg>
    </pc:docChg>
  </pc:docChgLst>
  <pc:docChgLst>
    <pc:chgData name="Barfoot, Christopher" userId="88e2dc37-e058-4a2e-9976-3b58bc89b1da" providerId="ADAL" clId="{3E4DB2AC-134B-40D7-B2BB-07A4F910973A}"/>
    <pc:docChg chg="delSld modSld">
      <pc:chgData name="Barfoot, Christopher" userId="88e2dc37-e058-4a2e-9976-3b58bc89b1da" providerId="ADAL" clId="{3E4DB2AC-134B-40D7-B2BB-07A4F910973A}" dt="2021-11-24T10:41:38.310" v="3" actId="47"/>
      <pc:docMkLst>
        <pc:docMk/>
      </pc:docMkLst>
      <pc:sldChg chg="del">
        <pc:chgData name="Barfoot, Christopher" userId="88e2dc37-e058-4a2e-9976-3b58bc89b1da" providerId="ADAL" clId="{3E4DB2AC-134B-40D7-B2BB-07A4F910973A}" dt="2021-11-24T10:40:31.435" v="1" actId="47"/>
        <pc:sldMkLst>
          <pc:docMk/>
          <pc:sldMk cId="1047609714" sldId="315"/>
        </pc:sldMkLst>
      </pc:sldChg>
      <pc:sldChg chg="del">
        <pc:chgData name="Barfoot, Christopher" userId="88e2dc37-e058-4a2e-9976-3b58bc89b1da" providerId="ADAL" clId="{3E4DB2AC-134B-40D7-B2BB-07A4F910973A}" dt="2021-11-24T10:41:38.310" v="3" actId="47"/>
        <pc:sldMkLst>
          <pc:docMk/>
          <pc:sldMk cId="1407082411" sldId="337"/>
        </pc:sldMkLst>
      </pc:sldChg>
      <pc:sldChg chg="del">
        <pc:chgData name="Barfoot, Christopher" userId="88e2dc37-e058-4a2e-9976-3b58bc89b1da" providerId="ADAL" clId="{3E4DB2AC-134B-40D7-B2BB-07A4F910973A}" dt="2021-11-24T10:41:24.773" v="2" actId="47"/>
        <pc:sldMkLst>
          <pc:docMk/>
          <pc:sldMk cId="4184239432" sldId="339"/>
        </pc:sldMkLst>
      </pc:sldChg>
      <pc:sldChg chg="modSp mod">
        <pc:chgData name="Barfoot, Christopher" userId="88e2dc37-e058-4a2e-9976-3b58bc89b1da" providerId="ADAL" clId="{3E4DB2AC-134B-40D7-B2BB-07A4F910973A}" dt="2021-11-24T10:40:18.508" v="0" actId="6549"/>
        <pc:sldMkLst>
          <pc:docMk/>
          <pc:sldMk cId="3160198182" sldId="358"/>
        </pc:sldMkLst>
        <pc:spChg chg="mod">
          <ac:chgData name="Barfoot, Christopher" userId="88e2dc37-e058-4a2e-9976-3b58bc89b1da" providerId="ADAL" clId="{3E4DB2AC-134B-40D7-B2BB-07A4F910973A}" dt="2021-11-24T10:40:18.508" v="0" actId="6549"/>
          <ac:spMkLst>
            <pc:docMk/>
            <pc:sldMk cId="3160198182" sldId="358"/>
            <ac:spMk id="7" creationId="{00000000-0000-0000-0000-000000000000}"/>
          </ac:spMkLst>
        </pc:spChg>
      </pc:sldChg>
    </pc:docChg>
  </pc:docChgLst>
  <pc:docChgLst>
    <pc:chgData name="Huws, Rhys" userId="21c193d3-9a32-4f8d-aa0d-0af761b5149e" providerId="ADAL" clId="{68F354C6-FF27-42F9-B7E7-6001DE8AE6E4}"/>
    <pc:docChg chg="custSel modSld">
      <pc:chgData name="Huws, Rhys" userId="21c193d3-9a32-4f8d-aa0d-0af761b5149e" providerId="ADAL" clId="{68F354C6-FF27-42F9-B7E7-6001DE8AE6E4}" dt="2021-03-26T10:21:49.009" v="35" actId="20577"/>
      <pc:docMkLst>
        <pc:docMk/>
      </pc:docMkLst>
      <pc:sldChg chg="modSp">
        <pc:chgData name="Huws, Rhys" userId="21c193d3-9a32-4f8d-aa0d-0af761b5149e" providerId="ADAL" clId="{68F354C6-FF27-42F9-B7E7-6001DE8AE6E4}" dt="2021-03-26T09:37:02.539" v="33" actId="20577"/>
        <pc:sldMkLst>
          <pc:docMk/>
          <pc:sldMk cId="1407082411" sldId="337"/>
        </pc:sldMkLst>
        <pc:spChg chg="mod">
          <ac:chgData name="Huws, Rhys" userId="21c193d3-9a32-4f8d-aa0d-0af761b5149e" providerId="ADAL" clId="{68F354C6-FF27-42F9-B7E7-6001DE8AE6E4}" dt="2021-03-26T09:37:02.539" v="33" actId="20577"/>
          <ac:spMkLst>
            <pc:docMk/>
            <pc:sldMk cId="1407082411" sldId="337"/>
            <ac:spMk id="6" creationId="{8FE6E631-33AE-4BF8-9811-2508E556599F}"/>
          </ac:spMkLst>
        </pc:spChg>
      </pc:sldChg>
      <pc:sldChg chg="modSp">
        <pc:chgData name="Huws, Rhys" userId="21c193d3-9a32-4f8d-aa0d-0af761b5149e" providerId="ADAL" clId="{68F354C6-FF27-42F9-B7E7-6001DE8AE6E4}" dt="2021-03-26T10:21:49.009" v="35" actId="20577"/>
        <pc:sldMkLst>
          <pc:docMk/>
          <pc:sldMk cId="2376593187" sldId="372"/>
        </pc:sldMkLst>
        <pc:spChg chg="mod">
          <ac:chgData name="Huws, Rhys" userId="21c193d3-9a32-4f8d-aa0d-0af761b5149e" providerId="ADAL" clId="{68F354C6-FF27-42F9-B7E7-6001DE8AE6E4}" dt="2021-03-26T10:21:49.009" v="35" actId="20577"/>
          <ac:spMkLst>
            <pc:docMk/>
            <pc:sldMk cId="2376593187" sldId="372"/>
            <ac:spMk id="3" creationId="{C53A7934-B956-4630-A848-097A6C7D1B19}"/>
          </ac:spMkLst>
        </pc:spChg>
      </pc:sldChg>
    </pc:docChg>
  </pc:docChgLst>
  <pc:docChgLst>
    <pc:chgData name="Maddock, Lynda" userId="28875248-2198-48cf-9b97-67cc9eabbc29" providerId="ADAL" clId="{C3AD096C-34FC-411E-996D-5D3332D12619}"/>
    <pc:docChg chg="custSel modSld">
      <pc:chgData name="Maddock, Lynda" userId="28875248-2198-48cf-9b97-67cc9eabbc29" providerId="ADAL" clId="{C3AD096C-34FC-411E-996D-5D3332D12619}" dt="2021-11-24T11:08:59.247" v="255" actId="20577"/>
      <pc:docMkLst>
        <pc:docMk/>
      </pc:docMkLst>
      <pc:sldChg chg="modSp mod">
        <pc:chgData name="Maddock, Lynda" userId="28875248-2198-48cf-9b97-67cc9eabbc29" providerId="ADAL" clId="{C3AD096C-34FC-411E-996D-5D3332D12619}" dt="2021-11-24T11:05:10.439" v="170" actId="20577"/>
        <pc:sldMkLst>
          <pc:docMk/>
          <pc:sldMk cId="1596755004" sldId="369"/>
        </pc:sldMkLst>
        <pc:spChg chg="mod">
          <ac:chgData name="Maddock, Lynda" userId="28875248-2198-48cf-9b97-67cc9eabbc29" providerId="ADAL" clId="{C3AD096C-34FC-411E-996D-5D3332D12619}" dt="2021-11-24T11:05:10.439" v="170" actId="20577"/>
          <ac:spMkLst>
            <pc:docMk/>
            <pc:sldMk cId="1596755004" sldId="369"/>
            <ac:spMk id="6" creationId="{6B414B8F-37D7-44B7-B110-F3C7F1F106EF}"/>
          </ac:spMkLst>
        </pc:spChg>
      </pc:sldChg>
      <pc:sldChg chg="modSp mod">
        <pc:chgData name="Maddock, Lynda" userId="28875248-2198-48cf-9b97-67cc9eabbc29" providerId="ADAL" clId="{C3AD096C-34FC-411E-996D-5D3332D12619}" dt="2021-11-24T11:06:40.022" v="208" actId="6549"/>
        <pc:sldMkLst>
          <pc:docMk/>
          <pc:sldMk cId="2476062743" sldId="371"/>
        </pc:sldMkLst>
        <pc:spChg chg="mod">
          <ac:chgData name="Maddock, Lynda" userId="28875248-2198-48cf-9b97-67cc9eabbc29" providerId="ADAL" clId="{C3AD096C-34FC-411E-996D-5D3332D12619}" dt="2021-11-24T11:06:40.022" v="208" actId="6549"/>
          <ac:spMkLst>
            <pc:docMk/>
            <pc:sldMk cId="2476062743" sldId="371"/>
            <ac:spMk id="3" creationId="{BE37CBB9-B447-40A0-A0D3-4D51FB2B12B6}"/>
          </ac:spMkLst>
        </pc:spChg>
      </pc:sldChg>
      <pc:sldChg chg="modSp mod">
        <pc:chgData name="Maddock, Lynda" userId="28875248-2198-48cf-9b97-67cc9eabbc29" providerId="ADAL" clId="{C3AD096C-34FC-411E-996D-5D3332D12619}" dt="2021-11-24T11:05:32.051" v="207" actId="20577"/>
        <pc:sldMkLst>
          <pc:docMk/>
          <pc:sldMk cId="2376593187" sldId="372"/>
        </pc:sldMkLst>
        <pc:spChg chg="mod">
          <ac:chgData name="Maddock, Lynda" userId="28875248-2198-48cf-9b97-67cc9eabbc29" providerId="ADAL" clId="{C3AD096C-34FC-411E-996D-5D3332D12619}" dt="2021-11-24T11:05:32.051" v="207" actId="20577"/>
          <ac:spMkLst>
            <pc:docMk/>
            <pc:sldMk cId="2376593187" sldId="372"/>
            <ac:spMk id="3" creationId="{C53A7934-B956-4630-A848-097A6C7D1B19}"/>
          </ac:spMkLst>
        </pc:spChg>
      </pc:sldChg>
      <pc:sldChg chg="modSp mod">
        <pc:chgData name="Maddock, Lynda" userId="28875248-2198-48cf-9b97-67cc9eabbc29" providerId="ADAL" clId="{C3AD096C-34FC-411E-996D-5D3332D12619}" dt="2021-11-24T11:08:59.247" v="255" actId="20577"/>
        <pc:sldMkLst>
          <pc:docMk/>
          <pc:sldMk cId="3989224591" sldId="373"/>
        </pc:sldMkLst>
        <pc:spChg chg="mod">
          <ac:chgData name="Maddock, Lynda" userId="28875248-2198-48cf-9b97-67cc9eabbc29" providerId="ADAL" clId="{C3AD096C-34FC-411E-996D-5D3332D12619}" dt="2021-11-24T11:08:59.247" v="255" actId="20577"/>
          <ac:spMkLst>
            <pc:docMk/>
            <pc:sldMk cId="3989224591" sldId="373"/>
            <ac:spMk id="3" creationId="{3B82CA16-92B5-4587-9E94-7F8DC0C4965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21/12/2021</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21/12/2021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21/12/2021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21/12/2021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21/12/2021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21/12/2021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21/12/2021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687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21/12/2021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1654239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5" name="Text Placeholder 15"/>
          <p:cNvSpPr>
            <a:spLocks noGrp="1"/>
          </p:cNvSpPr>
          <p:nvPr>
            <p:ph type="body" sz="quarter" idx="14" hasCustomPrompt="1"/>
          </p:nvPr>
        </p:nvSpPr>
        <p:spPr>
          <a:xfrm>
            <a:off x="368300" y="1044575"/>
            <a:ext cx="8418513" cy="1046163"/>
          </a:xfr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3200" baseline="0">
                <a:solidFill>
                  <a:srgbClr val="E75306"/>
                </a:solidFill>
              </a:defRPr>
            </a:lvl1pPr>
          </a:lstStyle>
          <a:p>
            <a:pPr lvl="0"/>
            <a:r>
              <a:rPr lang="en-US"/>
              <a:t>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100" kern="1100" spc="-50">
                <a:solidFill>
                  <a:srgbClr val="F7B385"/>
                </a:solidFill>
                <a:latin typeface="Gotham Rounded Book"/>
                <a:cs typeface="Gotham Rounded Book"/>
              </a:rPr>
              <a:t>Title 2</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en-US" sz="3100" kern="1100" spc="-50">
              <a:solidFill>
                <a:srgbClr val="F7B385"/>
              </a:solidFill>
              <a:latin typeface="Gotham Rounded Book"/>
              <a:cs typeface="Gotham Rounded Book"/>
            </a:endParaRPr>
          </a:p>
        </p:txBody>
      </p:sp>
    </p:spTree>
    <p:extLst>
      <p:ext uri="{BB962C8B-B14F-4D97-AF65-F5344CB8AC3E}">
        <p14:creationId xmlns:p14="http://schemas.microsoft.com/office/powerpoint/2010/main" val="1385505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21/12/2021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21/12/2021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21/12/2021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21/12/2021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21/12/2021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21/12/2021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21/12/2021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21/12/2021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21/12/2021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https://resource.download.wjec.co.uk/vtc/2015-16/15-16_58/GLOSSARY%20OF%20KEY%20CONCEPTS%20-%20BOTH%20ROUTES%2C%20SC%20and%20FC.pdf" TargetMode="Externa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hyperlink" Target="mailto:GCSEReligiousStudies@eduqas.co.uk" TargetMode="Externa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hyperlink" Target="https://resource.download.wjec.co.uk/vtc/2015-16/15-16_58/GLOSSARY%20OF%20KEY%20CONCEPTS%20-%20BOTH%20ROUTES%2C%20SC%20and%20FC.pdf"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duqas_Powerpoint_Templates_for PPT-1.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939"/>
            <a:ext cx="9144000" cy="6858000"/>
          </a:xfrm>
          <a:prstGeom prst="rect">
            <a:avLst/>
          </a:prstGeom>
        </p:spPr>
      </p:pic>
      <p:sp>
        <p:nvSpPr>
          <p:cNvPr id="7" name="TextBox 6"/>
          <p:cNvSpPr txBox="1"/>
          <p:nvPr/>
        </p:nvSpPr>
        <p:spPr>
          <a:xfrm>
            <a:off x="278739" y="253868"/>
            <a:ext cx="8720881" cy="2800767"/>
          </a:xfrm>
          <a:prstGeom prst="rect">
            <a:avLst/>
          </a:prstGeom>
          <a:noFill/>
        </p:spPr>
        <p:txBody>
          <a:bodyPr wrap="square" rtlCol="0">
            <a:spAutoFit/>
          </a:bodyPr>
          <a:lstStyle/>
          <a:p>
            <a:pPr>
              <a:lnSpc>
                <a:spcPct val="80000"/>
              </a:lnSpc>
            </a:pPr>
            <a:r>
              <a:rPr lang="en-GB" sz="4400" dirty="0">
                <a:solidFill>
                  <a:schemeClr val="bg1"/>
                </a:solidFill>
                <a:latin typeface="Arial" panose="020B0604020202020204" pitchFamily="34" charset="0"/>
                <a:cs typeface="Arial" panose="020B0604020202020204" pitchFamily="34" charset="0"/>
              </a:rPr>
              <a:t>Assessing WJEC Eduqas GCSE Religious Studies</a:t>
            </a:r>
          </a:p>
          <a:p>
            <a:pPr>
              <a:lnSpc>
                <a:spcPct val="80000"/>
              </a:lnSpc>
            </a:pPr>
            <a:endParaRPr lang="en-GB" sz="4400"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US" sz="4400" kern="1100" spc="-30" dirty="0">
              <a:solidFill>
                <a:schemeClr val="bg1"/>
              </a:solidFill>
              <a:latin typeface="Gotham Rounded Book"/>
              <a:cs typeface="Gotham Rounded Book"/>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271" y="6120618"/>
            <a:ext cx="678007" cy="678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Z:\Pictures\logos\WJEC_Logo_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740" y="5868674"/>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198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75135-B14E-40CC-A81F-E894C9F10652}"/>
              </a:ext>
            </a:extLst>
          </p:cNvPr>
          <p:cNvSpPr>
            <a:spLocks noGrp="1"/>
          </p:cNvSpPr>
          <p:nvPr>
            <p:ph type="title"/>
          </p:nvPr>
        </p:nvSpPr>
        <p:spPr>
          <a:xfrm>
            <a:off x="1248310" y="130800"/>
            <a:ext cx="8229600" cy="639762"/>
          </a:xfrm>
        </p:spPr>
        <p:txBody>
          <a:bodyPr>
            <a:normAutofit fontScale="90000"/>
          </a:bodyPr>
          <a:lstStyle/>
          <a:p>
            <a:r>
              <a:rPr lang="en-GB" dirty="0">
                <a:solidFill>
                  <a:schemeClr val="bg1"/>
                </a:solidFill>
              </a:rPr>
              <a:t>How are b. Questions marked?</a:t>
            </a:r>
          </a:p>
        </p:txBody>
      </p:sp>
      <p:sp>
        <p:nvSpPr>
          <p:cNvPr id="3" name="Content Placeholder 2">
            <a:extLst>
              <a:ext uri="{FF2B5EF4-FFF2-40B4-BE49-F238E27FC236}">
                <a16:creationId xmlns:a16="http://schemas.microsoft.com/office/drawing/2014/main" id="{DF5A4DC8-4430-4244-9456-11B8EED2AB22}"/>
              </a:ext>
            </a:extLst>
          </p:cNvPr>
          <p:cNvSpPr>
            <a:spLocks noGrp="1"/>
          </p:cNvSpPr>
          <p:nvPr>
            <p:ph idx="1"/>
          </p:nvPr>
        </p:nvSpPr>
        <p:spPr>
          <a:xfrm>
            <a:off x="228600" y="1179096"/>
            <a:ext cx="8674768" cy="5404266"/>
          </a:xfrm>
        </p:spPr>
        <p:txBody>
          <a:bodyPr>
            <a:normAutofit fontScale="77500" lnSpcReduction="20000"/>
          </a:bodyPr>
          <a:lstStyle/>
          <a:p>
            <a:r>
              <a:rPr lang="en-GB" dirty="0"/>
              <a:t>The b. Questions will always ask pupils to </a:t>
            </a:r>
            <a:r>
              <a:rPr lang="en-GB" u="sng" dirty="0"/>
              <a:t>describe</a:t>
            </a:r>
            <a:r>
              <a:rPr lang="en-GB" dirty="0"/>
              <a:t> an idea, event, ceremony, building, belief, teaching, view, attitude etc.</a:t>
            </a:r>
          </a:p>
          <a:p>
            <a:endParaRPr lang="en-GB" dirty="0"/>
          </a:p>
          <a:p>
            <a:r>
              <a:rPr lang="en-GB" b="1" dirty="0"/>
              <a:t>What does ‘describe’ mean?</a:t>
            </a:r>
          </a:p>
          <a:p>
            <a:pPr marL="457200" indent="-457200"/>
            <a:r>
              <a:rPr lang="en-GB" b="1" dirty="0"/>
              <a:t>To give an account of something</a:t>
            </a:r>
          </a:p>
          <a:p>
            <a:pPr marL="457200" indent="-457200"/>
            <a:r>
              <a:rPr lang="en-GB" b="1" dirty="0"/>
              <a:t>To report/relate</a:t>
            </a:r>
          </a:p>
          <a:p>
            <a:pPr marL="457200" indent="-457200"/>
            <a:r>
              <a:rPr lang="en-GB" b="1" dirty="0"/>
              <a:t>To outline </a:t>
            </a:r>
          </a:p>
          <a:p>
            <a:pPr marL="457200" indent="-457200"/>
            <a:r>
              <a:rPr lang="en-GB" b="1" dirty="0"/>
              <a:t>To give the details of something</a:t>
            </a:r>
          </a:p>
          <a:p>
            <a:endParaRPr lang="en-GB" dirty="0"/>
          </a:p>
          <a:p>
            <a:endParaRPr lang="en-GB" dirty="0"/>
          </a:p>
          <a:p>
            <a:r>
              <a:rPr lang="en-GB" dirty="0"/>
              <a:t>In these b. questions, pupils must </a:t>
            </a:r>
            <a:r>
              <a:rPr lang="en-GB" u="sng" dirty="0"/>
              <a:t>describe</a:t>
            </a:r>
            <a:r>
              <a:rPr lang="en-GB" dirty="0"/>
              <a:t>, giving as much detail as possible in the time allowed (about 5 minutes) and using accurate and relevant religious language and sources of wisdom, where appropriate. </a:t>
            </a:r>
          </a:p>
          <a:p>
            <a:endParaRPr lang="en-US" dirty="0">
              <a:latin typeface="Bliss" pitchFamily="2" charset="77"/>
              <a:cs typeface="Arial" panose="020B0604020202020204" pitchFamily="34" charset="0"/>
            </a:endParaRPr>
          </a:p>
          <a:p>
            <a:endParaRPr lang="en-GB" dirty="0"/>
          </a:p>
        </p:txBody>
      </p:sp>
    </p:spTree>
    <p:extLst>
      <p:ext uri="{BB962C8B-B14F-4D97-AF65-F5344CB8AC3E}">
        <p14:creationId xmlns:p14="http://schemas.microsoft.com/office/powerpoint/2010/main" val="30282717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DC465-187E-4F68-BD0D-254199E191C3}"/>
              </a:ext>
            </a:extLst>
          </p:cNvPr>
          <p:cNvSpPr>
            <a:spLocks noGrp="1"/>
          </p:cNvSpPr>
          <p:nvPr>
            <p:ph type="title"/>
          </p:nvPr>
        </p:nvSpPr>
        <p:spPr>
          <a:xfrm>
            <a:off x="914400" y="99977"/>
            <a:ext cx="8229600" cy="651794"/>
          </a:xfrm>
        </p:spPr>
        <p:txBody>
          <a:bodyPr>
            <a:normAutofit fontScale="90000"/>
          </a:bodyPr>
          <a:lstStyle/>
          <a:p>
            <a:r>
              <a:rPr lang="en-GB" dirty="0">
                <a:solidFill>
                  <a:schemeClr val="bg1"/>
                </a:solidFill>
              </a:rPr>
              <a:t>Exemplifying the b. Questions</a:t>
            </a:r>
          </a:p>
        </p:txBody>
      </p:sp>
      <p:sp>
        <p:nvSpPr>
          <p:cNvPr id="3" name="Content Placeholder 2">
            <a:extLst>
              <a:ext uri="{FF2B5EF4-FFF2-40B4-BE49-F238E27FC236}">
                <a16:creationId xmlns:a16="http://schemas.microsoft.com/office/drawing/2014/main" id="{6973306D-C68A-48DF-8E1D-9A970B6B4EC6}"/>
              </a:ext>
            </a:extLst>
          </p:cNvPr>
          <p:cNvSpPr>
            <a:spLocks noGrp="1"/>
          </p:cNvSpPr>
          <p:nvPr>
            <p:ph idx="1"/>
          </p:nvPr>
        </p:nvSpPr>
        <p:spPr>
          <a:xfrm>
            <a:off x="132347" y="1070812"/>
            <a:ext cx="8843211" cy="5606714"/>
          </a:xfrm>
        </p:spPr>
        <p:txBody>
          <a:bodyPr>
            <a:normAutofit fontScale="47500" lnSpcReduction="20000"/>
          </a:bodyPr>
          <a:lstStyle/>
          <a:p>
            <a:r>
              <a:rPr lang="en-US" dirty="0">
                <a:latin typeface="Arial" panose="020B0604020202020204" pitchFamily="34" charset="0"/>
                <a:ea typeface="Cambria" panose="02040503050406030204" pitchFamily="18" charset="0"/>
                <a:cs typeface="Arial" panose="020B0604020202020204" pitchFamily="34" charset="0"/>
              </a:rPr>
              <a:t>The following examples are taken from 2019 Component 1 question papers:</a:t>
            </a:r>
            <a:endParaRPr lang="en-US" b="1" dirty="0">
              <a:solidFill>
                <a:srgbClr val="FF0000"/>
              </a:solidFill>
              <a:latin typeface="Arial" panose="020B0604020202020204" pitchFamily="34" charset="0"/>
              <a:cs typeface="Arial" panose="020B0604020202020204" pitchFamily="34" charset="0"/>
            </a:endParaRPr>
          </a:p>
          <a:p>
            <a:endParaRPr lang="en-US" b="1" dirty="0">
              <a:solidFill>
                <a:srgbClr val="FF0000"/>
              </a:solidFill>
              <a:latin typeface="Arial" panose="020B0604020202020204" pitchFamily="34" charset="0"/>
              <a:cs typeface="Arial" panose="020B0604020202020204" pitchFamily="34" charset="0"/>
            </a:endParaRPr>
          </a:p>
          <a:p>
            <a:r>
              <a:rPr lang="en-US" b="1" dirty="0">
                <a:solidFill>
                  <a:srgbClr val="FF0000"/>
                </a:solidFill>
                <a:latin typeface="Arial" panose="020B0604020202020204" pitchFamily="34" charset="0"/>
                <a:cs typeface="Arial" panose="020B0604020202020204" pitchFamily="34" charset="0"/>
              </a:rPr>
              <a:t>(b) Describe the actions of one religious charity to reduce poverty [5]</a:t>
            </a:r>
          </a:p>
          <a:p>
            <a:pPr marL="0" indent="0">
              <a:buNone/>
            </a:pPr>
            <a:endParaRPr lang="en-GB" sz="3600" b="1" dirty="0">
              <a:latin typeface="Arial" panose="020B0604020202020204" pitchFamily="34" charset="0"/>
              <a:cs typeface="Arial" panose="020B0604020202020204" pitchFamily="34" charset="0"/>
            </a:endParaRPr>
          </a:p>
          <a:p>
            <a:pPr marL="0" indent="0">
              <a:buNone/>
            </a:pPr>
            <a:r>
              <a:rPr lang="en-GB" sz="3600" b="1" dirty="0">
                <a:latin typeface="Arial" panose="020B0604020202020204" pitchFamily="34" charset="0"/>
                <a:cs typeface="Arial" panose="020B0604020202020204" pitchFamily="34" charset="0"/>
              </a:rPr>
              <a:t>Characteristics of less successful responses: </a:t>
            </a:r>
          </a:p>
          <a:p>
            <a:pPr marL="0" indent="0">
              <a:buNone/>
            </a:pPr>
            <a:r>
              <a:rPr lang="en-GB" sz="3600" b="1" dirty="0">
                <a:latin typeface="Arial" panose="020B0604020202020204" pitchFamily="34" charset="0"/>
                <a:cs typeface="Arial" panose="020B0604020202020204" pitchFamily="34" charset="0"/>
              </a:rPr>
              <a:t>Marks are often lost because pupils don’t know enough detail about the topic in the question or because they mis-read the question or because they use the time to explain rather than describe (see an example below).</a:t>
            </a:r>
          </a:p>
          <a:p>
            <a:pPr marL="0" indent="0">
              <a:buNone/>
            </a:pPr>
            <a:endParaRPr lang="en-GB" sz="3600" b="1" dirty="0">
              <a:latin typeface="Arial" panose="020B0604020202020204" pitchFamily="34" charset="0"/>
              <a:cs typeface="Arial" panose="020B0604020202020204" pitchFamily="34" charset="0"/>
            </a:endParaRPr>
          </a:p>
          <a:p>
            <a:pPr marL="0" indent="0">
              <a:buNone/>
            </a:pPr>
            <a:endParaRPr lang="en-US" b="1" dirty="0">
              <a:solidFill>
                <a:srgbClr val="FF0000"/>
              </a:solidFill>
              <a:latin typeface="Arial" panose="020B0604020202020204" pitchFamily="34" charset="0"/>
              <a:cs typeface="Arial" panose="020B0604020202020204" pitchFamily="34" charset="0"/>
            </a:endParaRPr>
          </a:p>
          <a:p>
            <a:pPr marL="0" indent="0">
              <a:buNone/>
            </a:pPr>
            <a:r>
              <a:rPr lang="en-US" sz="3400" b="1" dirty="0">
                <a:latin typeface="Arial" panose="020B0604020202020204" pitchFamily="34" charset="0"/>
                <a:cs typeface="Arial" panose="020B0604020202020204" pitchFamily="34" charset="0"/>
              </a:rPr>
              <a:t>Response: </a:t>
            </a:r>
          </a:p>
          <a:p>
            <a:pPr marL="0" indent="0">
              <a:buNone/>
            </a:pPr>
            <a:r>
              <a:rPr lang="en-GB" sz="3400" dirty="0"/>
              <a:t>CAFOD is a Catholic charity that lives up to the teachings of Jesus about loving your neighbour and treating others as you would want to be treated. In the Parable of the Final Judgement, Jesus says that only those who have fed the hungry and thirsty, helped the sick, and clothed and welcomed people will be able to go to heaven. Another teaching is in the story of the rich man and Lazarus, when Lazarus goes to hell for not helping the beggar outside his house and also when the Good Samaritan helps the person who has been mugged. These teachings show that charity is an important thing for Christians; everyone is made in God’s image and deserves respect and CAFOD tries to do that in a practical way. </a:t>
            </a:r>
          </a:p>
          <a:p>
            <a:pPr marL="0" indent="0">
              <a:buNone/>
            </a:pPr>
            <a:endParaRPr lang="en-GB" sz="3400" dirty="0"/>
          </a:p>
          <a:p>
            <a:pPr marL="0" indent="0">
              <a:buNone/>
            </a:pPr>
            <a:endParaRPr lang="en-GB" dirty="0"/>
          </a:p>
          <a:p>
            <a:pPr marL="0" indent="0">
              <a:buNone/>
            </a:pPr>
            <a:r>
              <a:rPr lang="en-GB" b="1" dirty="0"/>
              <a:t>Band 1 – the response is an excellent </a:t>
            </a:r>
            <a:r>
              <a:rPr lang="en-GB" b="1" u="sng" dirty="0"/>
              <a:t>explanation</a:t>
            </a:r>
            <a:r>
              <a:rPr lang="en-GB" b="1" dirty="0"/>
              <a:t> of WHY this religious charity does the work it does (and the references to sources of wisdom are also excellent), but there is no information about the work of CAFOD. 1 mark has been generously given for the general reference to, ‘CAFOD tries to do that in a practical way.’</a:t>
            </a:r>
          </a:p>
          <a:p>
            <a:endParaRPr lang="en-GB" dirty="0"/>
          </a:p>
        </p:txBody>
      </p:sp>
    </p:spTree>
    <p:extLst>
      <p:ext uri="{BB962C8B-B14F-4D97-AF65-F5344CB8AC3E}">
        <p14:creationId xmlns:p14="http://schemas.microsoft.com/office/powerpoint/2010/main" val="12856265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AA047-CECB-48B8-A7FF-18AB07E52CBC}"/>
              </a:ext>
            </a:extLst>
          </p:cNvPr>
          <p:cNvSpPr>
            <a:spLocks noGrp="1"/>
          </p:cNvSpPr>
          <p:nvPr>
            <p:ph type="title"/>
          </p:nvPr>
        </p:nvSpPr>
        <p:spPr>
          <a:xfrm>
            <a:off x="1053101" y="99978"/>
            <a:ext cx="8229600" cy="627730"/>
          </a:xfrm>
        </p:spPr>
        <p:txBody>
          <a:bodyPr>
            <a:normAutofit fontScale="90000"/>
          </a:bodyPr>
          <a:lstStyle/>
          <a:p>
            <a:r>
              <a:rPr lang="en-GB" dirty="0">
                <a:solidFill>
                  <a:schemeClr val="bg1"/>
                </a:solidFill>
              </a:rPr>
              <a:t>Exemplifying the b. Questions</a:t>
            </a:r>
          </a:p>
        </p:txBody>
      </p:sp>
      <p:sp>
        <p:nvSpPr>
          <p:cNvPr id="3" name="Content Placeholder 2">
            <a:extLst>
              <a:ext uri="{FF2B5EF4-FFF2-40B4-BE49-F238E27FC236}">
                <a16:creationId xmlns:a16="http://schemas.microsoft.com/office/drawing/2014/main" id="{B9F9B154-177C-487F-A1E7-2171377B4F25}"/>
              </a:ext>
            </a:extLst>
          </p:cNvPr>
          <p:cNvSpPr>
            <a:spLocks noGrp="1"/>
          </p:cNvSpPr>
          <p:nvPr>
            <p:ph idx="1"/>
          </p:nvPr>
        </p:nvSpPr>
        <p:spPr>
          <a:xfrm>
            <a:off x="216567" y="1179096"/>
            <a:ext cx="8771021" cy="5498430"/>
          </a:xfrm>
        </p:spPr>
        <p:txBody>
          <a:bodyPr>
            <a:normAutofit fontScale="85000" lnSpcReduction="20000"/>
          </a:bodyPr>
          <a:lstStyle/>
          <a:p>
            <a:pPr marL="0" indent="0">
              <a:buNone/>
            </a:pPr>
            <a:r>
              <a:rPr lang="en-GB" sz="1800" b="1" dirty="0">
                <a:latin typeface="Arial" panose="020B0604020202020204" pitchFamily="34" charset="0"/>
                <a:cs typeface="Arial" panose="020B0604020202020204" pitchFamily="34" charset="0"/>
              </a:rPr>
              <a:t>Characteristics of successful responses:</a:t>
            </a:r>
          </a:p>
          <a:p>
            <a:r>
              <a:rPr lang="en-US" sz="1800" b="1" dirty="0">
                <a:solidFill>
                  <a:srgbClr val="FF0000"/>
                </a:solidFill>
                <a:latin typeface="Arial" panose="020B0604020202020204" pitchFamily="34" charset="0"/>
                <a:cs typeface="Arial" panose="020B0604020202020204" pitchFamily="34" charset="0"/>
              </a:rPr>
              <a:t>(b) Describe the actions of one religious charity to reduce poverty [5]</a:t>
            </a:r>
          </a:p>
          <a:p>
            <a:pPr marL="0" indent="0">
              <a:buNone/>
            </a:pPr>
            <a:endParaRPr lang="en-GB" sz="1800" b="1" dirty="0">
              <a:latin typeface="Arial" panose="020B0604020202020204" pitchFamily="34" charset="0"/>
              <a:cs typeface="Arial" panose="020B0604020202020204" pitchFamily="34" charset="0"/>
            </a:endParaRPr>
          </a:p>
          <a:p>
            <a:r>
              <a:rPr lang="en-GB" sz="2600" dirty="0" err="1"/>
              <a:t>Cafod</a:t>
            </a:r>
            <a:r>
              <a:rPr lang="en-GB" sz="2600" dirty="0"/>
              <a:t> is a Catholic charity that aims to reduce poverty overseas. To do this, they are involved in practical projects that involve longer term goals such as educating and supporting  individuals and communities in order that they can help themselves, such as sinking wells, providing fishing nets, building schools or supporting a craft or trade, such as making jewellery. Their work often contributes to the Fairtrade and sustainability initiatives, for example providing eco stoves to people in Uganda to reduce carbon emissions and prevent tree felling.  They also have short-term goals, such as giving humanitarian aid and emergency relief, such as food, clean water and shelter in times of natural disasters (floods and earthquakes) and war.  They help people regardless of nationality or religion. They also work in the UK to educate, raise awareness and fundraise because they say that poverty is not part of God’s plan.  </a:t>
            </a:r>
          </a:p>
          <a:p>
            <a:r>
              <a:rPr lang="en-GB" sz="2600" b="1" dirty="0"/>
              <a:t>Band 3 – This is a highly detailed </a:t>
            </a:r>
            <a:r>
              <a:rPr lang="en-GB" sz="2600" b="1" u="sng" dirty="0"/>
              <a:t>description</a:t>
            </a:r>
            <a:r>
              <a:rPr lang="en-GB" sz="2600" b="1" dirty="0"/>
              <a:t> of the actions of a religious charity to reduce poverty.</a:t>
            </a:r>
          </a:p>
        </p:txBody>
      </p:sp>
    </p:spTree>
    <p:extLst>
      <p:ext uri="{BB962C8B-B14F-4D97-AF65-F5344CB8AC3E}">
        <p14:creationId xmlns:p14="http://schemas.microsoft.com/office/powerpoint/2010/main" val="2872889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0A4A5-8D5E-4A57-B49E-A99FEEE8E5E0}"/>
              </a:ext>
            </a:extLst>
          </p:cNvPr>
          <p:cNvSpPr>
            <a:spLocks noGrp="1"/>
          </p:cNvSpPr>
          <p:nvPr>
            <p:ph type="title"/>
          </p:nvPr>
        </p:nvSpPr>
        <p:spPr>
          <a:xfrm>
            <a:off x="1309955" y="120525"/>
            <a:ext cx="8229600" cy="651794"/>
          </a:xfrm>
        </p:spPr>
        <p:txBody>
          <a:bodyPr>
            <a:normAutofit fontScale="90000"/>
          </a:bodyPr>
          <a:lstStyle/>
          <a:p>
            <a:r>
              <a:rPr lang="en-GB" dirty="0">
                <a:solidFill>
                  <a:schemeClr val="bg1"/>
                </a:solidFill>
              </a:rPr>
              <a:t>How are the c. Questions marked?</a:t>
            </a:r>
          </a:p>
        </p:txBody>
      </p:sp>
      <p:sp>
        <p:nvSpPr>
          <p:cNvPr id="3" name="Content Placeholder 2">
            <a:extLst>
              <a:ext uri="{FF2B5EF4-FFF2-40B4-BE49-F238E27FC236}">
                <a16:creationId xmlns:a16="http://schemas.microsoft.com/office/drawing/2014/main" id="{196760E8-4F94-41AA-8D94-03892294598A}"/>
              </a:ext>
            </a:extLst>
          </p:cNvPr>
          <p:cNvSpPr>
            <a:spLocks noGrp="1"/>
          </p:cNvSpPr>
          <p:nvPr>
            <p:ph idx="1"/>
          </p:nvPr>
        </p:nvSpPr>
        <p:spPr>
          <a:xfrm>
            <a:off x="204537" y="1118938"/>
            <a:ext cx="8771021" cy="5464424"/>
          </a:xfrm>
        </p:spPr>
        <p:txBody>
          <a:bodyPr>
            <a:normAutofit fontScale="55000" lnSpcReduction="20000"/>
          </a:bodyPr>
          <a:lstStyle/>
          <a:p>
            <a:r>
              <a:rPr lang="en-GB" dirty="0">
                <a:latin typeface="Arial" panose="020B0604020202020204" pitchFamily="34" charset="0"/>
                <a:cs typeface="Arial" panose="020B0604020202020204" pitchFamily="34" charset="0"/>
              </a:rPr>
              <a:t>The c. Questions will always ask pupils to </a:t>
            </a:r>
            <a:r>
              <a:rPr lang="en-GB" u="sng" dirty="0">
                <a:latin typeface="Arial" panose="020B0604020202020204" pitchFamily="34" charset="0"/>
                <a:cs typeface="Arial" panose="020B0604020202020204" pitchFamily="34" charset="0"/>
              </a:rPr>
              <a:t>explain </a:t>
            </a:r>
            <a:r>
              <a:rPr lang="en-GB" dirty="0">
                <a:latin typeface="Arial" panose="020B0604020202020204" pitchFamily="34" charset="0"/>
                <a:cs typeface="Arial" panose="020B0604020202020204" pitchFamily="34" charset="0"/>
              </a:rPr>
              <a:t>an idea, event, action, ceremony, building, belief, teaching, view, attitude etc. *</a:t>
            </a:r>
            <a:r>
              <a:rPr lang="en-GB" b="1" dirty="0">
                <a:latin typeface="Arial" panose="020B0604020202020204" pitchFamily="34" charset="0"/>
                <a:cs typeface="Arial" panose="020B0604020202020204" pitchFamily="34" charset="0"/>
              </a:rPr>
              <a:t>The Component 1 c. Questions require TWO religious responses:</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What does ‘explain’ mean?</a:t>
            </a:r>
          </a:p>
          <a:p>
            <a:r>
              <a:rPr lang="en-GB" b="1" dirty="0">
                <a:latin typeface="Arial" panose="020B0604020202020204" pitchFamily="34" charset="0"/>
                <a:cs typeface="Arial" panose="020B0604020202020204" pitchFamily="34" charset="0"/>
              </a:rPr>
              <a:t>To make clear by giving more detail</a:t>
            </a:r>
          </a:p>
          <a:p>
            <a:r>
              <a:rPr lang="en-GB" b="1" dirty="0">
                <a:latin typeface="Arial" panose="020B0604020202020204" pitchFamily="34" charset="0"/>
                <a:cs typeface="Arial" panose="020B0604020202020204" pitchFamily="34" charset="0"/>
              </a:rPr>
              <a:t>To clarify</a:t>
            </a:r>
          </a:p>
          <a:p>
            <a:r>
              <a:rPr lang="en-GB" b="1" dirty="0">
                <a:latin typeface="Arial" panose="020B0604020202020204" pitchFamily="34" charset="0"/>
                <a:cs typeface="Arial" panose="020B0604020202020204" pitchFamily="34" charset="0"/>
              </a:rPr>
              <a:t>To go beyond description and offer more depth</a:t>
            </a:r>
          </a:p>
          <a:p>
            <a:r>
              <a:rPr lang="en-GB" b="1" dirty="0">
                <a:latin typeface="Arial" panose="020B0604020202020204" pitchFamily="34" charset="0"/>
                <a:cs typeface="Arial" panose="020B0604020202020204" pitchFamily="34" charset="0"/>
              </a:rPr>
              <a:t>To reveal the reasons behind something</a:t>
            </a:r>
          </a:p>
          <a:p>
            <a:endParaRPr lang="en-GB" dirty="0">
              <a:latin typeface="Arial" panose="020B0604020202020204" pitchFamily="34" charset="0"/>
              <a:cs typeface="Arial" panose="020B0604020202020204" pitchFamily="34" charset="0"/>
            </a:endParaRPr>
          </a:p>
          <a:p>
            <a:pPr marL="0" indent="0">
              <a:buNone/>
            </a:pPr>
            <a:r>
              <a:rPr lang="en-GB" b="1" dirty="0">
                <a:latin typeface="Arial" panose="020B0604020202020204" pitchFamily="34" charset="0"/>
                <a:cs typeface="Arial" panose="020B0604020202020204" pitchFamily="34" charset="0"/>
              </a:rPr>
              <a:t>DESCRIBE + ‘WHY’ + ‘BECAUSE’ = EXPLAIN. </a:t>
            </a:r>
          </a:p>
          <a:p>
            <a:pPr marL="0" indent="0">
              <a:buNone/>
            </a:pPr>
            <a:r>
              <a:rPr lang="en-GB" b="1" dirty="0">
                <a:latin typeface="Arial" panose="020B0604020202020204" pitchFamily="34" charset="0"/>
                <a:cs typeface="Arial" panose="020B0604020202020204" pitchFamily="34" charset="0"/>
              </a:rPr>
              <a:t>Explanations are not descriptions; more of the ‘why’ and ‘because’ are expected in an explanation – see the next slide.  Pupils must give detailed explanations and use accurate religious language and sources of wisdom and authority, where appropriate.</a:t>
            </a:r>
          </a:p>
          <a:p>
            <a:pPr marL="0" indent="0">
              <a:buNone/>
            </a:pPr>
            <a:endParaRPr lang="en-GB" b="1" dirty="0">
              <a:latin typeface="Arial" panose="020B0604020202020204" pitchFamily="34" charset="0"/>
              <a:cs typeface="Arial" panose="020B0604020202020204" pitchFamily="34" charset="0"/>
            </a:endParaRPr>
          </a:p>
          <a:p>
            <a:r>
              <a:rPr lang="en-US" sz="3800" dirty="0">
                <a:latin typeface="Arial" panose="020B0604020202020204" pitchFamily="34" charset="0"/>
                <a:ea typeface="Cambria" panose="02040503050406030204" pitchFamily="18" charset="0"/>
                <a:cs typeface="Arial" panose="020B0604020202020204" pitchFamily="34" charset="0"/>
              </a:rPr>
              <a:t>The following example is taken from 2019 Component 1 question paper:</a:t>
            </a:r>
            <a:endParaRPr lang="en-US" sz="3800" b="1" dirty="0">
              <a:solidFill>
                <a:srgbClr val="FF0000"/>
              </a:solidFill>
              <a:latin typeface="Arial" panose="020B0604020202020204" pitchFamily="34" charset="0"/>
              <a:cs typeface="Arial" panose="020B0604020202020204" pitchFamily="34" charset="0"/>
            </a:endParaRPr>
          </a:p>
          <a:p>
            <a:r>
              <a:rPr lang="en-US" sz="3800" i="1" dirty="0"/>
              <a:t>(c) </a:t>
            </a:r>
            <a:r>
              <a:rPr lang="en-US" sz="3800" dirty="0"/>
              <a:t>Explain from </a:t>
            </a:r>
            <a:r>
              <a:rPr lang="en-US" sz="3800" b="1" dirty="0"/>
              <a:t>either two </a:t>
            </a:r>
            <a:r>
              <a:rPr lang="en-US" sz="3800" dirty="0"/>
              <a:t>religions </a:t>
            </a:r>
            <a:r>
              <a:rPr lang="en-US" sz="3800" b="1" dirty="0"/>
              <a:t>or two </a:t>
            </a:r>
            <a:r>
              <a:rPr lang="en-US" sz="3800" dirty="0"/>
              <a:t>religious traditions, attitudes to wealth. [8] From ‘Human Rights’ – Theme 4</a:t>
            </a:r>
            <a:endParaRPr lang="en-GB" sz="3800" b="1" dirty="0"/>
          </a:p>
          <a:p>
            <a:endParaRPr lang="en-US" b="1" dirty="0">
              <a:solidFill>
                <a:srgbClr val="FF0000"/>
              </a:solidFill>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41253225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59683-002C-4640-B660-4581547CF548}"/>
              </a:ext>
            </a:extLst>
          </p:cNvPr>
          <p:cNvSpPr>
            <a:spLocks noGrp="1"/>
          </p:cNvSpPr>
          <p:nvPr>
            <p:ph type="title"/>
          </p:nvPr>
        </p:nvSpPr>
        <p:spPr>
          <a:xfrm>
            <a:off x="1320229" y="-151739"/>
            <a:ext cx="8229600" cy="1143000"/>
          </a:xfrm>
        </p:spPr>
        <p:txBody>
          <a:bodyPr/>
          <a:lstStyle/>
          <a:p>
            <a:r>
              <a:rPr lang="en-GB" dirty="0">
                <a:solidFill>
                  <a:schemeClr val="bg1"/>
                </a:solidFill>
              </a:rPr>
              <a:t>Exemplifying c. Questions</a:t>
            </a:r>
          </a:p>
        </p:txBody>
      </p:sp>
      <p:sp>
        <p:nvSpPr>
          <p:cNvPr id="3" name="Content Placeholder 2">
            <a:extLst>
              <a:ext uri="{FF2B5EF4-FFF2-40B4-BE49-F238E27FC236}">
                <a16:creationId xmlns:a16="http://schemas.microsoft.com/office/drawing/2014/main" id="{B0998739-FFA5-4EC6-8623-4F8AD2836E57}"/>
              </a:ext>
            </a:extLst>
          </p:cNvPr>
          <p:cNvSpPr>
            <a:spLocks noGrp="1"/>
          </p:cNvSpPr>
          <p:nvPr>
            <p:ph idx="1"/>
          </p:nvPr>
        </p:nvSpPr>
        <p:spPr>
          <a:xfrm>
            <a:off x="132347" y="1203158"/>
            <a:ext cx="8903369" cy="5534526"/>
          </a:xfrm>
        </p:spPr>
        <p:txBody>
          <a:bodyPr>
            <a:normAutofit fontScale="47500" lnSpcReduction="20000"/>
          </a:bodyPr>
          <a:lstStyle/>
          <a:p>
            <a:r>
              <a:rPr lang="en-GB" sz="3600" b="1" dirty="0">
                <a:latin typeface="Arial" panose="020B0604020202020204" pitchFamily="34" charset="0"/>
                <a:cs typeface="Arial" panose="020B0604020202020204" pitchFamily="34" charset="0"/>
              </a:rPr>
              <a:t>This is an example of a description </a:t>
            </a:r>
            <a:r>
              <a:rPr lang="en-GB" sz="3600" b="1" dirty="0">
                <a:solidFill>
                  <a:srgbClr val="00B050"/>
                </a:solidFill>
                <a:latin typeface="Arial" panose="020B0604020202020204" pitchFamily="34" charset="0"/>
                <a:cs typeface="Arial" panose="020B0604020202020204" pitchFamily="34" charset="0"/>
              </a:rPr>
              <a:t>(A)</a:t>
            </a:r>
            <a:r>
              <a:rPr lang="en-GB" sz="3600" b="1" dirty="0">
                <a:latin typeface="Arial" panose="020B0604020202020204" pitchFamily="34" charset="0"/>
                <a:cs typeface="Arial" panose="020B0604020202020204" pitchFamily="34" charset="0"/>
              </a:rPr>
              <a:t> compared to an explanation </a:t>
            </a:r>
            <a:r>
              <a:rPr lang="en-GB" sz="3600" b="1" dirty="0">
                <a:solidFill>
                  <a:srgbClr val="7030A0"/>
                </a:solidFill>
                <a:latin typeface="Arial" panose="020B0604020202020204" pitchFamily="34" charset="0"/>
                <a:cs typeface="Arial" panose="020B0604020202020204" pitchFamily="34" charset="0"/>
              </a:rPr>
              <a:t>(B):</a:t>
            </a:r>
          </a:p>
          <a:p>
            <a:endParaRPr lang="en-GB" sz="3600" b="1" dirty="0">
              <a:solidFill>
                <a:srgbClr val="00B050"/>
              </a:solidFill>
              <a:latin typeface="Arial" panose="020B0604020202020204" pitchFamily="34" charset="0"/>
              <a:cs typeface="Arial" panose="020B0604020202020204" pitchFamily="34" charset="0"/>
            </a:endParaRPr>
          </a:p>
          <a:p>
            <a:pPr marL="228600" indent="-228600">
              <a:buAutoNum type="alphaUcPeriod"/>
            </a:pPr>
            <a:r>
              <a:rPr lang="en-GB" b="1" dirty="0">
                <a:solidFill>
                  <a:srgbClr val="00B050"/>
                </a:solidFill>
                <a:latin typeface="Arial" panose="020B0604020202020204" pitchFamily="34" charset="0"/>
                <a:cs typeface="Arial" panose="020B0604020202020204" pitchFamily="34" charset="0"/>
              </a:rPr>
              <a:t>If you were asked to describe, for example, an Anglican or Catholic Christian Eucharist service, you might include the following:</a:t>
            </a:r>
          </a:p>
          <a:p>
            <a:pPr marL="0" indent="0">
              <a:buNone/>
            </a:pPr>
            <a:r>
              <a:rPr lang="en-GB" b="1" dirty="0">
                <a:solidFill>
                  <a:srgbClr val="00B050"/>
                </a:solidFill>
                <a:latin typeface="Arial" panose="020B0604020202020204" pitchFamily="34" charset="0"/>
                <a:cs typeface="Arial" panose="020B0604020202020204" pitchFamily="34" charset="0"/>
              </a:rPr>
              <a:t> </a:t>
            </a:r>
          </a:p>
          <a:p>
            <a:r>
              <a:rPr lang="en-GB" b="1" dirty="0">
                <a:solidFill>
                  <a:srgbClr val="00B050"/>
                </a:solidFill>
                <a:latin typeface="Arial" panose="020B0604020202020204" pitchFamily="34" charset="0"/>
                <a:cs typeface="Arial" panose="020B0604020202020204" pitchFamily="34" charset="0"/>
              </a:rPr>
              <a:t>During the Mass or Eucharistic Service, the Priest/Vicar removes bread (hosts) from the Tabernacle</a:t>
            </a:r>
          </a:p>
          <a:p>
            <a:r>
              <a:rPr lang="en-GB" b="1" dirty="0">
                <a:solidFill>
                  <a:srgbClr val="00B050"/>
                </a:solidFill>
                <a:latin typeface="Arial" panose="020B0604020202020204" pitchFamily="34" charset="0"/>
                <a:cs typeface="Arial" panose="020B0604020202020204" pitchFamily="34" charset="0"/>
              </a:rPr>
              <a:t>The Priest says prayers over the bread and wine and holds them up to the congregation. A bell may be rung.</a:t>
            </a:r>
          </a:p>
          <a:p>
            <a:r>
              <a:rPr lang="en-GB" b="1" dirty="0">
                <a:solidFill>
                  <a:srgbClr val="00B050"/>
                </a:solidFill>
                <a:latin typeface="Arial" panose="020B0604020202020204" pitchFamily="34" charset="0"/>
                <a:cs typeface="Arial" panose="020B0604020202020204" pitchFamily="34" charset="0"/>
              </a:rPr>
              <a:t>The Priest breaks the bread and says the words Jesus said at the Last Supper ‘This is my body, broken for you, this is my blood. Do this in memory of me.’</a:t>
            </a:r>
          </a:p>
          <a:p>
            <a:r>
              <a:rPr lang="en-GB" b="1" dirty="0">
                <a:solidFill>
                  <a:srgbClr val="00B050"/>
                </a:solidFill>
                <a:latin typeface="Arial" panose="020B0604020202020204" pitchFamily="34" charset="0"/>
                <a:cs typeface="Arial" panose="020B0604020202020204" pitchFamily="34" charset="0"/>
              </a:rPr>
              <a:t>The congregation queues up to receive the bread and a sip of the wine from a chalice. A hymn is sung.</a:t>
            </a:r>
          </a:p>
          <a:p>
            <a:endParaRPr lang="en-GB" dirty="0">
              <a:solidFill>
                <a:srgbClr val="00B050"/>
              </a:solidFill>
              <a:latin typeface="Arial" panose="020B0604020202020204" pitchFamily="34" charset="0"/>
              <a:cs typeface="Arial" panose="020B0604020202020204" pitchFamily="34" charset="0"/>
            </a:endParaRPr>
          </a:p>
          <a:p>
            <a:pPr marL="228600" indent="-228600">
              <a:buAutoNum type="alphaUcPeriod" startAt="2"/>
            </a:pPr>
            <a:r>
              <a:rPr lang="en-GB" b="1" dirty="0">
                <a:solidFill>
                  <a:srgbClr val="7030A0"/>
                </a:solidFill>
                <a:latin typeface="Arial" panose="020B0604020202020204" pitchFamily="34" charset="0"/>
                <a:cs typeface="Arial" panose="020B0604020202020204" pitchFamily="34" charset="0"/>
              </a:rPr>
              <a:t>BUT if you were asked to explain why Eucharist is important for Anglican and Catholic Christians, the answer would include lots of ‘because’ as you try and explain </a:t>
            </a:r>
            <a:r>
              <a:rPr lang="en-GB" b="1" u="sng" dirty="0">
                <a:solidFill>
                  <a:srgbClr val="7030A0"/>
                </a:solidFill>
                <a:latin typeface="Arial" panose="020B0604020202020204" pitchFamily="34" charset="0"/>
                <a:cs typeface="Arial" panose="020B0604020202020204" pitchFamily="34" charset="0"/>
              </a:rPr>
              <a:t>why</a:t>
            </a:r>
            <a:r>
              <a:rPr lang="en-GB" b="1" dirty="0">
                <a:solidFill>
                  <a:srgbClr val="7030A0"/>
                </a:solidFill>
                <a:latin typeface="Arial" panose="020B0604020202020204" pitchFamily="34" charset="0"/>
                <a:cs typeface="Arial" panose="020B0604020202020204" pitchFamily="34" charset="0"/>
              </a:rPr>
              <a:t> it is important. You might include the following:</a:t>
            </a:r>
          </a:p>
          <a:p>
            <a:pPr marL="0" indent="0">
              <a:buNone/>
            </a:pPr>
            <a:endParaRPr lang="en-GB" b="1" dirty="0">
              <a:solidFill>
                <a:srgbClr val="7030A0"/>
              </a:solidFill>
              <a:latin typeface="Arial" panose="020B0604020202020204" pitchFamily="34" charset="0"/>
              <a:cs typeface="Arial" panose="020B0604020202020204" pitchFamily="34" charset="0"/>
            </a:endParaRPr>
          </a:p>
          <a:p>
            <a:r>
              <a:rPr lang="en-GB" b="1" dirty="0">
                <a:solidFill>
                  <a:srgbClr val="7030A0"/>
                </a:solidFill>
                <a:latin typeface="Arial" panose="020B0604020202020204" pitchFamily="34" charset="0"/>
                <a:cs typeface="Arial" panose="020B0604020202020204" pitchFamily="34" charset="0"/>
              </a:rPr>
              <a:t>Because it remembers Jesus’ sacrifice on the cross</a:t>
            </a:r>
          </a:p>
          <a:p>
            <a:r>
              <a:rPr lang="en-GB" b="1" dirty="0">
                <a:solidFill>
                  <a:srgbClr val="7030A0"/>
                </a:solidFill>
                <a:latin typeface="Arial" panose="020B0604020202020204" pitchFamily="34" charset="0"/>
                <a:cs typeface="Arial" panose="020B0604020202020204" pitchFamily="34" charset="0"/>
              </a:rPr>
              <a:t>Because it celebrates Jesus’ atonement for the sins of humankind inherited from Original Sin</a:t>
            </a:r>
          </a:p>
          <a:p>
            <a:r>
              <a:rPr lang="en-GB" b="1" dirty="0">
                <a:solidFill>
                  <a:srgbClr val="7030A0"/>
                </a:solidFill>
                <a:latin typeface="Arial" panose="020B0604020202020204" pitchFamily="34" charset="0"/>
                <a:cs typeface="Arial" panose="020B0604020202020204" pitchFamily="34" charset="0"/>
              </a:rPr>
              <a:t>Because it reminds the community of Jesus making a new Covenant with humankind</a:t>
            </a:r>
          </a:p>
          <a:p>
            <a:r>
              <a:rPr lang="en-GB" b="1" dirty="0">
                <a:solidFill>
                  <a:srgbClr val="7030A0"/>
                </a:solidFill>
                <a:latin typeface="Arial" panose="020B0604020202020204" pitchFamily="34" charset="0"/>
                <a:cs typeface="Arial" panose="020B0604020202020204" pitchFamily="34" charset="0"/>
              </a:rPr>
              <a:t>Because at the Last Supper, Jesus said ‘Do this in memory of me’.</a:t>
            </a:r>
          </a:p>
          <a:p>
            <a:r>
              <a:rPr lang="en-GB" b="1" dirty="0">
                <a:solidFill>
                  <a:srgbClr val="7030A0"/>
                </a:solidFill>
                <a:latin typeface="Arial" panose="020B0604020202020204" pitchFamily="34" charset="0"/>
                <a:cs typeface="Arial" panose="020B0604020202020204" pitchFamily="34" charset="0"/>
              </a:rPr>
              <a:t>Because some Christians, such as Catholics, believe in Transubstantiation and some Anglicans believe in Consubstantiation.</a:t>
            </a:r>
          </a:p>
          <a:p>
            <a:pPr marL="0" indent="0">
              <a:buNone/>
            </a:pPr>
            <a:endParaRPr lang="en-GB" sz="3600" b="1" dirty="0">
              <a:solidFill>
                <a:srgbClr val="7030A0"/>
              </a:solidFill>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55014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33F72-9B2B-47E5-9C9E-B5D90E5B0DDA}"/>
              </a:ext>
            </a:extLst>
          </p:cNvPr>
          <p:cNvSpPr>
            <a:spLocks noGrp="1"/>
          </p:cNvSpPr>
          <p:nvPr>
            <p:ph type="title"/>
          </p:nvPr>
        </p:nvSpPr>
        <p:spPr>
          <a:xfrm>
            <a:off x="914400" y="120316"/>
            <a:ext cx="8229600" cy="627730"/>
          </a:xfrm>
        </p:spPr>
        <p:txBody>
          <a:bodyPr>
            <a:normAutofit fontScale="90000"/>
          </a:bodyPr>
          <a:lstStyle/>
          <a:p>
            <a:r>
              <a:rPr lang="en-GB" dirty="0">
                <a:solidFill>
                  <a:schemeClr val="bg1"/>
                </a:solidFill>
              </a:rPr>
              <a:t>Exemplifying c. Questions</a:t>
            </a:r>
          </a:p>
        </p:txBody>
      </p:sp>
      <p:sp>
        <p:nvSpPr>
          <p:cNvPr id="3" name="Content Placeholder 2">
            <a:extLst>
              <a:ext uri="{FF2B5EF4-FFF2-40B4-BE49-F238E27FC236}">
                <a16:creationId xmlns:a16="http://schemas.microsoft.com/office/drawing/2014/main" id="{F5A21890-7E13-4294-9268-C5AC71CAE744}"/>
              </a:ext>
            </a:extLst>
          </p:cNvPr>
          <p:cNvSpPr>
            <a:spLocks noGrp="1"/>
          </p:cNvSpPr>
          <p:nvPr>
            <p:ph idx="1"/>
          </p:nvPr>
        </p:nvSpPr>
        <p:spPr>
          <a:xfrm>
            <a:off x="144379" y="1143000"/>
            <a:ext cx="8819147" cy="5594684"/>
          </a:xfrm>
        </p:spPr>
        <p:txBody>
          <a:bodyPr>
            <a:normAutofit fontScale="92500" lnSpcReduction="20000"/>
          </a:bodyPr>
          <a:lstStyle/>
          <a:p>
            <a:pPr marL="0" indent="0">
              <a:buNone/>
            </a:pPr>
            <a:r>
              <a:rPr lang="en-GB" sz="2400" b="1" dirty="0">
                <a:latin typeface="Arial" panose="020B0604020202020204" pitchFamily="34" charset="0"/>
                <a:cs typeface="Arial" panose="020B0604020202020204" pitchFamily="34" charset="0"/>
              </a:rPr>
              <a:t>Characteristics of less successful responses: </a:t>
            </a:r>
          </a:p>
          <a:p>
            <a:pPr marL="0" indent="0">
              <a:buNone/>
            </a:pPr>
            <a:r>
              <a:rPr lang="en-GB" sz="1600" b="1" dirty="0">
                <a:latin typeface="Arial" panose="020B0604020202020204" pitchFamily="34" charset="0"/>
                <a:cs typeface="Arial" panose="020B0604020202020204" pitchFamily="34" charset="0"/>
              </a:rPr>
              <a:t>Marks are often lost because pupils don’t know enough detail about the topic in the question or because they mis-read the question or because they use the time to describe rather than explain. Sometimes, they fail to include a second religious response in the c. Questions, or it is very brief (see an example below).</a:t>
            </a:r>
          </a:p>
          <a:p>
            <a:r>
              <a:rPr lang="en-US" sz="1800" i="1" dirty="0"/>
              <a:t>(c) </a:t>
            </a:r>
            <a:r>
              <a:rPr lang="en-US" sz="1800" dirty="0"/>
              <a:t>Explain from </a:t>
            </a:r>
            <a:r>
              <a:rPr lang="en-US" sz="1800" b="1" dirty="0"/>
              <a:t>either two </a:t>
            </a:r>
            <a:r>
              <a:rPr lang="en-US" sz="1800" dirty="0"/>
              <a:t>religions </a:t>
            </a:r>
            <a:r>
              <a:rPr lang="en-US" sz="1800" b="1" dirty="0"/>
              <a:t>or two </a:t>
            </a:r>
            <a:r>
              <a:rPr lang="en-US" sz="1800" dirty="0"/>
              <a:t>religious traditions, attitudes to wealth. [8] From ‘Human Rights’ – Theme 4</a:t>
            </a:r>
          </a:p>
          <a:p>
            <a:endParaRPr lang="en-US" sz="1800" b="1" dirty="0"/>
          </a:p>
          <a:p>
            <a:pPr marL="0" indent="0">
              <a:buNone/>
            </a:pPr>
            <a:r>
              <a:rPr lang="en-US" sz="1800" b="1" dirty="0"/>
              <a:t>Response: </a:t>
            </a:r>
          </a:p>
          <a:p>
            <a:pPr marL="0" indent="0">
              <a:buNone/>
            </a:pPr>
            <a:r>
              <a:rPr lang="en-US" sz="1800" dirty="0"/>
              <a:t>Most Christians believe that it is not wrong or a sin to be wealthy </a:t>
            </a:r>
            <a:r>
              <a:rPr lang="en-US" sz="1800" dirty="0">
                <a:highlight>
                  <a:srgbClr val="FFFF00"/>
                </a:highlight>
              </a:rPr>
              <a:t>because</a:t>
            </a:r>
            <a:r>
              <a:rPr lang="en-US" sz="1800" dirty="0"/>
              <a:t> if everyone was poor, that would help no-one, but Christians should not allow money to be so important that they forget about everything else, including loving God and loving </a:t>
            </a:r>
            <a:r>
              <a:rPr lang="en-US" sz="1800" dirty="0" err="1"/>
              <a:t>neighbour</a:t>
            </a:r>
            <a:r>
              <a:rPr lang="en-US" sz="1800" dirty="0"/>
              <a:t>, </a:t>
            </a:r>
            <a:r>
              <a:rPr lang="en-US" sz="1800" dirty="0">
                <a:highlight>
                  <a:srgbClr val="FFFF00"/>
                </a:highlight>
              </a:rPr>
              <a:t>because</a:t>
            </a:r>
            <a:r>
              <a:rPr lang="en-US" sz="1800" dirty="0"/>
              <a:t> those are much more important. St. Paul never said that money was evil, but he did say that ‘Love of money is the root of all evil’. Christians follow Jesus’ teachings about the dangers of loving money, </a:t>
            </a:r>
            <a:r>
              <a:rPr lang="en-US" sz="1800" dirty="0">
                <a:highlight>
                  <a:srgbClr val="FFFF00"/>
                </a:highlight>
              </a:rPr>
              <a:t>because</a:t>
            </a:r>
            <a:r>
              <a:rPr lang="en-US" sz="1800" dirty="0"/>
              <a:t> he is God incarnate. He said, ‘You cannot worship God and money’, and he told the parable about the Rich Man and Lazarus, which shows you should share with others who are not as lucky as you. He also told the rich man who asks him what he must do to go to heaven, to sell all his riches and follow Jesus. In the parable about the Day of Judgement, Jesus said that those who shared their money to help others would go to heaven; ‘When I was hungry, you fed me’, so putting God and other people before wealth is what you should do </a:t>
            </a:r>
            <a:r>
              <a:rPr lang="en-US" sz="1800" dirty="0">
                <a:highlight>
                  <a:srgbClr val="FFFF00"/>
                </a:highlight>
              </a:rPr>
              <a:t>because</a:t>
            </a:r>
            <a:r>
              <a:rPr lang="en-US" sz="1800" dirty="0"/>
              <a:t> Jesus said so. Some Christians, such as monks and nuns do take a vow of poverty, but most Christians share wealth by giving to charity, making and using their money in an ethical way and remembering not to put money first in their lives.</a:t>
            </a:r>
          </a:p>
          <a:p>
            <a:pPr marL="0" indent="0">
              <a:buNone/>
            </a:pPr>
            <a:r>
              <a:rPr lang="en-US" sz="1800" dirty="0"/>
              <a:t>Most Jews would agree and also give to charity.  </a:t>
            </a:r>
          </a:p>
          <a:p>
            <a:r>
              <a:rPr lang="en-US" sz="1800" b="1" dirty="0"/>
              <a:t>Band 2: an excellent response, but it took too long and left no time for a second religious perspective.</a:t>
            </a:r>
            <a:endParaRPr lang="en-GB" sz="1800" b="1" dirty="0"/>
          </a:p>
          <a:p>
            <a:endParaRPr lang="en-US" b="1" dirty="0">
              <a:solidFill>
                <a:srgbClr val="FF0000"/>
              </a:solidFill>
              <a:latin typeface="Arial" panose="020B0604020202020204" pitchFamily="34" charset="0"/>
              <a:cs typeface="Arial" panose="020B0604020202020204" pitchFamily="34" charset="0"/>
            </a:endParaRPr>
          </a:p>
          <a:p>
            <a:pPr marL="0" indent="0">
              <a:buNone/>
            </a:pPr>
            <a:endParaRPr lang="en-GB" b="1" dirty="0">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19022702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AB7FA-1C39-4578-89D2-9A4757C224D8}"/>
              </a:ext>
            </a:extLst>
          </p:cNvPr>
          <p:cNvSpPr>
            <a:spLocks noGrp="1"/>
          </p:cNvSpPr>
          <p:nvPr>
            <p:ph type="title"/>
          </p:nvPr>
        </p:nvSpPr>
        <p:spPr>
          <a:xfrm>
            <a:off x="914400" y="156412"/>
            <a:ext cx="8229600" cy="591636"/>
          </a:xfrm>
        </p:spPr>
        <p:txBody>
          <a:bodyPr>
            <a:normAutofit fontScale="90000"/>
          </a:bodyPr>
          <a:lstStyle/>
          <a:p>
            <a:r>
              <a:rPr lang="en-GB" dirty="0">
                <a:solidFill>
                  <a:schemeClr val="bg1"/>
                </a:solidFill>
              </a:rPr>
              <a:t>Exemplifying c. Questions</a:t>
            </a:r>
          </a:p>
        </p:txBody>
      </p:sp>
      <p:sp>
        <p:nvSpPr>
          <p:cNvPr id="3" name="Content Placeholder 2">
            <a:extLst>
              <a:ext uri="{FF2B5EF4-FFF2-40B4-BE49-F238E27FC236}">
                <a16:creationId xmlns:a16="http://schemas.microsoft.com/office/drawing/2014/main" id="{A933E2A4-EB61-4320-B98A-56C7BB2E8ABA}"/>
              </a:ext>
            </a:extLst>
          </p:cNvPr>
          <p:cNvSpPr>
            <a:spLocks noGrp="1"/>
          </p:cNvSpPr>
          <p:nvPr>
            <p:ph idx="1"/>
          </p:nvPr>
        </p:nvSpPr>
        <p:spPr>
          <a:xfrm>
            <a:off x="132347" y="1070811"/>
            <a:ext cx="8831179" cy="5630777"/>
          </a:xfrm>
        </p:spPr>
        <p:txBody>
          <a:bodyPr>
            <a:normAutofit fontScale="32500" lnSpcReduction="20000"/>
          </a:bodyPr>
          <a:lstStyle/>
          <a:p>
            <a:r>
              <a:rPr lang="en-GB" sz="3600" b="1" dirty="0">
                <a:latin typeface="Arial" panose="020B0604020202020204" pitchFamily="34" charset="0"/>
                <a:cs typeface="Arial" panose="020B0604020202020204" pitchFamily="34" charset="0"/>
              </a:rPr>
              <a:t>Characteristics of successful responses:</a:t>
            </a:r>
          </a:p>
          <a:p>
            <a:pPr marL="0" indent="0">
              <a:buNone/>
            </a:pPr>
            <a:endParaRPr lang="en-GB" sz="3600" b="1" dirty="0">
              <a:latin typeface="Arial" panose="020B0604020202020204" pitchFamily="34" charset="0"/>
              <a:cs typeface="Arial" panose="020B0604020202020204" pitchFamily="34" charset="0"/>
            </a:endParaRPr>
          </a:p>
          <a:p>
            <a:pPr marL="0" indent="0">
              <a:buNone/>
            </a:pPr>
            <a:r>
              <a:rPr lang="en-GB" sz="4500" b="1" dirty="0">
                <a:latin typeface="Arial" panose="020B0604020202020204" pitchFamily="34" charset="0"/>
                <a:cs typeface="Arial" panose="020B0604020202020204" pitchFamily="34" charset="0"/>
              </a:rPr>
              <a:t> </a:t>
            </a:r>
            <a:r>
              <a:rPr lang="en-US" sz="4500" dirty="0"/>
              <a:t>Most Christians believe that it is not wrong or a sin to be wealthy </a:t>
            </a:r>
            <a:r>
              <a:rPr lang="en-US" sz="4500" dirty="0">
                <a:highlight>
                  <a:srgbClr val="FFFF00"/>
                </a:highlight>
              </a:rPr>
              <a:t>because</a:t>
            </a:r>
            <a:r>
              <a:rPr lang="en-US" sz="4500" dirty="0"/>
              <a:t> if everyone was poor, that would help no-one, but Christians should not allow money to be so important that they forget about everything else, including loving God and loving </a:t>
            </a:r>
            <a:r>
              <a:rPr lang="en-US" sz="4500" dirty="0" err="1"/>
              <a:t>neighbour</a:t>
            </a:r>
            <a:r>
              <a:rPr lang="en-US" sz="4500" dirty="0"/>
              <a:t>, </a:t>
            </a:r>
            <a:r>
              <a:rPr lang="en-US" sz="4500" dirty="0">
                <a:highlight>
                  <a:srgbClr val="FFFF00"/>
                </a:highlight>
              </a:rPr>
              <a:t>because</a:t>
            </a:r>
            <a:r>
              <a:rPr lang="en-US" sz="4500" dirty="0"/>
              <a:t> those are much more important. St. Paul never said that money was evil, but he did say that ‘Love of money is the root of all evil’. Christians follow Jesus’ teachings about the dangers of loving money, </a:t>
            </a:r>
            <a:r>
              <a:rPr lang="en-US" sz="4500" dirty="0">
                <a:highlight>
                  <a:srgbClr val="FFFF00"/>
                </a:highlight>
              </a:rPr>
              <a:t>because</a:t>
            </a:r>
            <a:r>
              <a:rPr lang="en-US" sz="4500" dirty="0"/>
              <a:t> he is God incarnate. He said, ‘You cannot worship God and money’. Some Christians, such as monks and nuns do take a vow of poverty, but most Christians share wealth by giving to charity, making and using their money in an ethical way and remembering not to put money first in their lives.</a:t>
            </a:r>
          </a:p>
          <a:p>
            <a:pPr marL="0" indent="0">
              <a:buNone/>
            </a:pPr>
            <a:endParaRPr lang="en-US" sz="4500" dirty="0"/>
          </a:p>
          <a:p>
            <a:pPr marL="0" indent="0">
              <a:buNone/>
            </a:pPr>
            <a:r>
              <a:rPr lang="en-US" sz="4500" dirty="0"/>
              <a:t>Most Jews would agree that it isn’t wrong to be rich, but that you should also give to charity </a:t>
            </a:r>
            <a:r>
              <a:rPr lang="en-US" sz="4500" dirty="0">
                <a:highlight>
                  <a:srgbClr val="FFFF00"/>
                </a:highlight>
              </a:rPr>
              <a:t>because</a:t>
            </a:r>
            <a:r>
              <a:rPr lang="en-US" sz="4500" dirty="0"/>
              <a:t> Judaism teaches that wealth on Earth is for all to enjoy. God gave human beings a special responsibility within creation to cultivate it, guard it and use it wisely and justly. To have wealth is both a blessing and a responsibility. Jewish attitudes are based on the Torah </a:t>
            </a:r>
            <a:r>
              <a:rPr lang="en-US" sz="4500" dirty="0">
                <a:highlight>
                  <a:srgbClr val="FFFF00"/>
                </a:highlight>
              </a:rPr>
              <a:t>because</a:t>
            </a:r>
            <a:r>
              <a:rPr lang="en-US" sz="4500" dirty="0"/>
              <a:t> it is the Law and has many teachings about the importance of using wealth wisely and not to oppress the poor. </a:t>
            </a:r>
            <a:r>
              <a:rPr lang="en-US" sz="4500" dirty="0" err="1"/>
              <a:t>Tzedaka</a:t>
            </a:r>
            <a:r>
              <a:rPr lang="en-US" sz="4500" dirty="0"/>
              <a:t> means charity and is a mitzvah that God requires which means Jews should give ten per cent of their income after tax to charity. Maimonides taught about eight levels of charity which ideally should be given anonymously and sensitively in ways which allow the poor to keep their dignity and help themselves. Many Jews keep </a:t>
            </a:r>
            <a:r>
              <a:rPr lang="en-US" sz="4500" dirty="0" err="1"/>
              <a:t>pushke</a:t>
            </a:r>
            <a:r>
              <a:rPr lang="en-US" sz="4500" dirty="0"/>
              <a:t> boxes in their homes to fill with money for charity.</a:t>
            </a:r>
            <a:endParaRPr lang="en-US" sz="4500" b="1" dirty="0">
              <a:cs typeface="Arial" panose="020B0604020202020204" pitchFamily="34" charset="0"/>
            </a:endParaRPr>
          </a:p>
          <a:p>
            <a:pPr marL="0" indent="0">
              <a:buNone/>
            </a:pPr>
            <a:endParaRPr lang="en-GB" sz="4500" b="1" dirty="0">
              <a:cs typeface="Arial" panose="020B0604020202020204" pitchFamily="34" charset="0"/>
            </a:endParaRPr>
          </a:p>
          <a:p>
            <a:pPr marL="0" indent="0">
              <a:buNone/>
            </a:pPr>
            <a:r>
              <a:rPr lang="en-GB" sz="4500" b="1" dirty="0">
                <a:latin typeface="Arial" panose="020B0604020202020204" pitchFamily="34" charset="0"/>
                <a:cs typeface="Arial" panose="020B0604020202020204" pitchFamily="34" charset="0"/>
              </a:rPr>
              <a:t>Band 4 – an excellent explanation from both religious perspectives, including excellent religious language and sources of wisdom and authority.  Note: they do not have to be equal in length or detail; take the answer as a whole and apply the marking bands to the whole answer. What is lacking in one perspective may be compensated for in the other perspective.</a:t>
            </a:r>
          </a:p>
          <a:p>
            <a:endParaRPr lang="en-GB" dirty="0"/>
          </a:p>
        </p:txBody>
      </p:sp>
    </p:spTree>
    <p:extLst>
      <p:ext uri="{BB962C8B-B14F-4D97-AF65-F5344CB8AC3E}">
        <p14:creationId xmlns:p14="http://schemas.microsoft.com/office/powerpoint/2010/main" val="26248004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7188A-A729-48F1-9DFB-712BA926293D}"/>
              </a:ext>
            </a:extLst>
          </p:cNvPr>
          <p:cNvSpPr>
            <a:spLocks noGrp="1"/>
          </p:cNvSpPr>
          <p:nvPr>
            <p:ph type="title"/>
          </p:nvPr>
        </p:nvSpPr>
        <p:spPr>
          <a:xfrm>
            <a:off x="1207213" y="168442"/>
            <a:ext cx="8229600" cy="627730"/>
          </a:xfrm>
        </p:spPr>
        <p:txBody>
          <a:bodyPr>
            <a:normAutofit fontScale="90000"/>
          </a:bodyPr>
          <a:lstStyle/>
          <a:p>
            <a:r>
              <a:rPr lang="en-GB" dirty="0">
                <a:solidFill>
                  <a:schemeClr val="bg1"/>
                </a:solidFill>
              </a:rPr>
              <a:t>How are d. Questions marked?</a:t>
            </a:r>
          </a:p>
        </p:txBody>
      </p:sp>
      <p:sp>
        <p:nvSpPr>
          <p:cNvPr id="3" name="Content Placeholder 2">
            <a:extLst>
              <a:ext uri="{FF2B5EF4-FFF2-40B4-BE49-F238E27FC236}">
                <a16:creationId xmlns:a16="http://schemas.microsoft.com/office/drawing/2014/main" id="{193D83E3-1F1B-4861-B668-0283190BEC4A}"/>
              </a:ext>
            </a:extLst>
          </p:cNvPr>
          <p:cNvSpPr>
            <a:spLocks noGrp="1"/>
          </p:cNvSpPr>
          <p:nvPr>
            <p:ph idx="1"/>
          </p:nvPr>
        </p:nvSpPr>
        <p:spPr>
          <a:xfrm>
            <a:off x="96253" y="1106906"/>
            <a:ext cx="8927431" cy="5582652"/>
          </a:xfrm>
        </p:spPr>
        <p:txBody>
          <a:bodyPr>
            <a:normAutofit fontScale="70000" lnSpcReduction="20000"/>
          </a:bodyPr>
          <a:lstStyle/>
          <a:p>
            <a:r>
              <a:rPr lang="en-GB" dirty="0"/>
              <a:t>The d. Questions test </a:t>
            </a:r>
            <a:r>
              <a:rPr lang="en-GB" b="1" dirty="0"/>
              <a:t>Assessment Objective 2: the ability to analyse and evaluate.</a:t>
            </a:r>
            <a:r>
              <a:rPr lang="en-GB" dirty="0"/>
              <a:t> They give the opportunity to write longer answers and they are worth 15 marks. Pupils must offer an </a:t>
            </a:r>
            <a:r>
              <a:rPr lang="en-GB" b="1" dirty="0"/>
              <a:t>informed discussion </a:t>
            </a:r>
            <a:r>
              <a:rPr lang="en-GB" dirty="0"/>
              <a:t>of the statement and not just explain different responses to it. They must </a:t>
            </a:r>
            <a:r>
              <a:rPr lang="en-GB" b="1" dirty="0"/>
              <a:t>argue the validity </a:t>
            </a:r>
            <a:r>
              <a:rPr lang="en-GB" dirty="0"/>
              <a:t>of the statement and use </a:t>
            </a:r>
            <a:r>
              <a:rPr lang="en-GB" b="1" dirty="0"/>
              <a:t>religious language </a:t>
            </a:r>
            <a:r>
              <a:rPr lang="en-GB" dirty="0"/>
              <a:t>and appropriate </a:t>
            </a:r>
            <a:r>
              <a:rPr lang="en-GB" b="1" dirty="0"/>
              <a:t>sources of wisdom and authority.</a:t>
            </a:r>
          </a:p>
          <a:p>
            <a:pPr marL="0" indent="0">
              <a:buNone/>
            </a:pPr>
            <a:endParaRPr lang="en-GB" dirty="0"/>
          </a:p>
          <a:p>
            <a:r>
              <a:rPr lang="en-GB" b="1" dirty="0"/>
              <a:t>What does ‘analyse’ mean?</a:t>
            </a:r>
          </a:p>
          <a:p>
            <a:r>
              <a:rPr lang="en-GB" dirty="0"/>
              <a:t>To examine</a:t>
            </a:r>
          </a:p>
          <a:p>
            <a:r>
              <a:rPr lang="en-GB" dirty="0"/>
              <a:t>To scrutinise</a:t>
            </a:r>
          </a:p>
          <a:p>
            <a:r>
              <a:rPr lang="en-GB" dirty="0"/>
              <a:t>To probe or investigate</a:t>
            </a:r>
          </a:p>
          <a:p>
            <a:r>
              <a:rPr lang="en-GB" dirty="0"/>
              <a:t>To take part or break down</a:t>
            </a:r>
          </a:p>
          <a:p>
            <a:r>
              <a:rPr lang="en-GB" b="1" dirty="0"/>
              <a:t>What does ‘evaluate’ mean?</a:t>
            </a:r>
          </a:p>
          <a:p>
            <a:r>
              <a:rPr lang="en-GB" dirty="0"/>
              <a:t>To assess, argue or judge the worth of something</a:t>
            </a:r>
          </a:p>
          <a:p>
            <a:r>
              <a:rPr lang="en-GB" dirty="0"/>
              <a:t>To measure or weigh up </a:t>
            </a:r>
          </a:p>
          <a:p>
            <a:r>
              <a:rPr lang="en-GB" dirty="0"/>
              <a:t>To appraise or assess the value of something</a:t>
            </a:r>
          </a:p>
          <a:p>
            <a:r>
              <a:rPr lang="en-GB" dirty="0"/>
              <a:t>To pass judgement on how valid something is</a:t>
            </a:r>
          </a:p>
          <a:p>
            <a:endParaRPr lang="en-GB" dirty="0"/>
          </a:p>
        </p:txBody>
      </p:sp>
    </p:spTree>
    <p:extLst>
      <p:ext uri="{BB962C8B-B14F-4D97-AF65-F5344CB8AC3E}">
        <p14:creationId xmlns:p14="http://schemas.microsoft.com/office/powerpoint/2010/main" val="35074622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BA69D-B9F8-41D3-A0AB-3FE6F6917CFD}"/>
              </a:ext>
            </a:extLst>
          </p:cNvPr>
          <p:cNvSpPr>
            <a:spLocks noGrp="1"/>
          </p:cNvSpPr>
          <p:nvPr>
            <p:ph type="title"/>
          </p:nvPr>
        </p:nvSpPr>
        <p:spPr>
          <a:xfrm>
            <a:off x="457199" y="1037690"/>
            <a:ext cx="8229600" cy="1322661"/>
          </a:xfrm>
        </p:spPr>
        <p:txBody>
          <a:bodyPr>
            <a:normAutofit/>
          </a:bodyPr>
          <a:lstStyle/>
          <a:p>
            <a:r>
              <a:rPr lang="en-GB" sz="1800" b="1" dirty="0"/>
              <a:t>Using Connectives to link arguments and move the discussion forward. </a:t>
            </a:r>
            <a:br>
              <a:rPr lang="en-GB" sz="1800" b="1" dirty="0"/>
            </a:br>
            <a:r>
              <a:rPr lang="en-GB" sz="1800" b="1" dirty="0"/>
              <a:t>Good evaluative responses often use connectives to good effect. See below some common connecting words</a:t>
            </a:r>
            <a:endParaRPr lang="en-GB" sz="1800" dirty="0"/>
          </a:p>
        </p:txBody>
      </p:sp>
      <p:graphicFrame>
        <p:nvGraphicFramePr>
          <p:cNvPr id="4" name="Table 8">
            <a:extLst>
              <a:ext uri="{FF2B5EF4-FFF2-40B4-BE49-F238E27FC236}">
                <a16:creationId xmlns:a16="http://schemas.microsoft.com/office/drawing/2014/main" id="{22CF2965-8C14-4EE7-BF8A-86990C5500CE}"/>
              </a:ext>
            </a:extLst>
          </p:cNvPr>
          <p:cNvGraphicFramePr>
            <a:graphicFrameLocks noGrp="1"/>
          </p:cNvGraphicFramePr>
          <p:nvPr>
            <p:extLst>
              <p:ext uri="{D42A27DB-BD31-4B8C-83A1-F6EECF244321}">
                <p14:modId xmlns:p14="http://schemas.microsoft.com/office/powerpoint/2010/main" val="3205454437"/>
              </p:ext>
            </p:extLst>
          </p:nvPr>
        </p:nvGraphicFramePr>
        <p:xfrm>
          <a:off x="115167" y="2521880"/>
          <a:ext cx="8913663" cy="3856523"/>
        </p:xfrm>
        <a:graphic>
          <a:graphicData uri="http://schemas.openxmlformats.org/drawingml/2006/table">
            <a:tbl>
              <a:tblPr firstRow="1" bandRow="1">
                <a:tableStyleId>{93296810-A885-4BE3-A3E7-6D5BEEA58F35}</a:tableStyleId>
              </a:tblPr>
              <a:tblGrid>
                <a:gridCol w="4469859">
                  <a:extLst>
                    <a:ext uri="{9D8B030D-6E8A-4147-A177-3AD203B41FA5}">
                      <a16:colId xmlns:a16="http://schemas.microsoft.com/office/drawing/2014/main" val="245843292"/>
                    </a:ext>
                  </a:extLst>
                </a:gridCol>
                <a:gridCol w="4443804">
                  <a:extLst>
                    <a:ext uri="{9D8B030D-6E8A-4147-A177-3AD203B41FA5}">
                      <a16:colId xmlns:a16="http://schemas.microsoft.com/office/drawing/2014/main" val="2133261699"/>
                    </a:ext>
                  </a:extLst>
                </a:gridCol>
              </a:tblGrid>
              <a:tr h="748148">
                <a:tc>
                  <a:txBody>
                    <a:bodyPr/>
                    <a:lstStyle/>
                    <a:p>
                      <a:r>
                        <a:rPr lang="en-GB" dirty="0"/>
                        <a:t>CONNECTIVES THAT LINK SIMILAR IDEAS</a:t>
                      </a:r>
                    </a:p>
                  </a:txBody>
                  <a:tcPr/>
                </a:tc>
                <a:tc>
                  <a:txBody>
                    <a:bodyPr/>
                    <a:lstStyle/>
                    <a:p>
                      <a:r>
                        <a:rPr lang="en-GB" dirty="0"/>
                        <a:t>CONNECTIVES THAT SHOW A DIFFERENT OR ALTERNATIVE IDEA</a:t>
                      </a:r>
                    </a:p>
                  </a:txBody>
                  <a:tcPr/>
                </a:tc>
                <a:extLst>
                  <a:ext uri="{0D108BD9-81ED-4DB2-BD59-A6C34878D82A}">
                    <a16:rowId xmlns:a16="http://schemas.microsoft.com/office/drawing/2014/main" val="675083497"/>
                  </a:ext>
                </a:extLst>
              </a:tr>
              <a:tr h="621675">
                <a:tc>
                  <a:txBody>
                    <a:bodyPr/>
                    <a:lstStyle/>
                    <a:p>
                      <a:r>
                        <a:rPr lang="en-GB" dirty="0"/>
                        <a:t>ALSO</a:t>
                      </a:r>
                    </a:p>
                  </a:txBody>
                  <a:tcPr/>
                </a:tc>
                <a:tc>
                  <a:txBody>
                    <a:bodyPr/>
                    <a:lstStyle/>
                    <a:p>
                      <a:r>
                        <a:rPr lang="en-GB" dirty="0"/>
                        <a:t>HOWEVER</a:t>
                      </a:r>
                    </a:p>
                  </a:txBody>
                  <a:tcPr/>
                </a:tc>
                <a:extLst>
                  <a:ext uri="{0D108BD9-81ED-4DB2-BD59-A6C34878D82A}">
                    <a16:rowId xmlns:a16="http://schemas.microsoft.com/office/drawing/2014/main" val="260550704"/>
                  </a:ext>
                </a:extLst>
              </a:tr>
              <a:tr h="621675">
                <a:tc>
                  <a:txBody>
                    <a:bodyPr/>
                    <a:lstStyle/>
                    <a:p>
                      <a:r>
                        <a:rPr lang="en-GB" dirty="0"/>
                        <a:t>FURTHERMORE</a:t>
                      </a:r>
                    </a:p>
                  </a:txBody>
                  <a:tcPr/>
                </a:tc>
                <a:tc>
                  <a:txBody>
                    <a:bodyPr/>
                    <a:lstStyle/>
                    <a:p>
                      <a:r>
                        <a:rPr lang="en-GB" dirty="0"/>
                        <a:t>ON THE OTHER HAND</a:t>
                      </a:r>
                    </a:p>
                  </a:txBody>
                  <a:tcPr/>
                </a:tc>
                <a:extLst>
                  <a:ext uri="{0D108BD9-81ED-4DB2-BD59-A6C34878D82A}">
                    <a16:rowId xmlns:a16="http://schemas.microsoft.com/office/drawing/2014/main" val="2772027242"/>
                  </a:ext>
                </a:extLst>
              </a:tr>
              <a:tr h="621675">
                <a:tc>
                  <a:txBody>
                    <a:bodyPr/>
                    <a:lstStyle/>
                    <a:p>
                      <a:r>
                        <a:rPr lang="en-GB" dirty="0"/>
                        <a:t>MOREOVER</a:t>
                      </a:r>
                    </a:p>
                  </a:txBody>
                  <a:tcPr/>
                </a:tc>
                <a:tc>
                  <a:txBody>
                    <a:bodyPr/>
                    <a:lstStyle/>
                    <a:p>
                      <a:r>
                        <a:rPr lang="en-GB" dirty="0"/>
                        <a:t>ALTERNATIVELY</a:t>
                      </a:r>
                    </a:p>
                  </a:txBody>
                  <a:tcPr/>
                </a:tc>
                <a:extLst>
                  <a:ext uri="{0D108BD9-81ED-4DB2-BD59-A6C34878D82A}">
                    <a16:rowId xmlns:a16="http://schemas.microsoft.com/office/drawing/2014/main" val="3032330623"/>
                  </a:ext>
                </a:extLst>
              </a:tr>
              <a:tr h="621675">
                <a:tc>
                  <a:txBody>
                    <a:bodyPr/>
                    <a:lstStyle/>
                    <a:p>
                      <a:r>
                        <a:rPr lang="en-GB" dirty="0"/>
                        <a:t>IN ADDITION TO</a:t>
                      </a:r>
                    </a:p>
                  </a:txBody>
                  <a:tcPr/>
                </a:tc>
                <a:tc>
                  <a:txBody>
                    <a:bodyPr/>
                    <a:lstStyle/>
                    <a:p>
                      <a:r>
                        <a:rPr lang="en-GB" dirty="0"/>
                        <a:t>IN CONTRAST TO</a:t>
                      </a:r>
                    </a:p>
                  </a:txBody>
                  <a:tcPr/>
                </a:tc>
                <a:extLst>
                  <a:ext uri="{0D108BD9-81ED-4DB2-BD59-A6C34878D82A}">
                    <a16:rowId xmlns:a16="http://schemas.microsoft.com/office/drawing/2014/main" val="4033267639"/>
                  </a:ext>
                </a:extLst>
              </a:tr>
              <a:tr h="621675">
                <a:tc>
                  <a:txBody>
                    <a:bodyPr/>
                    <a:lstStyle/>
                    <a:p>
                      <a:r>
                        <a:rPr lang="en-GB" dirty="0"/>
                        <a:t>SIMILARLY</a:t>
                      </a:r>
                    </a:p>
                  </a:txBody>
                  <a:tcPr/>
                </a:tc>
                <a:tc>
                  <a:txBody>
                    <a:bodyPr/>
                    <a:lstStyle/>
                    <a:p>
                      <a:r>
                        <a:rPr lang="en-GB" dirty="0"/>
                        <a:t>HAVING SAID THAT</a:t>
                      </a:r>
                    </a:p>
                  </a:txBody>
                  <a:tcPr/>
                </a:tc>
                <a:extLst>
                  <a:ext uri="{0D108BD9-81ED-4DB2-BD59-A6C34878D82A}">
                    <a16:rowId xmlns:a16="http://schemas.microsoft.com/office/drawing/2014/main" val="815558876"/>
                  </a:ext>
                </a:extLst>
              </a:tr>
            </a:tbl>
          </a:graphicData>
        </a:graphic>
      </p:graphicFrame>
      <p:sp>
        <p:nvSpPr>
          <p:cNvPr id="5" name="Title 1">
            <a:extLst>
              <a:ext uri="{FF2B5EF4-FFF2-40B4-BE49-F238E27FC236}">
                <a16:creationId xmlns:a16="http://schemas.microsoft.com/office/drawing/2014/main" id="{37F54A6F-EC5E-40B3-A1DC-DD73D21A45D1}"/>
              </a:ext>
            </a:extLst>
          </p:cNvPr>
          <p:cNvSpPr txBox="1">
            <a:spLocks/>
          </p:cNvSpPr>
          <p:nvPr/>
        </p:nvSpPr>
        <p:spPr>
          <a:xfrm>
            <a:off x="799231" y="195921"/>
            <a:ext cx="8229600" cy="680240"/>
          </a:xfrm>
          <a:prstGeom prst="rect">
            <a:avLst/>
          </a:prstGeom>
        </p:spPr>
        <p:txBody>
          <a:bodyPr vert="horz" lIns="91440" tIns="45720" rIns="91440" bIns="45720" rtlCol="0" anchor="ctr">
            <a:normAutofit fontScale="4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10000" dirty="0">
                <a:solidFill>
                  <a:schemeClr val="bg1"/>
                </a:solidFill>
              </a:rPr>
              <a:t> Exemplifying d. Questions: </a:t>
            </a:r>
            <a:br>
              <a:rPr lang="en-GB" b="1" dirty="0">
                <a:solidFill>
                  <a:schemeClr val="bg1"/>
                </a:solidFill>
              </a:rPr>
            </a:br>
            <a:endParaRPr lang="en-GB" sz="1800" dirty="0">
              <a:solidFill>
                <a:schemeClr val="bg1"/>
              </a:solidFill>
            </a:endParaRPr>
          </a:p>
        </p:txBody>
      </p:sp>
    </p:spTree>
    <p:extLst>
      <p:ext uri="{BB962C8B-B14F-4D97-AF65-F5344CB8AC3E}">
        <p14:creationId xmlns:p14="http://schemas.microsoft.com/office/powerpoint/2010/main" val="1136418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A9FE2-63B1-4218-A71A-4C09D40F7EA0}"/>
              </a:ext>
            </a:extLst>
          </p:cNvPr>
          <p:cNvSpPr>
            <a:spLocks noGrp="1"/>
          </p:cNvSpPr>
          <p:nvPr>
            <p:ph type="title"/>
          </p:nvPr>
        </p:nvSpPr>
        <p:spPr>
          <a:xfrm>
            <a:off x="1032553" y="156411"/>
            <a:ext cx="8229600" cy="651794"/>
          </a:xfrm>
        </p:spPr>
        <p:txBody>
          <a:bodyPr>
            <a:normAutofit fontScale="90000"/>
          </a:bodyPr>
          <a:lstStyle/>
          <a:p>
            <a:r>
              <a:rPr lang="en-GB" dirty="0">
                <a:solidFill>
                  <a:schemeClr val="bg1"/>
                </a:solidFill>
              </a:rPr>
              <a:t>Exemplifying the d. Questions</a:t>
            </a:r>
          </a:p>
        </p:txBody>
      </p:sp>
      <p:sp>
        <p:nvSpPr>
          <p:cNvPr id="3" name="Content Placeholder 2">
            <a:extLst>
              <a:ext uri="{FF2B5EF4-FFF2-40B4-BE49-F238E27FC236}">
                <a16:creationId xmlns:a16="http://schemas.microsoft.com/office/drawing/2014/main" id="{23FD04A7-B6F6-48A7-AFE4-F0B63F92E332}"/>
              </a:ext>
            </a:extLst>
          </p:cNvPr>
          <p:cNvSpPr>
            <a:spLocks noGrp="1"/>
          </p:cNvSpPr>
          <p:nvPr>
            <p:ph idx="1"/>
          </p:nvPr>
        </p:nvSpPr>
        <p:spPr>
          <a:xfrm>
            <a:off x="144379" y="1094874"/>
            <a:ext cx="8831179" cy="5606715"/>
          </a:xfrm>
        </p:spPr>
        <p:txBody>
          <a:bodyPr>
            <a:normAutofit fontScale="47500" lnSpcReduction="20000"/>
          </a:bodyPr>
          <a:lstStyle/>
          <a:p>
            <a:r>
              <a:rPr lang="en-GB" b="1" dirty="0">
                <a:latin typeface="Arial" panose="020B0604020202020204" pitchFamily="34" charset="0"/>
                <a:cs typeface="Arial" panose="020B0604020202020204" pitchFamily="34" charset="0"/>
              </a:rPr>
              <a:t>Characteristics of less successful responses.  Marks are often lost due to a lack of engagement with the statement. Pupils treat it like a b. or a c. Question and describe or explain different perspectives on it, rather than arguing it in a discursive way. Sometimes, pupils just rant and give unsubstantiated, highly personal opinions. Sometimes they don’t have sufficient knowledge of the topic to argue its validity. Sometimes they don’t leave enough time to complete the d. Questions well. </a:t>
            </a:r>
          </a:p>
          <a:p>
            <a:endParaRPr lang="en-GB" dirty="0">
              <a:latin typeface="Arial" panose="020B0604020202020204" pitchFamily="34" charset="0"/>
              <a:cs typeface="Arial" panose="020B0604020202020204" pitchFamily="34" charset="0"/>
            </a:endParaRPr>
          </a:p>
          <a:p>
            <a:r>
              <a:rPr lang="en-US" b="1" dirty="0">
                <a:solidFill>
                  <a:srgbClr val="FF0000"/>
                </a:solidFill>
              </a:rPr>
              <a:t>(d) ‘Marriage should be for life’ </a:t>
            </a:r>
            <a:endParaRPr lang="en-US" b="1" dirty="0"/>
          </a:p>
          <a:p>
            <a:pPr marL="0" indent="0">
              <a:buNone/>
            </a:pPr>
            <a:r>
              <a:rPr lang="en-US" sz="2400" dirty="0"/>
              <a:t>Discuss this statement showing that you have considered more than one point of view. (You must refer to religion and belief in your answer.) [15]</a:t>
            </a:r>
          </a:p>
          <a:p>
            <a:r>
              <a:rPr lang="en-GB" sz="2400" b="1" dirty="0"/>
              <a:t>KEY: </a:t>
            </a:r>
            <a:r>
              <a:rPr lang="en-GB" sz="2400" b="1" dirty="0">
                <a:highlight>
                  <a:srgbClr val="FFFF00"/>
                </a:highlight>
              </a:rPr>
              <a:t>HIGHLIGHTED WORDS ARE CONNECTIVES</a:t>
            </a:r>
            <a:endParaRPr lang="en-GB" sz="2400" dirty="0">
              <a:highlight>
                <a:srgbClr val="FFFF00"/>
              </a:highlight>
            </a:endParaRPr>
          </a:p>
          <a:p>
            <a:r>
              <a:rPr lang="en-GB" sz="2400" b="1" dirty="0"/>
              <a:t>         </a:t>
            </a:r>
            <a:r>
              <a:rPr lang="en-GB" sz="2400" b="1" dirty="0">
                <a:solidFill>
                  <a:srgbClr val="FF0000"/>
                </a:solidFill>
              </a:rPr>
              <a:t>WORDS IN RED ARE EXAMPLES OF SPECIALIST LANGUAGE</a:t>
            </a:r>
            <a:endParaRPr lang="en-GB" sz="2400" dirty="0">
              <a:solidFill>
                <a:srgbClr val="FF0000"/>
              </a:solidFill>
            </a:endParaRPr>
          </a:p>
          <a:p>
            <a:r>
              <a:rPr lang="en-GB" sz="2400" b="1" dirty="0"/>
              <a:t>         </a:t>
            </a:r>
            <a:r>
              <a:rPr lang="en-GB" sz="2400" b="1" dirty="0">
                <a:solidFill>
                  <a:srgbClr val="00B050"/>
                </a:solidFill>
              </a:rPr>
              <a:t>WORDS IN GREEN ARE EXAMPLES OF SOURCES OF WISDOM AND AUTHORITY</a:t>
            </a:r>
          </a:p>
          <a:p>
            <a:pPr marL="0" indent="0">
              <a:buNone/>
            </a:pPr>
            <a:endParaRPr lang="en-US" sz="2400" dirty="0"/>
          </a:p>
          <a:p>
            <a:r>
              <a:rPr lang="en-GB" b="1" dirty="0">
                <a:latin typeface="Arial" panose="020B0604020202020204" pitchFamily="34" charset="0"/>
                <a:cs typeface="Arial" panose="020B0604020202020204" pitchFamily="34" charset="0"/>
              </a:rPr>
              <a:t>Response:</a:t>
            </a:r>
          </a:p>
          <a:p>
            <a:pPr marL="0" indent="0">
              <a:buNone/>
            </a:pPr>
            <a:r>
              <a:rPr lang="en-GB" dirty="0">
                <a:latin typeface="Arial" panose="020B0604020202020204" pitchFamily="34" charset="0"/>
                <a:cs typeface="Arial" panose="020B0604020202020204" pitchFamily="34" charset="0"/>
              </a:rPr>
              <a:t>      Yes, this statement is definitely true because people get hurt when people get </a:t>
            </a:r>
            <a:r>
              <a:rPr lang="en-GB" dirty="0">
                <a:solidFill>
                  <a:srgbClr val="FF0000"/>
                </a:solidFill>
                <a:latin typeface="Arial" panose="020B0604020202020204" pitchFamily="34" charset="0"/>
                <a:cs typeface="Arial" panose="020B0604020202020204" pitchFamily="34" charset="0"/>
              </a:rPr>
              <a:t>divorced</a:t>
            </a:r>
            <a:r>
              <a:rPr lang="en-GB" dirty="0">
                <a:latin typeface="Arial" panose="020B0604020202020204" pitchFamily="34" charset="0"/>
                <a:cs typeface="Arial" panose="020B0604020202020204" pitchFamily="34" charset="0"/>
              </a:rPr>
              <a:t>. My parents got divorced when I was nine and they had horrible arguments that upset me. Then we had to sell the house which had a massive garden and move into a smaller house that had a tiny garden, so I couldn’t play football. My Dad got married again, but I don’t like my step-brother.  If you get married in a </a:t>
            </a:r>
            <a:r>
              <a:rPr lang="en-GB" dirty="0">
                <a:solidFill>
                  <a:srgbClr val="FF0000"/>
                </a:solidFill>
                <a:latin typeface="Arial" panose="020B0604020202020204" pitchFamily="34" charset="0"/>
                <a:cs typeface="Arial" panose="020B0604020202020204" pitchFamily="34" charset="0"/>
              </a:rPr>
              <a:t>church</a:t>
            </a:r>
            <a:r>
              <a:rPr lang="en-GB" dirty="0">
                <a:latin typeface="Arial" panose="020B0604020202020204" pitchFamily="34" charset="0"/>
                <a:cs typeface="Arial" panose="020B0604020202020204" pitchFamily="34" charset="0"/>
              </a:rPr>
              <a:t> with a </a:t>
            </a:r>
            <a:r>
              <a:rPr lang="en-GB" dirty="0">
                <a:solidFill>
                  <a:srgbClr val="FF0000"/>
                </a:solidFill>
                <a:latin typeface="Arial" panose="020B0604020202020204" pitchFamily="34" charset="0"/>
                <a:cs typeface="Arial" panose="020B0604020202020204" pitchFamily="34" charset="0"/>
              </a:rPr>
              <a:t>priest</a:t>
            </a:r>
            <a:r>
              <a:rPr lang="en-GB" dirty="0">
                <a:latin typeface="Arial" panose="020B0604020202020204" pitchFamily="34" charset="0"/>
                <a:cs typeface="Arial" panose="020B0604020202020204" pitchFamily="34" charset="0"/>
              </a:rPr>
              <a:t> and a big fuss and make all these </a:t>
            </a:r>
            <a:r>
              <a:rPr lang="en-GB" dirty="0">
                <a:solidFill>
                  <a:srgbClr val="FF0000"/>
                </a:solidFill>
                <a:latin typeface="Arial" panose="020B0604020202020204" pitchFamily="34" charset="0"/>
                <a:cs typeface="Arial" panose="020B0604020202020204" pitchFamily="34" charset="0"/>
              </a:rPr>
              <a:t>promises</a:t>
            </a:r>
            <a:r>
              <a:rPr lang="en-GB" dirty="0">
                <a:latin typeface="Arial" panose="020B0604020202020204" pitchFamily="34" charset="0"/>
                <a:cs typeface="Arial" panose="020B0604020202020204" pitchFamily="34" charset="0"/>
              </a:rPr>
              <a:t>, you should stick to them, otherwise what’s the point, you might as well just live together.</a:t>
            </a:r>
          </a:p>
          <a:p>
            <a:pPr marL="0" indent="0">
              <a:buNone/>
            </a:pPr>
            <a:endParaRPr lang="en-GB" dirty="0">
              <a:solidFill>
                <a:srgbClr val="FF0000"/>
              </a:solidFill>
              <a:latin typeface="Arial" panose="020B0604020202020204" pitchFamily="34" charset="0"/>
              <a:cs typeface="Arial" panose="020B0604020202020204" pitchFamily="34" charset="0"/>
            </a:endParaRPr>
          </a:p>
          <a:p>
            <a:pPr marL="0" indent="0">
              <a:buNone/>
            </a:pPr>
            <a:endParaRPr lang="en-GB" dirty="0">
              <a:solidFill>
                <a:srgbClr val="FF0000"/>
              </a:solidFill>
              <a:latin typeface="Arial" panose="020B0604020202020204" pitchFamily="34" charset="0"/>
              <a:cs typeface="Arial" panose="020B0604020202020204" pitchFamily="34" charset="0"/>
            </a:endParaRPr>
          </a:p>
          <a:p>
            <a:pPr marL="0" indent="0">
              <a:buNone/>
            </a:pPr>
            <a:r>
              <a:rPr lang="en-GB" b="1" dirty="0">
                <a:latin typeface="Arial" panose="020B0604020202020204" pitchFamily="34" charset="0"/>
                <a:cs typeface="Arial" panose="020B0604020202020204" pitchFamily="34" charset="0"/>
              </a:rPr>
              <a:t>Band 1 – a basic statement of a point of view. The response shows some AO1 explanation skills (church, priest, promises), but there is too much unsubstantiated personal information and only a basic attempt to consider whether or not marriage should be for life.  Some use of religious language, but no reference to sources and a limited demonstration of AO2 skills.</a:t>
            </a:r>
          </a:p>
          <a:p>
            <a:endParaRPr lang="en-GB" dirty="0"/>
          </a:p>
        </p:txBody>
      </p:sp>
    </p:spTree>
    <p:extLst>
      <p:ext uri="{BB962C8B-B14F-4D97-AF65-F5344CB8AC3E}">
        <p14:creationId xmlns:p14="http://schemas.microsoft.com/office/powerpoint/2010/main" val="22417457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228599" y="1094875"/>
            <a:ext cx="8650705" cy="5515860"/>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Assessing Spelling, Punctuation and Grammar (</a:t>
            </a:r>
            <a:r>
              <a:rPr lang="en-GB" sz="2400" b="1" dirty="0" err="1"/>
              <a:t>SPaG</a:t>
            </a:r>
            <a:r>
              <a:rPr lang="en-GB" sz="2400" b="1" dirty="0"/>
              <a:t>)</a:t>
            </a:r>
          </a:p>
          <a:p>
            <a:pPr lvl="0"/>
            <a:endParaRPr lang="en-GB" sz="2400" b="1" dirty="0"/>
          </a:p>
          <a:p>
            <a:pPr marL="342900" lvl="0" indent="-342900">
              <a:buFont typeface="Arial" panose="020B0604020202020204" pitchFamily="34" charset="0"/>
              <a:buChar char="•"/>
            </a:pPr>
            <a:r>
              <a:rPr lang="en-GB" sz="2200" dirty="0"/>
              <a:t>This qualification assesses the quality of the students’ spelling, punctuation and grammar (up to 6 marks – Component 1 and up to 6 marks – Component 2)</a:t>
            </a:r>
          </a:p>
          <a:p>
            <a:pPr lvl="0"/>
            <a:endParaRPr lang="en-GB" sz="2200" dirty="0"/>
          </a:p>
          <a:p>
            <a:pPr marL="342900" lvl="0" indent="-342900">
              <a:buFont typeface="Arial" panose="020B0604020202020204" pitchFamily="34" charset="0"/>
              <a:buChar char="•"/>
            </a:pPr>
            <a:r>
              <a:rPr lang="en-GB" sz="2200" dirty="0"/>
              <a:t>There is no </a:t>
            </a:r>
            <a:r>
              <a:rPr lang="en-GB" sz="2200" dirty="0" err="1"/>
              <a:t>SPaG</a:t>
            </a:r>
            <a:r>
              <a:rPr lang="en-GB" sz="2200" dirty="0"/>
              <a:t> awarded in Component 3 where language other than English is often required (Pali/Arabic/Hebrew etc.)</a:t>
            </a:r>
          </a:p>
          <a:p>
            <a:pPr marL="342900" lvl="0" indent="-342900">
              <a:buFont typeface="Arial" panose="020B0604020202020204" pitchFamily="34" charset="0"/>
              <a:buChar char="•"/>
            </a:pPr>
            <a:endParaRPr lang="en-GB" sz="2200" dirty="0"/>
          </a:p>
          <a:p>
            <a:endParaRPr lang="en-GB" sz="2400" b="1" dirty="0"/>
          </a:p>
        </p:txBody>
      </p:sp>
    </p:spTree>
    <p:extLst>
      <p:ext uri="{BB962C8B-B14F-4D97-AF65-F5344CB8AC3E}">
        <p14:creationId xmlns:p14="http://schemas.microsoft.com/office/powerpoint/2010/main" val="15967550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271E2-C57F-4397-B982-A062D169586F}"/>
              </a:ext>
            </a:extLst>
          </p:cNvPr>
          <p:cNvSpPr>
            <a:spLocks noGrp="1"/>
          </p:cNvSpPr>
          <p:nvPr>
            <p:ph type="title"/>
          </p:nvPr>
        </p:nvSpPr>
        <p:spPr>
          <a:xfrm>
            <a:off x="1238036" y="79429"/>
            <a:ext cx="8229600" cy="627730"/>
          </a:xfrm>
        </p:spPr>
        <p:txBody>
          <a:bodyPr>
            <a:normAutofit fontScale="90000"/>
          </a:bodyPr>
          <a:lstStyle/>
          <a:p>
            <a:r>
              <a:rPr lang="en-GB" dirty="0">
                <a:solidFill>
                  <a:schemeClr val="bg1"/>
                </a:solidFill>
              </a:rPr>
              <a:t>Exemplifying the d. Questions</a:t>
            </a:r>
          </a:p>
        </p:txBody>
      </p:sp>
      <p:sp>
        <p:nvSpPr>
          <p:cNvPr id="3" name="Content Placeholder 2">
            <a:extLst>
              <a:ext uri="{FF2B5EF4-FFF2-40B4-BE49-F238E27FC236}">
                <a16:creationId xmlns:a16="http://schemas.microsoft.com/office/drawing/2014/main" id="{49E17504-D223-4ECB-AFD1-F1CB9161B6FD}"/>
              </a:ext>
            </a:extLst>
          </p:cNvPr>
          <p:cNvSpPr>
            <a:spLocks noGrp="1"/>
          </p:cNvSpPr>
          <p:nvPr>
            <p:ph idx="1"/>
          </p:nvPr>
        </p:nvSpPr>
        <p:spPr>
          <a:xfrm>
            <a:off x="144379" y="1130968"/>
            <a:ext cx="8831179" cy="5546558"/>
          </a:xfrm>
        </p:spPr>
        <p:txBody>
          <a:bodyPr>
            <a:normAutofit fontScale="55000" lnSpcReduction="20000"/>
          </a:bodyPr>
          <a:lstStyle/>
          <a:p>
            <a:pPr marL="0" indent="0">
              <a:buNone/>
            </a:pPr>
            <a:r>
              <a:rPr lang="en-GB" b="1" dirty="0">
                <a:latin typeface="Arial" panose="020B0604020202020204" pitchFamily="34" charset="0"/>
                <a:cs typeface="Arial" panose="020B0604020202020204" pitchFamily="34" charset="0"/>
              </a:rPr>
              <a:t>Characteristics of successful responses</a:t>
            </a:r>
            <a:endParaRPr lang="en-US" b="1" dirty="0">
              <a:solidFill>
                <a:srgbClr val="FF0000"/>
              </a:solidFill>
              <a:latin typeface="Arial" panose="020B0604020202020204" pitchFamily="34" charset="0"/>
              <a:cs typeface="Arial" panose="020B0604020202020204" pitchFamily="34" charset="0"/>
            </a:endParaRPr>
          </a:p>
          <a:p>
            <a:r>
              <a:rPr lang="en-US" b="1" dirty="0">
                <a:solidFill>
                  <a:srgbClr val="FF0000"/>
                </a:solidFill>
                <a:latin typeface="Arial" panose="020B0604020202020204" pitchFamily="34" charset="0"/>
                <a:cs typeface="Arial" panose="020B0604020202020204" pitchFamily="34" charset="0"/>
              </a:rPr>
              <a:t>(d) ‘Marriage should be for life’ [15]</a:t>
            </a:r>
          </a:p>
          <a:p>
            <a:r>
              <a:rPr lang="en-US" dirty="0"/>
              <a:t>Discuss this statement showing that you have considered more than one point of view. (You must refer to religion and belief in your answer.)</a:t>
            </a:r>
          </a:p>
          <a:p>
            <a:endParaRPr lang="en-GB" dirty="0"/>
          </a:p>
          <a:p>
            <a:r>
              <a:rPr lang="en-GB" b="1" dirty="0"/>
              <a:t>KEY: </a:t>
            </a:r>
            <a:r>
              <a:rPr lang="en-GB" b="1" dirty="0">
                <a:highlight>
                  <a:srgbClr val="FFFF00"/>
                </a:highlight>
              </a:rPr>
              <a:t>HIGHLIGHTED WORDS ARE CONNECTIVES</a:t>
            </a:r>
            <a:endParaRPr lang="en-GB" dirty="0">
              <a:highlight>
                <a:srgbClr val="FFFF00"/>
              </a:highlight>
            </a:endParaRPr>
          </a:p>
          <a:p>
            <a:r>
              <a:rPr lang="en-GB" b="1" dirty="0"/>
              <a:t>         </a:t>
            </a:r>
            <a:r>
              <a:rPr lang="en-GB" b="1" dirty="0">
                <a:solidFill>
                  <a:srgbClr val="FF0000"/>
                </a:solidFill>
              </a:rPr>
              <a:t>WORDS IN RED ARE EXAMPLES OF SPECIALIST LANGUAGE</a:t>
            </a:r>
            <a:endParaRPr lang="en-GB" dirty="0">
              <a:solidFill>
                <a:srgbClr val="FF0000"/>
              </a:solidFill>
            </a:endParaRPr>
          </a:p>
          <a:p>
            <a:r>
              <a:rPr lang="en-GB" b="1" dirty="0"/>
              <a:t>         </a:t>
            </a:r>
            <a:r>
              <a:rPr lang="en-GB" b="1" dirty="0">
                <a:solidFill>
                  <a:srgbClr val="00B050"/>
                </a:solidFill>
              </a:rPr>
              <a:t>WORDS IN GREEN ARE EXAMPLES OF SOURCES OF WISDOM AND AUTHORITY</a:t>
            </a:r>
          </a:p>
          <a:p>
            <a:endParaRPr lang="en-GB" dirty="0"/>
          </a:p>
          <a:p>
            <a:r>
              <a:rPr lang="en-GB" b="1" dirty="0"/>
              <a:t> Many people, such as </a:t>
            </a:r>
            <a:r>
              <a:rPr lang="en-GB" b="1" dirty="0">
                <a:solidFill>
                  <a:srgbClr val="FF0000"/>
                </a:solidFill>
              </a:rPr>
              <a:t>Catholics</a:t>
            </a:r>
            <a:r>
              <a:rPr lang="en-GB" b="1" dirty="0"/>
              <a:t>, would agree with this because it is an </a:t>
            </a:r>
            <a:r>
              <a:rPr lang="en-GB" b="1" dirty="0">
                <a:solidFill>
                  <a:srgbClr val="FF0000"/>
                </a:solidFill>
              </a:rPr>
              <a:t>absolute</a:t>
            </a:r>
            <a:r>
              <a:rPr lang="en-GB" b="1" dirty="0"/>
              <a:t> statement that is definite in all situations. Furthermore, </a:t>
            </a:r>
            <a:r>
              <a:rPr lang="en-GB" b="1" dirty="0">
                <a:solidFill>
                  <a:srgbClr val="FF0000"/>
                </a:solidFill>
              </a:rPr>
              <a:t>the Bible </a:t>
            </a:r>
            <a:r>
              <a:rPr lang="en-GB" b="1" dirty="0"/>
              <a:t>teaches that ‘a man must leave his father and mother and be joined to his wife and the two shall become one.’</a:t>
            </a:r>
          </a:p>
          <a:p>
            <a:r>
              <a:rPr lang="en-GB" b="1" dirty="0">
                <a:highlight>
                  <a:srgbClr val="FFFF00"/>
                </a:highlight>
              </a:rPr>
              <a:t>However</a:t>
            </a:r>
            <a:r>
              <a:rPr lang="en-GB" b="1" dirty="0"/>
              <a:t>, many would argue that it is too absolute and that a more </a:t>
            </a:r>
            <a:r>
              <a:rPr lang="en-GB" b="1" dirty="0">
                <a:solidFill>
                  <a:srgbClr val="FF0000"/>
                </a:solidFill>
              </a:rPr>
              <a:t>relativist </a:t>
            </a:r>
            <a:r>
              <a:rPr lang="en-GB" b="1" dirty="0"/>
              <a:t>approach is needed. Also, they might point to the idea that we should always aim to do </a:t>
            </a:r>
            <a:r>
              <a:rPr lang="en-GB" b="1" dirty="0">
                <a:solidFill>
                  <a:srgbClr val="00B050"/>
                </a:solidFill>
              </a:rPr>
              <a:t>the most loving thing </a:t>
            </a:r>
            <a:r>
              <a:rPr lang="en-GB" b="1" dirty="0">
                <a:solidFill>
                  <a:srgbClr val="FF0000"/>
                </a:solidFill>
              </a:rPr>
              <a:t>(agape) </a:t>
            </a:r>
            <a:r>
              <a:rPr lang="en-GB" b="1" dirty="0"/>
              <a:t>and that, sometimes, this is to listen to a people who, after all, have </a:t>
            </a:r>
            <a:r>
              <a:rPr lang="en-GB" b="1" dirty="0">
                <a:solidFill>
                  <a:srgbClr val="FF0000"/>
                </a:solidFill>
              </a:rPr>
              <a:t>free will, </a:t>
            </a:r>
            <a:r>
              <a:rPr lang="en-GB" b="1" dirty="0"/>
              <a:t>and help them to reach the best decisions for their particular situation. </a:t>
            </a:r>
            <a:r>
              <a:rPr lang="en-GB" b="1" dirty="0">
                <a:highlight>
                  <a:srgbClr val="FFFF00"/>
                </a:highlight>
              </a:rPr>
              <a:t>After all,</a:t>
            </a:r>
            <a:r>
              <a:rPr lang="en-GB" b="1" dirty="0"/>
              <a:t> Jesus said, </a:t>
            </a:r>
            <a:r>
              <a:rPr lang="en-GB" b="1" dirty="0">
                <a:solidFill>
                  <a:srgbClr val="00B050"/>
                </a:solidFill>
              </a:rPr>
              <a:t>‘Treat others as you would want to be treated’ </a:t>
            </a:r>
            <a:r>
              <a:rPr lang="en-GB" b="1" dirty="0"/>
              <a:t>and we would not want to be trapped in an unhappy, loveless or violent marriage.</a:t>
            </a:r>
          </a:p>
          <a:p>
            <a:endParaRPr lang="en-GB" dirty="0">
              <a:solidFill>
                <a:srgbClr val="FF0000"/>
              </a:solidFill>
            </a:endParaRPr>
          </a:p>
          <a:p>
            <a:pPr marL="0" indent="0">
              <a:buNone/>
            </a:pPr>
            <a:endParaRPr lang="en-GB" dirty="0"/>
          </a:p>
        </p:txBody>
      </p:sp>
    </p:spTree>
    <p:extLst>
      <p:ext uri="{BB962C8B-B14F-4D97-AF65-F5344CB8AC3E}">
        <p14:creationId xmlns:p14="http://schemas.microsoft.com/office/powerpoint/2010/main" val="6426400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2CE29-2CFB-41F5-B1C5-1279E2DDF753}"/>
              </a:ext>
            </a:extLst>
          </p:cNvPr>
          <p:cNvSpPr>
            <a:spLocks noGrp="1"/>
          </p:cNvSpPr>
          <p:nvPr>
            <p:ph type="title"/>
          </p:nvPr>
        </p:nvSpPr>
        <p:spPr>
          <a:xfrm>
            <a:off x="1238036" y="96253"/>
            <a:ext cx="8229600" cy="639762"/>
          </a:xfrm>
        </p:spPr>
        <p:txBody>
          <a:bodyPr>
            <a:normAutofit fontScale="90000"/>
          </a:bodyPr>
          <a:lstStyle/>
          <a:p>
            <a:r>
              <a:rPr lang="en-GB" dirty="0">
                <a:solidFill>
                  <a:schemeClr val="bg1"/>
                </a:solidFill>
              </a:rPr>
              <a:t>Exemplifying the d. Questions</a:t>
            </a:r>
          </a:p>
        </p:txBody>
      </p:sp>
      <p:sp>
        <p:nvSpPr>
          <p:cNvPr id="3" name="Content Placeholder 2">
            <a:extLst>
              <a:ext uri="{FF2B5EF4-FFF2-40B4-BE49-F238E27FC236}">
                <a16:creationId xmlns:a16="http://schemas.microsoft.com/office/drawing/2014/main" id="{7B5B0E23-F2E3-4368-8CE6-8773DC6F990F}"/>
              </a:ext>
            </a:extLst>
          </p:cNvPr>
          <p:cNvSpPr>
            <a:spLocks noGrp="1"/>
          </p:cNvSpPr>
          <p:nvPr>
            <p:ph idx="1"/>
          </p:nvPr>
        </p:nvSpPr>
        <p:spPr>
          <a:xfrm>
            <a:off x="120315" y="1130968"/>
            <a:ext cx="8879305" cy="5630779"/>
          </a:xfrm>
        </p:spPr>
        <p:txBody>
          <a:bodyPr>
            <a:normAutofit fontScale="47500" lnSpcReduction="20000"/>
          </a:bodyPr>
          <a:lstStyle/>
          <a:p>
            <a:r>
              <a:rPr lang="en-GB" b="1" dirty="0">
                <a:highlight>
                  <a:srgbClr val="FFFF00"/>
                </a:highlight>
              </a:rPr>
              <a:t>On the other hand</a:t>
            </a:r>
            <a:r>
              <a:rPr lang="en-GB" b="1" dirty="0"/>
              <a:t>, religious people believe that marriage </a:t>
            </a:r>
            <a:r>
              <a:rPr lang="en-GB" b="1" dirty="0">
                <a:solidFill>
                  <a:srgbClr val="FF0000"/>
                </a:solidFill>
              </a:rPr>
              <a:t>is sacred </a:t>
            </a:r>
            <a:r>
              <a:rPr lang="en-GB" b="1" dirty="0"/>
              <a:t>and see it as a </a:t>
            </a:r>
            <a:r>
              <a:rPr lang="en-GB" b="1" dirty="0">
                <a:solidFill>
                  <a:srgbClr val="FF0000"/>
                </a:solidFill>
              </a:rPr>
              <a:t>sacrament</a:t>
            </a:r>
            <a:r>
              <a:rPr lang="en-GB" b="1" dirty="0"/>
              <a:t> – an outward sign of </a:t>
            </a:r>
            <a:r>
              <a:rPr lang="en-GB" b="1" dirty="0">
                <a:solidFill>
                  <a:srgbClr val="FF0000"/>
                </a:solidFill>
              </a:rPr>
              <a:t>God’s grace</a:t>
            </a:r>
            <a:r>
              <a:rPr lang="en-GB" b="1" dirty="0"/>
              <a:t>. The vows that the couple exchange are meant to be taken seriously; </a:t>
            </a:r>
            <a:r>
              <a:rPr lang="en-GB" b="1" dirty="0">
                <a:solidFill>
                  <a:srgbClr val="00B050"/>
                </a:solidFill>
              </a:rPr>
              <a:t>‘For better for worse, for richer, for poorer, to love and to cherish…’</a:t>
            </a:r>
            <a:r>
              <a:rPr lang="en-GB" b="1" dirty="0"/>
              <a:t> People should think hard about those promises before they make them. If the marriage goes wrong, they should seek guidance through organisations like </a:t>
            </a:r>
            <a:r>
              <a:rPr lang="en-GB" b="1" dirty="0">
                <a:solidFill>
                  <a:srgbClr val="00B050"/>
                </a:solidFill>
              </a:rPr>
              <a:t>‘Relate’ </a:t>
            </a:r>
            <a:r>
              <a:rPr lang="en-GB" b="1" dirty="0"/>
              <a:t>to try and save their marriage, especially if children are involved. </a:t>
            </a:r>
          </a:p>
          <a:p>
            <a:endParaRPr lang="en-GB" b="1" dirty="0"/>
          </a:p>
          <a:p>
            <a:r>
              <a:rPr lang="en-GB" b="1" dirty="0">
                <a:highlight>
                  <a:srgbClr val="FFFF00"/>
                </a:highlight>
              </a:rPr>
              <a:t>Having said that</a:t>
            </a:r>
            <a:r>
              <a:rPr lang="en-GB" b="1" dirty="0"/>
              <a:t>, many would say that marriage can’t be for life because people change and the person you married at 24 is not the same person at 40. So, it’s unrealistic to make promises you probably can’t keep. Counselling shouldn’t prevent a couple from separating if they are truly unhappy or in a dangerous situation</a:t>
            </a:r>
            <a:r>
              <a:rPr lang="en-GB" b="1" dirty="0">
                <a:highlight>
                  <a:srgbClr val="FFFF00"/>
                </a:highlight>
              </a:rPr>
              <a:t>. Furthermore</a:t>
            </a:r>
            <a:r>
              <a:rPr lang="en-GB" b="1" dirty="0"/>
              <a:t>, many would argue that God surely doesn’t expect us to be desperately unhappy for the whole of our lives, because he is an </a:t>
            </a:r>
            <a:r>
              <a:rPr lang="en-GB" b="1" dirty="0">
                <a:solidFill>
                  <a:srgbClr val="FF0000"/>
                </a:solidFill>
              </a:rPr>
              <a:t>omnibenevolent</a:t>
            </a:r>
            <a:r>
              <a:rPr lang="en-GB" b="1" dirty="0"/>
              <a:t> God. </a:t>
            </a:r>
          </a:p>
          <a:p>
            <a:endParaRPr lang="en-GB" b="1" dirty="0"/>
          </a:p>
          <a:p>
            <a:r>
              <a:rPr lang="en-GB" b="1" dirty="0">
                <a:highlight>
                  <a:srgbClr val="FFFF00"/>
                </a:highlight>
              </a:rPr>
              <a:t>Alternatively</a:t>
            </a:r>
            <a:r>
              <a:rPr lang="en-GB" b="1" dirty="0"/>
              <a:t>, many would argue that the teaching from </a:t>
            </a:r>
            <a:r>
              <a:rPr lang="en-GB" b="1" dirty="0">
                <a:solidFill>
                  <a:srgbClr val="FF0000"/>
                </a:solidFill>
              </a:rPr>
              <a:t>Jesus</a:t>
            </a:r>
            <a:r>
              <a:rPr lang="en-GB" b="1" dirty="0"/>
              <a:t> in the Bible says that marriage should be for life; </a:t>
            </a:r>
            <a:r>
              <a:rPr lang="en-GB" b="1" dirty="0">
                <a:solidFill>
                  <a:srgbClr val="00B050"/>
                </a:solidFill>
              </a:rPr>
              <a:t>‘What God has joined together, no one can tear apart’. </a:t>
            </a:r>
            <a:r>
              <a:rPr lang="en-GB" b="1" dirty="0"/>
              <a:t>The marriage vows contain the words </a:t>
            </a:r>
            <a:r>
              <a:rPr lang="en-GB" b="1" dirty="0" err="1">
                <a:solidFill>
                  <a:srgbClr val="00B050"/>
                </a:solidFill>
              </a:rPr>
              <a:t>‘Til</a:t>
            </a:r>
            <a:r>
              <a:rPr lang="en-GB" b="1" dirty="0">
                <a:solidFill>
                  <a:srgbClr val="00B050"/>
                </a:solidFill>
              </a:rPr>
              <a:t> death parts us’, </a:t>
            </a:r>
            <a:r>
              <a:rPr lang="en-GB" b="1" dirty="0"/>
              <a:t>so a couple does promise to be married for life. </a:t>
            </a:r>
            <a:r>
              <a:rPr lang="en-GB" b="1" dirty="0">
                <a:solidFill>
                  <a:srgbClr val="FF0000"/>
                </a:solidFill>
              </a:rPr>
              <a:t>Divorce </a:t>
            </a:r>
            <a:r>
              <a:rPr lang="en-GB" b="1" dirty="0"/>
              <a:t>is usually horrible for everyone involved and so if people choose to marry (and these days you don’t have to), they should really try to stay married. </a:t>
            </a:r>
          </a:p>
          <a:p>
            <a:endParaRPr lang="en-GB" b="1" dirty="0"/>
          </a:p>
          <a:p>
            <a:r>
              <a:rPr lang="en-GB" b="1" dirty="0">
                <a:solidFill>
                  <a:schemeClr val="accent1"/>
                </a:solidFill>
              </a:rPr>
              <a:t>THIS USE OF CONNECTIVES TO LINK AND MOVE ARGUMENTS ON AVOIDS A SIMPLE ‘FOR’ AND ‘AGAINST’ STRUCTURE WHICH CAN END UP READING LIKE TWO BLOCKS OF EXPLANATION RATHER THAN AN EVALUATION OF THE STATEMENT.</a:t>
            </a:r>
          </a:p>
          <a:p>
            <a:endParaRPr lang="en-GB" b="1" dirty="0">
              <a:solidFill>
                <a:schemeClr val="accent1"/>
              </a:solidFill>
            </a:endParaRPr>
          </a:p>
          <a:p>
            <a:r>
              <a:rPr lang="en-GB" b="1" dirty="0"/>
              <a:t>Band 4 – an excellent, highly detailed analysis and evaluation, showing clear and well supported judgements and a really thorough discussion of the statement. AO2 skills are demonstrated very well. Excellent use of religious language and appropriate sources of wisdom and authority. </a:t>
            </a:r>
            <a:endParaRPr lang="en-GB" dirty="0"/>
          </a:p>
          <a:p>
            <a:endParaRPr lang="en-GB" dirty="0"/>
          </a:p>
        </p:txBody>
      </p:sp>
    </p:spTree>
    <p:extLst>
      <p:ext uri="{BB962C8B-B14F-4D97-AF65-F5344CB8AC3E}">
        <p14:creationId xmlns:p14="http://schemas.microsoft.com/office/powerpoint/2010/main" val="23694182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duqas_Powerpoint_Templates_for PPT-1.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939"/>
            <a:ext cx="9144000" cy="6858000"/>
          </a:xfrm>
          <a:prstGeom prst="rect">
            <a:avLst/>
          </a:prstGeom>
        </p:spPr>
      </p:pic>
      <p:sp>
        <p:nvSpPr>
          <p:cNvPr id="7" name="TextBox 6"/>
          <p:cNvSpPr txBox="1"/>
          <p:nvPr/>
        </p:nvSpPr>
        <p:spPr>
          <a:xfrm>
            <a:off x="278739" y="253868"/>
            <a:ext cx="8720881" cy="2800767"/>
          </a:xfrm>
          <a:prstGeom prst="rect">
            <a:avLst/>
          </a:prstGeom>
          <a:noFill/>
        </p:spPr>
        <p:txBody>
          <a:bodyPr wrap="square" rtlCol="0">
            <a:spAutoFit/>
          </a:bodyPr>
          <a:lstStyle/>
          <a:p>
            <a:pPr>
              <a:lnSpc>
                <a:spcPct val="80000"/>
              </a:lnSpc>
            </a:pPr>
            <a:r>
              <a:rPr lang="en-GB" sz="4400" dirty="0">
                <a:solidFill>
                  <a:schemeClr val="bg1"/>
                </a:solidFill>
                <a:latin typeface="Arial" panose="020B0604020202020204" pitchFamily="34" charset="0"/>
                <a:cs typeface="Arial" panose="020B0604020202020204" pitchFamily="34" charset="0"/>
              </a:rPr>
              <a:t>Assessing WJEC </a:t>
            </a:r>
            <a:r>
              <a:rPr lang="en-GB" sz="4400" dirty="0" err="1">
                <a:solidFill>
                  <a:schemeClr val="bg1"/>
                </a:solidFill>
                <a:latin typeface="Arial" panose="020B0604020202020204" pitchFamily="34" charset="0"/>
                <a:cs typeface="Arial" panose="020B0604020202020204" pitchFamily="34" charset="0"/>
              </a:rPr>
              <a:t>Eduqas</a:t>
            </a:r>
            <a:r>
              <a:rPr lang="en-GB" sz="4400" dirty="0">
                <a:solidFill>
                  <a:schemeClr val="bg1"/>
                </a:solidFill>
                <a:latin typeface="Arial" panose="020B0604020202020204" pitchFamily="34" charset="0"/>
                <a:cs typeface="Arial" panose="020B0604020202020204" pitchFamily="34" charset="0"/>
              </a:rPr>
              <a:t> GCSE Religious Studies</a:t>
            </a: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r>
              <a:rPr lang="en-GB" sz="4400" dirty="0">
                <a:solidFill>
                  <a:schemeClr val="bg1"/>
                </a:solidFill>
                <a:latin typeface="Arial" panose="020B0604020202020204" pitchFamily="34" charset="0"/>
                <a:cs typeface="Arial" panose="020B0604020202020204" pitchFamily="34" charset="0"/>
              </a:rPr>
              <a:t>Marking Route A Component 2</a:t>
            </a:r>
            <a:endParaRPr lang="en-US" sz="4400" kern="1100" spc="-30" dirty="0">
              <a:solidFill>
                <a:srgbClr val="F7B385"/>
              </a:solidFill>
              <a:latin typeface="Gotham Rounded Book"/>
              <a:cs typeface="Gotham Rounded Book"/>
            </a:endParaRPr>
          </a:p>
          <a:p>
            <a:pPr>
              <a:lnSpc>
                <a:spcPct val="80000"/>
              </a:lnSpc>
            </a:pPr>
            <a:endParaRPr lang="en-US" sz="4400" kern="1100" spc="-30" dirty="0">
              <a:solidFill>
                <a:schemeClr val="bg1"/>
              </a:solidFill>
              <a:latin typeface="Gotham Rounded Book"/>
              <a:cs typeface="Gotham Rounded Book"/>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271" y="6120618"/>
            <a:ext cx="678007" cy="678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Z:\Pictures\logos\WJEC_Logo_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740" y="5868674"/>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11797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116632"/>
            <a:ext cx="7577137" cy="1048836"/>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287524" y="1305341"/>
            <a:ext cx="8568952" cy="4647426"/>
          </a:xfrm>
          <a:prstGeom prst="rect">
            <a:avLst/>
          </a:prstGeom>
          <a:noFill/>
        </p:spPr>
        <p:txBody>
          <a:bodyPr wrap="square" rtlCol="0">
            <a:spAutoFit/>
          </a:bodyPr>
          <a:lstStyle/>
          <a:p>
            <a:endParaRPr lang="en-GB" sz="2400" b="1" dirty="0"/>
          </a:p>
          <a:p>
            <a:r>
              <a:rPr lang="en-GB" sz="2400" b="1" dirty="0">
                <a:latin typeface="Arial" panose="020B0604020202020204" pitchFamily="34" charset="0"/>
                <a:ea typeface="Cambria" panose="02040503050406030204" pitchFamily="18" charset="0"/>
                <a:cs typeface="Arial" panose="020B0604020202020204" pitchFamily="34" charset="0"/>
              </a:rPr>
              <a:t>This PowerPoint offers guidance on marking the different questions types: a., b., c., and d. in Route A Component 2. </a:t>
            </a:r>
          </a:p>
          <a:p>
            <a:endParaRPr lang="en-GB" sz="2400" b="1" dirty="0">
              <a:latin typeface="Arial" panose="020B0604020202020204" pitchFamily="34" charset="0"/>
              <a:ea typeface="Cambria" panose="02040503050406030204" pitchFamily="18" charset="0"/>
              <a:cs typeface="Arial" panose="020B0604020202020204" pitchFamily="34" charset="0"/>
            </a:endParaRPr>
          </a:p>
          <a:p>
            <a:r>
              <a:rPr lang="en-GB" sz="2400" b="1" dirty="0">
                <a:latin typeface="Arial" panose="020B0604020202020204" pitchFamily="34" charset="0"/>
                <a:ea typeface="Cambria" panose="02040503050406030204" pitchFamily="18" charset="0"/>
                <a:cs typeface="Arial" panose="020B0604020202020204" pitchFamily="34" charset="0"/>
              </a:rPr>
              <a:t>The 2020 Route A Component 2 paper has been used to provide examples of questions.</a:t>
            </a:r>
          </a:p>
          <a:p>
            <a:pPr lvl="0"/>
            <a:endParaRPr lang="en-GB" sz="2400" b="1" dirty="0"/>
          </a:p>
          <a:p>
            <a:endParaRPr lang="en-US" sz="2400" dirty="0">
              <a:latin typeface="Bliss" pitchFamily="2" charset="77"/>
              <a:cs typeface="Arial" panose="020B0604020202020204" pitchFamily="34" charset="0"/>
            </a:endParaRPr>
          </a:p>
          <a:p>
            <a:pPr algn="ctr"/>
            <a:endParaRPr lang="en-GB" sz="2400" b="1" dirty="0"/>
          </a:p>
          <a:p>
            <a:pPr lvl="0"/>
            <a:endParaRPr lang="en-GB" sz="2000" dirty="0"/>
          </a:p>
          <a:p>
            <a:pPr lvl="0"/>
            <a:endParaRPr lang="en-GB" sz="2000" dirty="0"/>
          </a:p>
          <a:p>
            <a:pPr lvl="0"/>
            <a:endParaRPr lang="en-GB" sz="2000" dirty="0"/>
          </a:p>
          <a:p>
            <a:pPr lvl="0"/>
            <a:endParaRPr lang="en-GB" sz="2000" dirty="0"/>
          </a:p>
        </p:txBody>
      </p:sp>
    </p:spTree>
    <p:extLst>
      <p:ext uri="{BB962C8B-B14F-4D97-AF65-F5344CB8AC3E}">
        <p14:creationId xmlns:p14="http://schemas.microsoft.com/office/powerpoint/2010/main" val="14070824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7EEC8-CF9E-40A6-BC66-A8C167B05162}"/>
              </a:ext>
            </a:extLst>
          </p:cNvPr>
          <p:cNvSpPr>
            <a:spLocks noGrp="1"/>
          </p:cNvSpPr>
          <p:nvPr>
            <p:ph type="title"/>
          </p:nvPr>
        </p:nvSpPr>
        <p:spPr>
          <a:xfrm>
            <a:off x="1143000" y="180474"/>
            <a:ext cx="8229600" cy="639762"/>
          </a:xfrm>
        </p:spPr>
        <p:txBody>
          <a:bodyPr>
            <a:normAutofit fontScale="90000"/>
          </a:bodyPr>
          <a:lstStyle/>
          <a:p>
            <a:r>
              <a:rPr lang="en-GB" dirty="0">
                <a:solidFill>
                  <a:schemeClr val="bg1"/>
                </a:solidFill>
              </a:rPr>
              <a:t>How are the a. Questions marked?</a:t>
            </a:r>
          </a:p>
        </p:txBody>
      </p:sp>
      <p:sp>
        <p:nvSpPr>
          <p:cNvPr id="3" name="Content Placeholder 2">
            <a:extLst>
              <a:ext uri="{FF2B5EF4-FFF2-40B4-BE49-F238E27FC236}">
                <a16:creationId xmlns:a16="http://schemas.microsoft.com/office/drawing/2014/main" id="{3B82CA16-92B5-4587-9E94-7F8DC0C49658}"/>
              </a:ext>
            </a:extLst>
          </p:cNvPr>
          <p:cNvSpPr>
            <a:spLocks noGrp="1"/>
          </p:cNvSpPr>
          <p:nvPr>
            <p:ph idx="1"/>
          </p:nvPr>
        </p:nvSpPr>
        <p:spPr>
          <a:xfrm>
            <a:off x="120315" y="1215189"/>
            <a:ext cx="8710863" cy="5462337"/>
          </a:xfrm>
        </p:spPr>
        <p:txBody>
          <a:bodyPr>
            <a:normAutofit fontScale="47500" lnSpcReduction="20000"/>
          </a:bodyPr>
          <a:lstStyle/>
          <a:p>
            <a:r>
              <a:rPr lang="en-US" sz="4000" dirty="0">
                <a:latin typeface="Arial" panose="020B0604020202020204" pitchFamily="34" charset="0"/>
                <a:ea typeface="Cambria" panose="02040503050406030204" pitchFamily="18" charset="0"/>
                <a:cs typeface="Arial" panose="020B0604020202020204" pitchFamily="34" charset="0"/>
              </a:rPr>
              <a:t>Question a.: Skill being tested – AO1 – knowledge and understanding – </a:t>
            </a:r>
            <a:r>
              <a:rPr lang="en-US" sz="4000" u="sng" dirty="0">
                <a:latin typeface="Arial" panose="020B0604020202020204" pitchFamily="34" charset="0"/>
                <a:ea typeface="Cambria" panose="02040503050406030204" pitchFamily="18" charset="0"/>
                <a:cs typeface="Arial" panose="020B0604020202020204" pitchFamily="34" charset="0"/>
              </a:rPr>
              <a:t>defining</a:t>
            </a:r>
            <a:r>
              <a:rPr lang="en-US" sz="4000" dirty="0">
                <a:latin typeface="Arial" panose="020B0604020202020204" pitchFamily="34" charset="0"/>
                <a:ea typeface="Cambria" panose="02040503050406030204" pitchFamily="18" charset="0"/>
                <a:cs typeface="Arial" panose="020B0604020202020204" pitchFamily="34" charset="0"/>
              </a:rPr>
              <a:t> Key Concepts. Worth 2 marks.</a:t>
            </a:r>
          </a:p>
          <a:p>
            <a:endParaRPr lang="en-US" sz="4000" dirty="0">
              <a:latin typeface="Arial" panose="020B0604020202020204" pitchFamily="34" charset="0"/>
              <a:ea typeface="Cambria" panose="02040503050406030204" pitchFamily="18" charset="0"/>
              <a:cs typeface="Arial" panose="020B0604020202020204" pitchFamily="34" charset="0"/>
            </a:endParaRPr>
          </a:p>
          <a:p>
            <a:r>
              <a:rPr lang="en-US" sz="4000" dirty="0">
                <a:latin typeface="Arial" panose="020B0604020202020204" pitchFamily="34" charset="0"/>
                <a:ea typeface="Cambria" panose="02040503050406030204" pitchFamily="18" charset="0"/>
                <a:cs typeface="Arial" panose="020B0604020202020204" pitchFamily="34" charset="0"/>
              </a:rPr>
              <a:t>Pupils must give an </a:t>
            </a:r>
            <a:r>
              <a:rPr lang="en-US" sz="4000" b="1" dirty="0">
                <a:latin typeface="Arial" panose="020B0604020202020204" pitchFamily="34" charset="0"/>
                <a:ea typeface="Cambria" panose="02040503050406030204" pitchFamily="18" charset="0"/>
                <a:cs typeface="Arial" panose="020B0604020202020204" pitchFamily="34" charset="0"/>
              </a:rPr>
              <a:t>accurate</a:t>
            </a:r>
            <a:r>
              <a:rPr lang="en-US" sz="4000" dirty="0">
                <a:latin typeface="Arial" panose="020B0604020202020204" pitchFamily="34" charset="0"/>
                <a:ea typeface="Cambria" panose="02040503050406030204" pitchFamily="18" charset="0"/>
                <a:cs typeface="Arial" panose="020B0604020202020204" pitchFamily="34" charset="0"/>
              </a:rPr>
              <a:t> definition of the meaning of the Key Concept without just repeating the word. </a:t>
            </a:r>
            <a:r>
              <a:rPr lang="en-US" sz="4000" b="1" dirty="0">
                <a:latin typeface="Arial" panose="020B0604020202020204" pitchFamily="34" charset="0"/>
                <a:ea typeface="Cambria" panose="02040503050406030204" pitchFamily="18" charset="0"/>
                <a:cs typeface="Arial" panose="020B0604020202020204" pitchFamily="34" charset="0"/>
              </a:rPr>
              <a:t>They don’t have to give the Glossary definition </a:t>
            </a:r>
            <a:r>
              <a:rPr lang="en-US" sz="4000" dirty="0">
                <a:latin typeface="Arial" panose="020B0604020202020204" pitchFamily="34" charset="0"/>
                <a:ea typeface="Cambria" panose="02040503050406030204" pitchFamily="18" charset="0"/>
                <a:cs typeface="Arial" panose="020B0604020202020204" pitchFamily="34" charset="0"/>
              </a:rPr>
              <a:t>(see the link below) </a:t>
            </a:r>
            <a:r>
              <a:rPr lang="en-US" sz="4000" b="1" dirty="0">
                <a:latin typeface="Arial" panose="020B0604020202020204" pitchFamily="34" charset="0"/>
                <a:ea typeface="Cambria" panose="02040503050406030204" pitchFamily="18" charset="0"/>
                <a:cs typeface="Arial" panose="020B0604020202020204" pitchFamily="34" charset="0"/>
              </a:rPr>
              <a:t>and they do not have to explain the Concept.</a:t>
            </a:r>
            <a:r>
              <a:rPr lang="en-US" sz="4000" dirty="0">
                <a:latin typeface="Arial" panose="020B0604020202020204" pitchFamily="34" charset="0"/>
                <a:ea typeface="Cambria" panose="02040503050406030204" pitchFamily="18" charset="0"/>
                <a:cs typeface="Arial" panose="020B0604020202020204" pitchFamily="34" charset="0"/>
              </a:rPr>
              <a:t> They can provide a strong, accurate definition, or a weaker definition with an example and gain the 2 marks. Responses need not </a:t>
            </a:r>
            <a:r>
              <a:rPr lang="en-US" sz="4000">
                <a:latin typeface="Arial" panose="020B0604020202020204" pitchFamily="34" charset="0"/>
                <a:ea typeface="Cambria" panose="02040503050406030204" pitchFamily="18" charset="0"/>
                <a:cs typeface="Arial" panose="020B0604020202020204" pitchFamily="34" charset="0"/>
              </a:rPr>
              <a:t>be lengthy. </a:t>
            </a:r>
            <a:r>
              <a:rPr lang="en-US" sz="4000" b="1" dirty="0">
                <a:latin typeface="Arial" panose="020B0604020202020204" pitchFamily="34" charset="0"/>
                <a:ea typeface="Cambria" panose="02040503050406030204" pitchFamily="18" charset="0"/>
                <a:cs typeface="Arial" panose="020B0604020202020204" pitchFamily="34" charset="0"/>
              </a:rPr>
              <a:t>No credit can be given for just repeating the Concept</a:t>
            </a:r>
            <a:r>
              <a:rPr lang="en-US" sz="4000" dirty="0">
                <a:latin typeface="Arial" panose="020B0604020202020204" pitchFamily="34" charset="0"/>
                <a:ea typeface="Cambria" panose="02040503050406030204" pitchFamily="18" charset="0"/>
                <a:cs typeface="Arial" panose="020B0604020202020204" pitchFamily="34" charset="0"/>
              </a:rPr>
              <a:t>.</a:t>
            </a:r>
          </a:p>
          <a:p>
            <a:r>
              <a:rPr lang="en-US" sz="4000" b="1" dirty="0">
                <a:latin typeface="Arial" panose="020B0604020202020204" pitchFamily="34" charset="0"/>
                <a:ea typeface="Cambria" panose="02040503050406030204" pitchFamily="18" charset="0"/>
                <a:cs typeface="Arial" panose="020B0604020202020204" pitchFamily="34" charset="0"/>
              </a:rPr>
              <a:t>a. Questions in Components 2 and 3 are always ‘religion specific’ i.e. ‘What do Christians mean by….?</a:t>
            </a:r>
            <a:r>
              <a:rPr lang="en-US" sz="4000" dirty="0">
                <a:latin typeface="Arial" panose="020B0604020202020204" pitchFamily="34" charset="0"/>
                <a:ea typeface="Cambria" panose="02040503050406030204" pitchFamily="18" charset="0"/>
                <a:cs typeface="Arial" panose="020B0604020202020204" pitchFamily="34" charset="0"/>
              </a:rPr>
              <a:t>’ but the Component 1 a. Questions are more general ‘What is meant by….?’ and the response can come from any religion or belief.</a:t>
            </a:r>
          </a:p>
          <a:p>
            <a:endParaRPr lang="en-US" sz="4000" dirty="0">
              <a:latin typeface="Arial" panose="020B0604020202020204" pitchFamily="34" charset="0"/>
              <a:ea typeface="Cambria" panose="02040503050406030204" pitchFamily="18" charset="0"/>
              <a:cs typeface="Arial" panose="020B0604020202020204" pitchFamily="34" charset="0"/>
            </a:endParaRPr>
          </a:p>
          <a:p>
            <a:r>
              <a:rPr lang="en-US" sz="4000" dirty="0">
                <a:latin typeface="Arial" panose="020B0604020202020204" pitchFamily="34" charset="0"/>
                <a:ea typeface="Cambria" panose="02040503050406030204" pitchFamily="18" charset="0"/>
                <a:cs typeface="Arial" panose="020B0604020202020204" pitchFamily="34" charset="0"/>
              </a:rPr>
              <a:t>The following example is taken from 2020 Component 2 question paper:</a:t>
            </a:r>
          </a:p>
          <a:p>
            <a:endParaRPr lang="en-US" sz="4000" dirty="0">
              <a:latin typeface="Arial" panose="020B0604020202020204" pitchFamily="34" charset="0"/>
              <a:ea typeface="Cambria" panose="02040503050406030204" pitchFamily="18" charset="0"/>
              <a:cs typeface="Arial" panose="020B0604020202020204" pitchFamily="34" charset="0"/>
            </a:endParaRPr>
          </a:p>
          <a:p>
            <a:endParaRPr lang="en-US" sz="4000" b="1" dirty="0">
              <a:latin typeface="Arial" panose="020B0604020202020204" pitchFamily="34" charset="0"/>
              <a:cs typeface="Arial" panose="020B0604020202020204" pitchFamily="34" charset="0"/>
            </a:endParaRPr>
          </a:p>
          <a:p>
            <a:r>
              <a:rPr lang="en-US" sz="4000" b="1" dirty="0">
                <a:solidFill>
                  <a:srgbClr val="FF0000"/>
                </a:solidFill>
                <a:latin typeface="Arial" panose="020B0604020202020204" pitchFamily="34" charset="0"/>
                <a:cs typeface="Arial" panose="020B0604020202020204" pitchFamily="34" charset="0"/>
              </a:rPr>
              <a:t>(a) What do Christians mean by ‘omnibenevolent?  [2]  </a:t>
            </a:r>
            <a:endParaRPr lang="en-US" sz="4000" b="1" dirty="0">
              <a:latin typeface="Arial" panose="020B0604020202020204" pitchFamily="34" charset="0"/>
              <a:cs typeface="Arial" panose="020B0604020202020204" pitchFamily="34" charset="0"/>
            </a:endParaRPr>
          </a:p>
          <a:p>
            <a:endParaRPr lang="en-US" sz="4000" b="1" dirty="0">
              <a:solidFill>
                <a:srgbClr val="FF0000"/>
              </a:solidFill>
              <a:highlight>
                <a:srgbClr val="FFFF00"/>
              </a:highlight>
              <a:latin typeface="Arial" panose="020B0604020202020204" pitchFamily="34" charset="0"/>
              <a:cs typeface="Arial" panose="020B0604020202020204" pitchFamily="34" charset="0"/>
            </a:endParaRPr>
          </a:p>
          <a:p>
            <a:r>
              <a:rPr lang="en-US" sz="4000" dirty="0">
                <a:latin typeface="Arial" panose="020B0604020202020204" pitchFamily="34" charset="0"/>
                <a:cs typeface="Arial" panose="020B0604020202020204" pitchFamily="34" charset="0"/>
              </a:rPr>
              <a:t>The definitions of these Key Concepts are given in a </a:t>
            </a:r>
            <a:r>
              <a:rPr lang="en-US" sz="4000" dirty="0">
                <a:latin typeface="Arial" panose="020B0604020202020204" pitchFamily="34" charset="0"/>
                <a:cs typeface="Arial" panose="020B0604020202020204" pitchFamily="34" charset="0"/>
                <a:hlinkClick r:id="rId2"/>
              </a:rPr>
              <a:t>Glossary.</a:t>
            </a:r>
            <a:endParaRPr lang="en-US" sz="4000" dirty="0">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12549271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84243-9ACB-47CF-B325-C2CC7E3AAB85}"/>
              </a:ext>
            </a:extLst>
          </p:cNvPr>
          <p:cNvSpPr>
            <a:spLocks noGrp="1"/>
          </p:cNvSpPr>
          <p:nvPr>
            <p:ph type="title"/>
          </p:nvPr>
        </p:nvSpPr>
        <p:spPr>
          <a:xfrm>
            <a:off x="800100" y="180474"/>
            <a:ext cx="8229600" cy="555541"/>
          </a:xfrm>
        </p:spPr>
        <p:txBody>
          <a:bodyPr>
            <a:normAutofit fontScale="90000"/>
          </a:bodyPr>
          <a:lstStyle/>
          <a:p>
            <a:r>
              <a:rPr lang="en-GB" dirty="0">
                <a:solidFill>
                  <a:schemeClr val="bg1"/>
                </a:solidFill>
              </a:rPr>
              <a:t>Exemplifying the a. Questions</a:t>
            </a:r>
          </a:p>
        </p:txBody>
      </p:sp>
      <p:sp>
        <p:nvSpPr>
          <p:cNvPr id="3" name="Content Placeholder 2">
            <a:extLst>
              <a:ext uri="{FF2B5EF4-FFF2-40B4-BE49-F238E27FC236}">
                <a16:creationId xmlns:a16="http://schemas.microsoft.com/office/drawing/2014/main" id="{63C072C5-D857-419D-9D64-39F0F04F6693}"/>
              </a:ext>
            </a:extLst>
          </p:cNvPr>
          <p:cNvSpPr>
            <a:spLocks noGrp="1"/>
          </p:cNvSpPr>
          <p:nvPr>
            <p:ph idx="1"/>
          </p:nvPr>
        </p:nvSpPr>
        <p:spPr>
          <a:xfrm>
            <a:off x="144379" y="1058780"/>
            <a:ext cx="8795084" cy="5618746"/>
          </a:xfrm>
        </p:spPr>
        <p:txBody>
          <a:bodyPr>
            <a:normAutofit fontScale="55000" lnSpcReduction="20000"/>
          </a:bodyPr>
          <a:lstStyle/>
          <a:p>
            <a:r>
              <a:rPr lang="en-GB" b="1" dirty="0">
                <a:latin typeface="Arial" panose="020B0604020202020204" pitchFamily="34" charset="0"/>
                <a:cs typeface="Arial" panose="020B0604020202020204" pitchFamily="34" charset="0"/>
              </a:rPr>
              <a:t>Characteristics of less successful responses:</a:t>
            </a:r>
          </a:p>
          <a:p>
            <a:endParaRPr lang="en-GB" b="1" dirty="0">
              <a:latin typeface="Arial" panose="020B0604020202020204" pitchFamily="34" charset="0"/>
              <a:cs typeface="Arial" panose="020B0604020202020204" pitchFamily="34" charset="0"/>
            </a:endParaRPr>
          </a:p>
          <a:p>
            <a:r>
              <a:rPr lang="en-US" b="1" dirty="0">
                <a:solidFill>
                  <a:srgbClr val="FF0000"/>
                </a:solidFill>
                <a:latin typeface="Arial" panose="020B0604020202020204" pitchFamily="34" charset="0"/>
                <a:cs typeface="Arial" panose="020B0604020202020204" pitchFamily="34" charset="0"/>
              </a:rPr>
              <a:t>(a) What do Christians mean by ‘omnibenevolent’? [2]</a:t>
            </a:r>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Response: </a:t>
            </a:r>
            <a:r>
              <a:rPr lang="en-GB" dirty="0">
                <a:solidFill>
                  <a:srgbClr val="FF0000"/>
                </a:solidFill>
                <a:latin typeface="Arial" panose="020B0604020202020204" pitchFamily="34" charset="0"/>
                <a:cs typeface="Arial" panose="020B0604020202020204" pitchFamily="34" charset="0"/>
              </a:rPr>
              <a:t>This is when God is thought of as knowing everything. </a:t>
            </a:r>
            <a:r>
              <a:rPr lang="en-GB" b="1" dirty="0">
                <a:latin typeface="Arial" panose="020B0604020202020204" pitchFamily="34" charset="0"/>
                <a:cs typeface="Arial" panose="020B0604020202020204" pitchFamily="34" charset="0"/>
              </a:rPr>
              <a:t>0 Marks – an incorrect definition that shows no understanding of the Key Concept.</a:t>
            </a:r>
          </a:p>
          <a:p>
            <a:endParaRPr lang="en-GB" sz="3600"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Characteristics of successful responses:</a:t>
            </a:r>
          </a:p>
          <a:p>
            <a:pPr marL="0" indent="0">
              <a:buNone/>
            </a:pPr>
            <a:endParaRPr lang="en-GB" b="1" dirty="0">
              <a:solidFill>
                <a:srgbClr val="FF0000"/>
              </a:solidFill>
              <a:highlight>
                <a:srgbClr val="FFFF00"/>
              </a:highlight>
              <a:latin typeface="Arial" panose="020B0604020202020204" pitchFamily="34" charset="0"/>
              <a:cs typeface="Arial" panose="020B0604020202020204" pitchFamily="34" charset="0"/>
            </a:endParaRPr>
          </a:p>
          <a:p>
            <a:pPr lvl="0"/>
            <a:r>
              <a:rPr lang="en-US" b="1" dirty="0">
                <a:solidFill>
                  <a:srgbClr val="FF0000"/>
                </a:solidFill>
                <a:latin typeface="Arial" panose="020B0604020202020204" pitchFamily="34" charset="0"/>
                <a:cs typeface="Arial" panose="020B0604020202020204" pitchFamily="34" charset="0"/>
              </a:rPr>
              <a:t>(a) What do Christians mean by ‘omnibenevolent’? </a:t>
            </a:r>
          </a:p>
          <a:p>
            <a:pPr lvl="0"/>
            <a:r>
              <a:rPr lang="en-US" b="1" dirty="0">
                <a:latin typeface="Arial" panose="020B0604020202020204" pitchFamily="34" charset="0"/>
                <a:cs typeface="Arial" panose="020B0604020202020204" pitchFamily="34" charset="0"/>
              </a:rPr>
              <a:t>Response:</a:t>
            </a:r>
            <a:r>
              <a:rPr lang="en-US" b="1" dirty="0">
                <a:solidFill>
                  <a:srgbClr val="FF0000"/>
                </a:solidFill>
                <a:latin typeface="Arial" panose="020B0604020202020204" pitchFamily="34" charset="0"/>
                <a:cs typeface="Arial" panose="020B0604020202020204" pitchFamily="34" charset="0"/>
              </a:rPr>
              <a:t> </a:t>
            </a:r>
            <a:r>
              <a:rPr lang="en-US" dirty="0">
                <a:solidFill>
                  <a:srgbClr val="FF0000"/>
                </a:solidFill>
                <a:latin typeface="Arial" panose="020B0604020202020204" pitchFamily="34" charset="0"/>
                <a:cs typeface="Arial" panose="020B0604020202020204" pitchFamily="34" charset="0"/>
              </a:rPr>
              <a:t>This means all loving. </a:t>
            </a:r>
            <a:r>
              <a:rPr lang="en-US" b="1" dirty="0">
                <a:latin typeface="Arial" panose="020B0604020202020204" pitchFamily="34" charset="0"/>
                <a:cs typeface="Arial" panose="020B0604020202020204" pitchFamily="34" charset="0"/>
              </a:rPr>
              <a:t>1 mark – the definition is correct in a general sense, but for Christians the word is only applied to a characteristic of God, so reference to God is needed to answer the question fully.</a:t>
            </a:r>
            <a:endParaRPr lang="en-GB" b="1" dirty="0">
              <a:latin typeface="Arial" panose="020B0604020202020204" pitchFamily="34" charset="0"/>
              <a:cs typeface="Arial" panose="020B0604020202020204" pitchFamily="34" charset="0"/>
            </a:endParaRPr>
          </a:p>
          <a:p>
            <a:pPr marL="0" indent="0">
              <a:buNone/>
            </a:pPr>
            <a:endParaRPr lang="en-GB" b="1" dirty="0">
              <a:solidFill>
                <a:srgbClr val="FF0000"/>
              </a:solidFill>
              <a:latin typeface="Arial" panose="020B0604020202020204" pitchFamily="34" charset="0"/>
              <a:cs typeface="Arial" panose="020B0604020202020204" pitchFamily="34" charset="0"/>
            </a:endParaRPr>
          </a:p>
          <a:p>
            <a:pPr lvl="0"/>
            <a:r>
              <a:rPr lang="en-US" b="1" dirty="0">
                <a:solidFill>
                  <a:srgbClr val="FF0000"/>
                </a:solidFill>
                <a:latin typeface="Arial" panose="020B0604020202020204" pitchFamily="34" charset="0"/>
                <a:cs typeface="Arial" panose="020B0604020202020204" pitchFamily="34" charset="0"/>
              </a:rPr>
              <a:t>(a) What do Christians mean by omnibenevolent? </a:t>
            </a:r>
          </a:p>
          <a:p>
            <a:pPr lvl="0"/>
            <a:endParaRPr lang="en-GB" b="1" dirty="0">
              <a:latin typeface="Arial" panose="020B0604020202020204" pitchFamily="34" charset="0"/>
              <a:cs typeface="Arial" panose="020B0604020202020204" pitchFamily="34" charset="0"/>
            </a:endParaRPr>
          </a:p>
          <a:p>
            <a:pPr lvl="0"/>
            <a:r>
              <a:rPr lang="en-GB" b="1" dirty="0">
                <a:latin typeface="Arial" panose="020B0604020202020204" pitchFamily="34" charset="0"/>
                <a:cs typeface="Arial" panose="020B0604020202020204" pitchFamily="34" charset="0"/>
              </a:rPr>
              <a:t>Response: </a:t>
            </a:r>
            <a:r>
              <a:rPr lang="en-GB" u="sng" dirty="0">
                <a:solidFill>
                  <a:srgbClr val="FF0000"/>
                </a:solidFill>
                <a:latin typeface="Arial" panose="020B0604020202020204" pitchFamily="34" charset="0"/>
                <a:cs typeface="Arial" panose="020B0604020202020204" pitchFamily="34" charset="0"/>
              </a:rPr>
              <a:t>This is the idea that God is all loving and compassionate</a:t>
            </a:r>
            <a:r>
              <a:rPr lang="en-GB" dirty="0">
                <a:solidFill>
                  <a:srgbClr val="FF0000"/>
                </a:solidFill>
                <a:latin typeface="Arial" panose="020B0604020202020204" pitchFamily="34" charset="0"/>
                <a:cs typeface="Arial" panose="020B0604020202020204" pitchFamily="34" charset="0"/>
              </a:rPr>
              <a:t>. People ask why there is suffering if God is all loving and all powerful and this causes some people to disbelieve in God.</a:t>
            </a:r>
            <a:r>
              <a:rPr lang="en-GB" b="1" dirty="0">
                <a:latin typeface="Arial" panose="020B0604020202020204" pitchFamily="34" charset="0"/>
                <a:cs typeface="Arial" panose="020B0604020202020204" pitchFamily="34" charset="0"/>
              </a:rPr>
              <a:t> 2 Marks – a strong and accurate definition. It would have been awarded 2 marks for just the underlined content; there is no need for more than an accurate definition in the a. questions.</a:t>
            </a:r>
          </a:p>
          <a:p>
            <a:endParaRPr lang="en-GB" dirty="0"/>
          </a:p>
        </p:txBody>
      </p:sp>
    </p:spTree>
    <p:extLst>
      <p:ext uri="{BB962C8B-B14F-4D97-AF65-F5344CB8AC3E}">
        <p14:creationId xmlns:p14="http://schemas.microsoft.com/office/powerpoint/2010/main" val="42495914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75135-B14E-40CC-A81F-E894C9F10652}"/>
              </a:ext>
            </a:extLst>
          </p:cNvPr>
          <p:cNvSpPr>
            <a:spLocks noGrp="1"/>
          </p:cNvSpPr>
          <p:nvPr>
            <p:ph type="title"/>
          </p:nvPr>
        </p:nvSpPr>
        <p:spPr>
          <a:xfrm>
            <a:off x="1028700" y="134938"/>
            <a:ext cx="8229600" cy="639762"/>
          </a:xfrm>
        </p:spPr>
        <p:txBody>
          <a:bodyPr>
            <a:normAutofit fontScale="90000"/>
          </a:bodyPr>
          <a:lstStyle/>
          <a:p>
            <a:r>
              <a:rPr lang="en-GB" dirty="0">
                <a:solidFill>
                  <a:schemeClr val="bg1"/>
                </a:solidFill>
              </a:rPr>
              <a:t>How are b. Questions marked?</a:t>
            </a:r>
          </a:p>
        </p:txBody>
      </p:sp>
      <p:sp>
        <p:nvSpPr>
          <p:cNvPr id="3" name="Content Placeholder 2">
            <a:extLst>
              <a:ext uri="{FF2B5EF4-FFF2-40B4-BE49-F238E27FC236}">
                <a16:creationId xmlns:a16="http://schemas.microsoft.com/office/drawing/2014/main" id="{DF5A4DC8-4430-4244-9456-11B8EED2AB22}"/>
              </a:ext>
            </a:extLst>
          </p:cNvPr>
          <p:cNvSpPr>
            <a:spLocks noGrp="1"/>
          </p:cNvSpPr>
          <p:nvPr>
            <p:ph idx="1"/>
          </p:nvPr>
        </p:nvSpPr>
        <p:spPr>
          <a:xfrm>
            <a:off x="228600" y="1179096"/>
            <a:ext cx="8674768" cy="5404266"/>
          </a:xfrm>
        </p:spPr>
        <p:txBody>
          <a:bodyPr>
            <a:normAutofit fontScale="77500" lnSpcReduction="20000"/>
          </a:bodyPr>
          <a:lstStyle/>
          <a:p>
            <a:r>
              <a:rPr lang="en-GB" dirty="0"/>
              <a:t>The b. Questions will always ask pupils to </a:t>
            </a:r>
            <a:r>
              <a:rPr lang="en-GB" u="sng" dirty="0"/>
              <a:t>describe</a:t>
            </a:r>
            <a:r>
              <a:rPr lang="en-GB" dirty="0"/>
              <a:t> an idea, event, ceremony, building, belief, teaching, view, attitude etc.</a:t>
            </a:r>
          </a:p>
          <a:p>
            <a:endParaRPr lang="en-GB" dirty="0"/>
          </a:p>
          <a:p>
            <a:r>
              <a:rPr lang="en-GB" b="1" dirty="0"/>
              <a:t>What does ‘describe’ mean?</a:t>
            </a:r>
          </a:p>
          <a:p>
            <a:pPr marL="457200" indent="-457200"/>
            <a:r>
              <a:rPr lang="en-GB" b="1" dirty="0"/>
              <a:t>To give an account of something</a:t>
            </a:r>
          </a:p>
          <a:p>
            <a:pPr marL="457200" indent="-457200"/>
            <a:r>
              <a:rPr lang="en-GB" b="1" dirty="0"/>
              <a:t>To report/relate</a:t>
            </a:r>
          </a:p>
          <a:p>
            <a:pPr marL="457200" indent="-457200"/>
            <a:r>
              <a:rPr lang="en-GB" b="1" dirty="0"/>
              <a:t>To outline </a:t>
            </a:r>
          </a:p>
          <a:p>
            <a:pPr marL="457200" indent="-457200"/>
            <a:r>
              <a:rPr lang="en-GB" b="1" dirty="0"/>
              <a:t>To give the details of something</a:t>
            </a:r>
          </a:p>
          <a:p>
            <a:endParaRPr lang="en-GB" dirty="0"/>
          </a:p>
          <a:p>
            <a:endParaRPr lang="en-GB" dirty="0"/>
          </a:p>
          <a:p>
            <a:r>
              <a:rPr lang="en-GB" dirty="0"/>
              <a:t>In these b. questions, pupils must </a:t>
            </a:r>
            <a:r>
              <a:rPr lang="en-GB" u="sng" dirty="0"/>
              <a:t>describe</a:t>
            </a:r>
            <a:r>
              <a:rPr lang="en-GB" dirty="0"/>
              <a:t>, giving as much detail as possible in the time allowed (about 5 minutes) and using accurate and relevant religious language and sources of wisdom, where appropriate. </a:t>
            </a:r>
          </a:p>
          <a:p>
            <a:endParaRPr lang="en-US" dirty="0">
              <a:latin typeface="Bliss" pitchFamily="2" charset="77"/>
              <a:cs typeface="Arial" panose="020B0604020202020204" pitchFamily="34" charset="0"/>
            </a:endParaRPr>
          </a:p>
          <a:p>
            <a:endParaRPr lang="en-GB" dirty="0"/>
          </a:p>
        </p:txBody>
      </p:sp>
    </p:spTree>
    <p:extLst>
      <p:ext uri="{BB962C8B-B14F-4D97-AF65-F5344CB8AC3E}">
        <p14:creationId xmlns:p14="http://schemas.microsoft.com/office/powerpoint/2010/main" val="37969330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DC465-187E-4F68-BD0D-254199E191C3}"/>
              </a:ext>
            </a:extLst>
          </p:cNvPr>
          <p:cNvSpPr>
            <a:spLocks noGrp="1"/>
          </p:cNvSpPr>
          <p:nvPr>
            <p:ph type="title"/>
          </p:nvPr>
        </p:nvSpPr>
        <p:spPr>
          <a:xfrm>
            <a:off x="1092200" y="88900"/>
            <a:ext cx="8229600" cy="651794"/>
          </a:xfrm>
        </p:spPr>
        <p:txBody>
          <a:bodyPr>
            <a:normAutofit fontScale="90000"/>
          </a:bodyPr>
          <a:lstStyle/>
          <a:p>
            <a:r>
              <a:rPr lang="en-GB" dirty="0">
                <a:solidFill>
                  <a:schemeClr val="bg1"/>
                </a:solidFill>
              </a:rPr>
              <a:t>Exemplifying the b. Questions</a:t>
            </a:r>
          </a:p>
        </p:txBody>
      </p:sp>
      <p:sp>
        <p:nvSpPr>
          <p:cNvPr id="3" name="Content Placeholder 2">
            <a:extLst>
              <a:ext uri="{FF2B5EF4-FFF2-40B4-BE49-F238E27FC236}">
                <a16:creationId xmlns:a16="http://schemas.microsoft.com/office/drawing/2014/main" id="{6973306D-C68A-48DF-8E1D-9A970B6B4EC6}"/>
              </a:ext>
            </a:extLst>
          </p:cNvPr>
          <p:cNvSpPr>
            <a:spLocks noGrp="1"/>
          </p:cNvSpPr>
          <p:nvPr>
            <p:ph idx="1"/>
          </p:nvPr>
        </p:nvSpPr>
        <p:spPr>
          <a:xfrm>
            <a:off x="132347" y="1070812"/>
            <a:ext cx="8843211" cy="5606714"/>
          </a:xfrm>
        </p:spPr>
        <p:txBody>
          <a:bodyPr>
            <a:normAutofit fontScale="47500" lnSpcReduction="20000"/>
          </a:bodyPr>
          <a:lstStyle/>
          <a:p>
            <a:r>
              <a:rPr lang="en-US" dirty="0">
                <a:latin typeface="Arial" panose="020B0604020202020204" pitchFamily="34" charset="0"/>
                <a:ea typeface="Cambria" panose="02040503050406030204" pitchFamily="18" charset="0"/>
                <a:cs typeface="Arial" panose="020B0604020202020204" pitchFamily="34" charset="0"/>
              </a:rPr>
              <a:t>The following examples are taken from 2020 Component 2 question papers:</a:t>
            </a:r>
            <a:endParaRPr lang="en-US" b="1" dirty="0">
              <a:solidFill>
                <a:srgbClr val="FF0000"/>
              </a:solidFill>
              <a:latin typeface="Arial" panose="020B0604020202020204" pitchFamily="34" charset="0"/>
              <a:cs typeface="Arial" panose="020B0604020202020204" pitchFamily="34" charset="0"/>
            </a:endParaRPr>
          </a:p>
          <a:p>
            <a:endParaRPr lang="en-US" b="1" dirty="0">
              <a:solidFill>
                <a:srgbClr val="FF0000"/>
              </a:solidFill>
              <a:latin typeface="Arial" panose="020B0604020202020204" pitchFamily="34" charset="0"/>
              <a:cs typeface="Arial" panose="020B0604020202020204" pitchFamily="34" charset="0"/>
            </a:endParaRPr>
          </a:p>
          <a:p>
            <a:r>
              <a:rPr lang="en-US" b="1" dirty="0">
                <a:solidFill>
                  <a:srgbClr val="FF0000"/>
                </a:solidFill>
                <a:latin typeface="Arial" panose="020B0604020202020204" pitchFamily="34" charset="0"/>
                <a:cs typeface="Arial" panose="020B0604020202020204" pitchFamily="34" charset="0"/>
              </a:rPr>
              <a:t>(b) Describe how Christians might celebrate Easter [5]</a:t>
            </a:r>
          </a:p>
          <a:p>
            <a:pPr marL="0" indent="0">
              <a:buNone/>
            </a:pPr>
            <a:endParaRPr lang="en-GB" sz="3600" b="1" dirty="0">
              <a:latin typeface="Arial" panose="020B0604020202020204" pitchFamily="34" charset="0"/>
              <a:cs typeface="Arial" panose="020B0604020202020204" pitchFamily="34" charset="0"/>
            </a:endParaRPr>
          </a:p>
          <a:p>
            <a:pPr marL="0" indent="0">
              <a:buNone/>
            </a:pPr>
            <a:r>
              <a:rPr lang="en-GB" sz="3600" b="1" dirty="0">
                <a:latin typeface="Arial" panose="020B0604020202020204" pitchFamily="34" charset="0"/>
                <a:cs typeface="Arial" panose="020B0604020202020204" pitchFamily="34" charset="0"/>
              </a:rPr>
              <a:t>Characteristics of less successful responses: </a:t>
            </a:r>
          </a:p>
          <a:p>
            <a:pPr marL="0" indent="0">
              <a:buNone/>
            </a:pPr>
            <a:r>
              <a:rPr lang="en-GB" sz="3600" b="1" dirty="0">
                <a:latin typeface="Arial" panose="020B0604020202020204" pitchFamily="34" charset="0"/>
                <a:cs typeface="Arial" panose="020B0604020202020204" pitchFamily="34" charset="0"/>
              </a:rPr>
              <a:t>Marks are often lost because pupils don’t know enough detail about the topic in the question or because they mis-read the question or because they use the time to explain rather than describe (see an example below).</a:t>
            </a:r>
          </a:p>
          <a:p>
            <a:pPr marL="0" indent="0">
              <a:buNone/>
            </a:pPr>
            <a:endParaRPr lang="en-GB" sz="3600" b="1" dirty="0">
              <a:latin typeface="Arial" panose="020B0604020202020204" pitchFamily="34" charset="0"/>
              <a:cs typeface="Arial" panose="020B0604020202020204" pitchFamily="34" charset="0"/>
            </a:endParaRPr>
          </a:p>
          <a:p>
            <a:pPr marL="0" indent="0">
              <a:buNone/>
            </a:pPr>
            <a:endParaRPr lang="en-US" b="1" dirty="0">
              <a:solidFill>
                <a:srgbClr val="FF0000"/>
              </a:solidFill>
              <a:latin typeface="Arial" panose="020B0604020202020204" pitchFamily="34" charset="0"/>
              <a:cs typeface="Arial" panose="020B0604020202020204" pitchFamily="34" charset="0"/>
            </a:endParaRPr>
          </a:p>
          <a:p>
            <a:pPr marL="0" indent="0">
              <a:buNone/>
            </a:pPr>
            <a:r>
              <a:rPr lang="en-US" sz="3400" b="1" dirty="0">
                <a:latin typeface="Arial" panose="020B0604020202020204" pitchFamily="34" charset="0"/>
                <a:cs typeface="Arial" panose="020B0604020202020204" pitchFamily="34" charset="0"/>
              </a:rPr>
              <a:t>Response: </a:t>
            </a:r>
          </a:p>
          <a:p>
            <a:pPr marL="0" indent="0">
              <a:buNone/>
            </a:pPr>
            <a:r>
              <a:rPr lang="en-GB" sz="3400" dirty="0"/>
              <a:t>At Easter, Christians remember  Jesus’ crucifixion and resurrection from the dead three days after. They believe that Jesus was God incarnate (God in flesh) and was there at the beginning of the Universe. The Bible teaches, ‘In the beginning was the Word and the Word was God…and became flesh and lived among us.’ As the ‘Son’ part of the Trinity, Jesus was able to work miracles, including resurrecting others and himself from death. Christians believe that Jesus was a sacrifice – an atonement for the sins of humans, just like the scapegoat that the ancient Israelites used to take away their sins by sending the goat to die in the desert. When Jesus died, he brought the possibility of salvation to people who believed in him. He said, ‘I am the Resurrection and the Life’ and when he came back to life, he showed that everyone could defeat spiritual death. Christians celebrate this in different ways at Easter time. </a:t>
            </a:r>
          </a:p>
          <a:p>
            <a:pPr marL="0" indent="0">
              <a:buNone/>
            </a:pPr>
            <a:endParaRPr lang="en-GB" dirty="0"/>
          </a:p>
          <a:p>
            <a:pPr marL="0" indent="0">
              <a:buNone/>
            </a:pPr>
            <a:r>
              <a:rPr lang="en-GB" b="1" dirty="0"/>
              <a:t>Band 1 – the response is an excellent </a:t>
            </a:r>
            <a:r>
              <a:rPr lang="en-GB" b="1" u="sng" dirty="0"/>
              <a:t>explanation</a:t>
            </a:r>
            <a:r>
              <a:rPr lang="en-GB" b="1" dirty="0"/>
              <a:t> of WHY Christians celebrate Easter (and the references to sources of wisdom are also excellent), but there is no information about HOW Easter is celebrated.  1 mark has been generously given for the general reference to, ‘Christians celebrate this in different ways at Easter time.’</a:t>
            </a:r>
          </a:p>
          <a:p>
            <a:endParaRPr lang="en-GB" dirty="0"/>
          </a:p>
        </p:txBody>
      </p:sp>
    </p:spTree>
    <p:extLst>
      <p:ext uri="{BB962C8B-B14F-4D97-AF65-F5344CB8AC3E}">
        <p14:creationId xmlns:p14="http://schemas.microsoft.com/office/powerpoint/2010/main" val="39824705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AA047-CECB-48B8-A7FF-18AB07E52CBC}"/>
              </a:ext>
            </a:extLst>
          </p:cNvPr>
          <p:cNvSpPr>
            <a:spLocks noGrp="1"/>
          </p:cNvSpPr>
          <p:nvPr>
            <p:ph type="title"/>
          </p:nvPr>
        </p:nvSpPr>
        <p:spPr>
          <a:xfrm>
            <a:off x="757988" y="180474"/>
            <a:ext cx="8229600" cy="627730"/>
          </a:xfrm>
        </p:spPr>
        <p:txBody>
          <a:bodyPr>
            <a:normAutofit fontScale="90000"/>
          </a:bodyPr>
          <a:lstStyle/>
          <a:p>
            <a:r>
              <a:rPr lang="en-GB" dirty="0">
                <a:solidFill>
                  <a:schemeClr val="bg1"/>
                </a:solidFill>
              </a:rPr>
              <a:t>Exemplifying the b. Questions</a:t>
            </a:r>
          </a:p>
        </p:txBody>
      </p:sp>
      <p:sp>
        <p:nvSpPr>
          <p:cNvPr id="3" name="Content Placeholder 2">
            <a:extLst>
              <a:ext uri="{FF2B5EF4-FFF2-40B4-BE49-F238E27FC236}">
                <a16:creationId xmlns:a16="http://schemas.microsoft.com/office/drawing/2014/main" id="{B9F9B154-177C-487F-A1E7-2171377B4F25}"/>
              </a:ext>
            </a:extLst>
          </p:cNvPr>
          <p:cNvSpPr>
            <a:spLocks noGrp="1"/>
          </p:cNvSpPr>
          <p:nvPr>
            <p:ph idx="1"/>
          </p:nvPr>
        </p:nvSpPr>
        <p:spPr>
          <a:xfrm>
            <a:off x="216567" y="1179096"/>
            <a:ext cx="8771021" cy="5498430"/>
          </a:xfrm>
        </p:spPr>
        <p:txBody>
          <a:bodyPr>
            <a:normAutofit fontScale="47500" lnSpcReduction="20000"/>
          </a:bodyPr>
          <a:lstStyle/>
          <a:p>
            <a:pPr marL="0" indent="0">
              <a:buNone/>
            </a:pPr>
            <a:r>
              <a:rPr lang="en-GB" sz="2900" b="1" dirty="0">
                <a:latin typeface="Arial" panose="020B0604020202020204" pitchFamily="34" charset="0"/>
                <a:cs typeface="Arial" panose="020B0604020202020204" pitchFamily="34" charset="0"/>
              </a:rPr>
              <a:t>Characteristics of successful responses:</a:t>
            </a:r>
          </a:p>
          <a:p>
            <a:r>
              <a:rPr lang="en-US" sz="2900" b="1" dirty="0">
                <a:solidFill>
                  <a:srgbClr val="FF0000"/>
                </a:solidFill>
                <a:latin typeface="Arial" panose="020B0604020202020204" pitchFamily="34" charset="0"/>
                <a:cs typeface="Arial" panose="020B0604020202020204" pitchFamily="34" charset="0"/>
              </a:rPr>
              <a:t>(b) Describe how Christians might celebrate Easter [5]</a:t>
            </a:r>
          </a:p>
          <a:p>
            <a:endParaRPr lang="en-GB" sz="2900" dirty="0"/>
          </a:p>
          <a:p>
            <a:pPr marL="0" indent="0">
              <a:buNone/>
            </a:pPr>
            <a:r>
              <a:rPr lang="en-GB" sz="4200" dirty="0"/>
              <a:t>At Easter, Christians remember the death and resurrection of Jesus Christ. There are many different Christian traditions, and they may celebrate in lots of different ways. Going to Church to celebrate as a community is a big part of Easter. Catholic Christians go on Good Friday and pray at each of the fourteen Stations of the Cross that remember Jesus’ journey to Calvary. There are Church services from Maundy Thursday to Easter Sunday and Christians will probably attend some of them. On Maundy Thursday, the priest may wash the feet of some parishioners and the Queen gives out Maundy money. On Easter Sunday, the colours of the Priest’s clothes and in the Church changes from a ‘sad’ purple to a ‘happy’ white and Christians pronounce ‘He is Risen!’</a:t>
            </a:r>
          </a:p>
          <a:p>
            <a:pPr marL="0" indent="0">
              <a:buNone/>
            </a:pPr>
            <a:r>
              <a:rPr lang="en-GB" sz="4200" dirty="0"/>
              <a:t>Some Christians might even go on a pilgrimage to Jerusalem at Easter time, to visit the places where Jesus carried his cross and to the Church where he is supposed to have resurrected. Some Christians make a point of visiting relatives’ graves at Easter and will often give Easter eggs and Easter cards. </a:t>
            </a:r>
          </a:p>
          <a:p>
            <a:pPr marL="0" indent="0">
              <a:buNone/>
            </a:pPr>
            <a:endParaRPr lang="en-GB" dirty="0"/>
          </a:p>
          <a:p>
            <a:endParaRPr lang="en-GB" sz="2600" b="1" dirty="0"/>
          </a:p>
          <a:p>
            <a:pPr marL="0" indent="0">
              <a:buNone/>
            </a:pPr>
            <a:endParaRPr lang="en-GB" sz="2600" b="1" dirty="0"/>
          </a:p>
          <a:p>
            <a:r>
              <a:rPr lang="en-GB" sz="3400" b="1" dirty="0"/>
              <a:t>Band 3 – This is a highly detailed </a:t>
            </a:r>
            <a:r>
              <a:rPr lang="en-GB" sz="3400" b="1" u="sng" dirty="0"/>
              <a:t>description</a:t>
            </a:r>
            <a:r>
              <a:rPr lang="en-GB" sz="3400" b="1" dirty="0"/>
              <a:t> of how Christians might celebrate Easter. It uses very good religious language and includes references to sources, where appropriate.</a:t>
            </a:r>
          </a:p>
        </p:txBody>
      </p:sp>
    </p:spTree>
    <p:extLst>
      <p:ext uri="{BB962C8B-B14F-4D97-AF65-F5344CB8AC3E}">
        <p14:creationId xmlns:p14="http://schemas.microsoft.com/office/powerpoint/2010/main" val="34881604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0A4A5-8D5E-4A57-B49E-A99FEEE8E5E0}"/>
              </a:ext>
            </a:extLst>
          </p:cNvPr>
          <p:cNvSpPr>
            <a:spLocks noGrp="1"/>
          </p:cNvSpPr>
          <p:nvPr>
            <p:ph type="title"/>
          </p:nvPr>
        </p:nvSpPr>
        <p:spPr>
          <a:xfrm>
            <a:off x="1231900" y="134938"/>
            <a:ext cx="8229600" cy="651794"/>
          </a:xfrm>
        </p:spPr>
        <p:txBody>
          <a:bodyPr>
            <a:normAutofit fontScale="90000"/>
          </a:bodyPr>
          <a:lstStyle/>
          <a:p>
            <a:r>
              <a:rPr lang="en-GB" dirty="0">
                <a:solidFill>
                  <a:schemeClr val="bg1"/>
                </a:solidFill>
              </a:rPr>
              <a:t>How are the c. Questions marked?</a:t>
            </a:r>
          </a:p>
        </p:txBody>
      </p:sp>
      <p:sp>
        <p:nvSpPr>
          <p:cNvPr id="3" name="Content Placeholder 2">
            <a:extLst>
              <a:ext uri="{FF2B5EF4-FFF2-40B4-BE49-F238E27FC236}">
                <a16:creationId xmlns:a16="http://schemas.microsoft.com/office/drawing/2014/main" id="{196760E8-4F94-41AA-8D94-03892294598A}"/>
              </a:ext>
            </a:extLst>
          </p:cNvPr>
          <p:cNvSpPr>
            <a:spLocks noGrp="1"/>
          </p:cNvSpPr>
          <p:nvPr>
            <p:ph idx="1"/>
          </p:nvPr>
        </p:nvSpPr>
        <p:spPr>
          <a:xfrm>
            <a:off x="204537" y="1118938"/>
            <a:ext cx="8771021" cy="5464424"/>
          </a:xfrm>
        </p:spPr>
        <p:txBody>
          <a:bodyPr>
            <a:normAutofit fontScale="62500" lnSpcReduction="20000"/>
          </a:bodyPr>
          <a:lstStyle/>
          <a:p>
            <a:r>
              <a:rPr lang="en-GB" dirty="0">
                <a:latin typeface="Arial" panose="020B0604020202020204" pitchFamily="34" charset="0"/>
                <a:cs typeface="Arial" panose="020B0604020202020204" pitchFamily="34" charset="0"/>
              </a:rPr>
              <a:t>The c. Questions will always ask pupils to </a:t>
            </a:r>
            <a:r>
              <a:rPr lang="en-GB" u="sng" dirty="0">
                <a:latin typeface="Arial" panose="020B0604020202020204" pitchFamily="34" charset="0"/>
                <a:cs typeface="Arial" panose="020B0604020202020204" pitchFamily="34" charset="0"/>
              </a:rPr>
              <a:t>explain </a:t>
            </a:r>
            <a:r>
              <a:rPr lang="en-GB" dirty="0">
                <a:latin typeface="Arial" panose="020B0604020202020204" pitchFamily="34" charset="0"/>
                <a:cs typeface="Arial" panose="020B0604020202020204" pitchFamily="34" charset="0"/>
              </a:rPr>
              <a:t>an idea, event, action, ceremony, building, belief, teaching, view, attitude etc. </a:t>
            </a:r>
          </a:p>
          <a:p>
            <a:r>
              <a:rPr lang="en-GB" b="1" dirty="0">
                <a:latin typeface="Arial" panose="020B0604020202020204" pitchFamily="34" charset="0"/>
                <a:cs typeface="Arial" panose="020B0604020202020204" pitchFamily="34" charset="0"/>
              </a:rPr>
              <a:t>What does ‘explain’ mean?</a:t>
            </a:r>
          </a:p>
          <a:p>
            <a:r>
              <a:rPr lang="en-GB" b="1" dirty="0">
                <a:latin typeface="Arial" panose="020B0604020202020204" pitchFamily="34" charset="0"/>
                <a:cs typeface="Arial" panose="020B0604020202020204" pitchFamily="34" charset="0"/>
              </a:rPr>
              <a:t>To make clear by giving more detail</a:t>
            </a:r>
          </a:p>
          <a:p>
            <a:r>
              <a:rPr lang="en-GB" b="1" dirty="0">
                <a:latin typeface="Arial" panose="020B0604020202020204" pitchFamily="34" charset="0"/>
                <a:cs typeface="Arial" panose="020B0604020202020204" pitchFamily="34" charset="0"/>
              </a:rPr>
              <a:t>To clarify</a:t>
            </a:r>
          </a:p>
          <a:p>
            <a:r>
              <a:rPr lang="en-GB" b="1" dirty="0">
                <a:latin typeface="Arial" panose="020B0604020202020204" pitchFamily="34" charset="0"/>
                <a:cs typeface="Arial" panose="020B0604020202020204" pitchFamily="34" charset="0"/>
              </a:rPr>
              <a:t>To go beyond description and offer more depth</a:t>
            </a:r>
          </a:p>
          <a:p>
            <a:r>
              <a:rPr lang="en-GB" b="1" dirty="0">
                <a:latin typeface="Arial" panose="020B0604020202020204" pitchFamily="34" charset="0"/>
                <a:cs typeface="Arial" panose="020B0604020202020204" pitchFamily="34" charset="0"/>
              </a:rPr>
              <a:t>To reveal the reasons behind something</a:t>
            </a:r>
          </a:p>
          <a:p>
            <a:endParaRPr lang="en-GB" dirty="0">
              <a:latin typeface="Arial" panose="020B0604020202020204" pitchFamily="34" charset="0"/>
              <a:cs typeface="Arial" panose="020B0604020202020204" pitchFamily="34" charset="0"/>
            </a:endParaRPr>
          </a:p>
          <a:p>
            <a:pPr marL="0" indent="0">
              <a:buNone/>
            </a:pPr>
            <a:r>
              <a:rPr lang="en-GB" b="1" dirty="0">
                <a:latin typeface="Arial" panose="020B0604020202020204" pitchFamily="34" charset="0"/>
                <a:cs typeface="Arial" panose="020B0604020202020204" pitchFamily="34" charset="0"/>
              </a:rPr>
              <a:t>DESCRIBE + ‘WHY’ + ‘BECAUSE’ = EXPLAIN. </a:t>
            </a:r>
          </a:p>
          <a:p>
            <a:pPr marL="0" indent="0">
              <a:buNone/>
            </a:pPr>
            <a:r>
              <a:rPr lang="en-GB" b="1" dirty="0">
                <a:latin typeface="Arial" panose="020B0604020202020204" pitchFamily="34" charset="0"/>
                <a:cs typeface="Arial" panose="020B0604020202020204" pitchFamily="34" charset="0"/>
              </a:rPr>
              <a:t>Explanations are not descriptions; more of the ‘why’ and ‘because’ are expected in an explanation – see the next slide.  Pupils must give detailed explanations and use accurate religious language and sources of wisdom and authority, where appropriate.</a:t>
            </a:r>
          </a:p>
          <a:p>
            <a:pPr marL="0" indent="0">
              <a:buNone/>
            </a:pPr>
            <a:endParaRPr lang="en-GB" b="1" dirty="0">
              <a:latin typeface="Arial" panose="020B0604020202020204" pitchFamily="34" charset="0"/>
              <a:cs typeface="Arial" panose="020B0604020202020204" pitchFamily="34" charset="0"/>
            </a:endParaRPr>
          </a:p>
          <a:p>
            <a:r>
              <a:rPr lang="en-US" sz="3800" dirty="0">
                <a:latin typeface="Arial" panose="020B0604020202020204" pitchFamily="34" charset="0"/>
                <a:ea typeface="Cambria" panose="02040503050406030204" pitchFamily="18" charset="0"/>
                <a:cs typeface="Arial" panose="020B0604020202020204" pitchFamily="34" charset="0"/>
              </a:rPr>
              <a:t>The following example is taken from 2020 Component 2 question paper:</a:t>
            </a:r>
            <a:endParaRPr lang="en-US" sz="3800" b="1" dirty="0">
              <a:solidFill>
                <a:srgbClr val="FF0000"/>
              </a:solidFill>
              <a:latin typeface="Arial" panose="020B0604020202020204" pitchFamily="34" charset="0"/>
              <a:cs typeface="Arial" panose="020B0604020202020204" pitchFamily="34" charset="0"/>
            </a:endParaRPr>
          </a:p>
          <a:p>
            <a:r>
              <a:rPr lang="en-US" sz="3800" b="1" i="1" dirty="0">
                <a:solidFill>
                  <a:srgbClr val="FF0000"/>
                </a:solidFill>
              </a:rPr>
              <a:t>(c) </a:t>
            </a:r>
            <a:r>
              <a:rPr lang="en-US" sz="3800" b="1" dirty="0">
                <a:solidFill>
                  <a:srgbClr val="FF0000"/>
                </a:solidFill>
              </a:rPr>
              <a:t>Explain Christian teachings about Jesus’ incarnation. [8]</a:t>
            </a:r>
            <a:endParaRPr lang="en-GB" sz="3800" b="1" dirty="0">
              <a:solidFill>
                <a:srgbClr val="FF0000"/>
              </a:solidFill>
            </a:endParaRPr>
          </a:p>
          <a:p>
            <a:endParaRPr lang="en-US" b="1" dirty="0">
              <a:solidFill>
                <a:srgbClr val="FF0000"/>
              </a:solidFill>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12786298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CA64D-2A18-4C30-BCAD-59DE31D68018}"/>
              </a:ext>
            </a:extLst>
          </p:cNvPr>
          <p:cNvSpPr>
            <a:spLocks noGrp="1"/>
          </p:cNvSpPr>
          <p:nvPr>
            <p:ph type="title"/>
          </p:nvPr>
        </p:nvSpPr>
        <p:spPr>
          <a:xfrm>
            <a:off x="457200" y="141074"/>
            <a:ext cx="8229600" cy="675857"/>
          </a:xfrm>
        </p:spPr>
        <p:txBody>
          <a:bodyPr>
            <a:normAutofit fontScale="90000"/>
          </a:bodyPr>
          <a:lstStyle/>
          <a:p>
            <a:r>
              <a:rPr lang="en-GB" dirty="0">
                <a:solidFill>
                  <a:schemeClr val="bg1"/>
                </a:solidFill>
              </a:rPr>
              <a:t>Applying </a:t>
            </a:r>
            <a:r>
              <a:rPr lang="en-GB" dirty="0" err="1">
                <a:solidFill>
                  <a:schemeClr val="bg1"/>
                </a:solidFill>
              </a:rPr>
              <a:t>SPaG</a:t>
            </a:r>
            <a:r>
              <a:rPr lang="en-GB" dirty="0">
                <a:solidFill>
                  <a:schemeClr val="bg1"/>
                </a:solidFill>
              </a:rPr>
              <a:t> Marks</a:t>
            </a:r>
          </a:p>
        </p:txBody>
      </p:sp>
      <p:sp>
        <p:nvSpPr>
          <p:cNvPr id="3" name="Content Placeholder 2">
            <a:extLst>
              <a:ext uri="{FF2B5EF4-FFF2-40B4-BE49-F238E27FC236}">
                <a16:creationId xmlns:a16="http://schemas.microsoft.com/office/drawing/2014/main" id="{C53A7934-B956-4630-A848-097A6C7D1B19}"/>
              </a:ext>
            </a:extLst>
          </p:cNvPr>
          <p:cNvSpPr>
            <a:spLocks noGrp="1"/>
          </p:cNvSpPr>
          <p:nvPr>
            <p:ph idx="1"/>
          </p:nvPr>
        </p:nvSpPr>
        <p:spPr>
          <a:xfrm>
            <a:off x="457200" y="1347537"/>
            <a:ext cx="8229600" cy="5235825"/>
          </a:xfrm>
        </p:spPr>
        <p:txBody>
          <a:bodyPr>
            <a:normAutofit fontScale="70000" lnSpcReduction="20000"/>
          </a:bodyPr>
          <a:lstStyle/>
          <a:p>
            <a:r>
              <a:rPr lang="en-GB" sz="3400" dirty="0"/>
              <a:t>Spelling, punctuation and grammar do not all have to be completely perfect to gain the full six marks; two or three small errors are allowed, given the constraints of time. </a:t>
            </a:r>
          </a:p>
          <a:p>
            <a:r>
              <a:rPr lang="en-GB" sz="3400" dirty="0"/>
              <a:t>Do not penalise poor handwriting. </a:t>
            </a:r>
          </a:p>
          <a:p>
            <a:r>
              <a:rPr lang="en-GB" sz="3400" dirty="0"/>
              <a:t>Do not penalise the misuse of capital letters for words that are the same in both lower and upper case e.g., Christian/</a:t>
            </a:r>
            <a:r>
              <a:rPr lang="en-GB" sz="3400" dirty="0" err="1"/>
              <a:t>christian</a:t>
            </a:r>
            <a:r>
              <a:rPr lang="en-GB" sz="3400" dirty="0"/>
              <a:t>, Sacrament/sacrament, as this could be a handwriting issue rather than a spelling issue. </a:t>
            </a:r>
          </a:p>
          <a:p>
            <a:r>
              <a:rPr lang="en-GB" sz="3400" dirty="0"/>
              <a:t>Do not penalise the spelling of words other than English (i.e., Arabic/Pali/Sanskrit/Hebrew).</a:t>
            </a:r>
          </a:p>
          <a:p>
            <a:r>
              <a:rPr lang="en-GB" sz="3400" dirty="0"/>
              <a:t>Do not penalise candidates for failing to use good religious language – the </a:t>
            </a:r>
            <a:r>
              <a:rPr lang="en-GB" sz="3400" dirty="0" err="1"/>
              <a:t>SPaG</a:t>
            </a:r>
            <a:r>
              <a:rPr lang="en-GB" sz="3400" dirty="0"/>
              <a:t> marks are </a:t>
            </a:r>
            <a:r>
              <a:rPr lang="en-GB" sz="3400" b="1" dirty="0"/>
              <a:t>only</a:t>
            </a:r>
            <a:r>
              <a:rPr lang="en-GB" sz="3400" dirty="0"/>
              <a:t> for spelling, punctuation and grammar.</a:t>
            </a:r>
          </a:p>
          <a:p>
            <a:r>
              <a:rPr lang="en-GB" sz="3400" dirty="0"/>
              <a:t>Extra guidance regarding </a:t>
            </a:r>
            <a:r>
              <a:rPr lang="en-GB" sz="3400" dirty="0" err="1"/>
              <a:t>SPaG</a:t>
            </a:r>
            <a:r>
              <a:rPr lang="en-GB" sz="3400" dirty="0"/>
              <a:t> is available </a:t>
            </a:r>
            <a:r>
              <a:rPr lang="en-US" sz="3400" dirty="0"/>
              <a:t>within the training file on the secure website.</a:t>
            </a:r>
            <a:endParaRPr lang="en-GB" sz="3400" dirty="0"/>
          </a:p>
          <a:p>
            <a:endParaRPr lang="en-GB" dirty="0"/>
          </a:p>
        </p:txBody>
      </p:sp>
    </p:spTree>
    <p:extLst>
      <p:ext uri="{BB962C8B-B14F-4D97-AF65-F5344CB8AC3E}">
        <p14:creationId xmlns:p14="http://schemas.microsoft.com/office/powerpoint/2010/main" val="23765931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59683-002C-4640-B660-4581547CF548}"/>
              </a:ext>
            </a:extLst>
          </p:cNvPr>
          <p:cNvSpPr>
            <a:spLocks noGrp="1"/>
          </p:cNvSpPr>
          <p:nvPr>
            <p:ph type="title"/>
          </p:nvPr>
        </p:nvSpPr>
        <p:spPr>
          <a:xfrm>
            <a:off x="914400" y="-195262"/>
            <a:ext cx="8229600" cy="1143000"/>
          </a:xfrm>
        </p:spPr>
        <p:txBody>
          <a:bodyPr/>
          <a:lstStyle/>
          <a:p>
            <a:r>
              <a:rPr lang="en-GB" dirty="0">
                <a:solidFill>
                  <a:schemeClr val="bg1"/>
                </a:solidFill>
              </a:rPr>
              <a:t>Exemplifying c. Questions</a:t>
            </a:r>
          </a:p>
        </p:txBody>
      </p:sp>
      <p:sp>
        <p:nvSpPr>
          <p:cNvPr id="3" name="Content Placeholder 2">
            <a:extLst>
              <a:ext uri="{FF2B5EF4-FFF2-40B4-BE49-F238E27FC236}">
                <a16:creationId xmlns:a16="http://schemas.microsoft.com/office/drawing/2014/main" id="{B0998739-FFA5-4EC6-8623-4F8AD2836E57}"/>
              </a:ext>
            </a:extLst>
          </p:cNvPr>
          <p:cNvSpPr>
            <a:spLocks noGrp="1"/>
          </p:cNvSpPr>
          <p:nvPr>
            <p:ph idx="1"/>
          </p:nvPr>
        </p:nvSpPr>
        <p:spPr>
          <a:xfrm>
            <a:off x="132347" y="1203158"/>
            <a:ext cx="8903369" cy="5534526"/>
          </a:xfrm>
        </p:spPr>
        <p:txBody>
          <a:bodyPr>
            <a:normAutofit fontScale="47500" lnSpcReduction="20000"/>
          </a:bodyPr>
          <a:lstStyle/>
          <a:p>
            <a:r>
              <a:rPr lang="en-GB" sz="3600" b="1" dirty="0">
                <a:latin typeface="Arial" panose="020B0604020202020204" pitchFamily="34" charset="0"/>
                <a:cs typeface="Arial" panose="020B0604020202020204" pitchFamily="34" charset="0"/>
              </a:rPr>
              <a:t>This is an example of a description </a:t>
            </a:r>
            <a:r>
              <a:rPr lang="en-GB" sz="3600" b="1" dirty="0">
                <a:solidFill>
                  <a:srgbClr val="00B050"/>
                </a:solidFill>
                <a:latin typeface="Arial" panose="020B0604020202020204" pitchFamily="34" charset="0"/>
                <a:cs typeface="Arial" panose="020B0604020202020204" pitchFamily="34" charset="0"/>
              </a:rPr>
              <a:t>(A)</a:t>
            </a:r>
            <a:r>
              <a:rPr lang="en-GB" sz="3600" b="1" dirty="0">
                <a:latin typeface="Arial" panose="020B0604020202020204" pitchFamily="34" charset="0"/>
                <a:cs typeface="Arial" panose="020B0604020202020204" pitchFamily="34" charset="0"/>
              </a:rPr>
              <a:t> compared to an explanation </a:t>
            </a:r>
            <a:r>
              <a:rPr lang="en-GB" sz="3600" b="1" dirty="0">
                <a:solidFill>
                  <a:srgbClr val="7030A0"/>
                </a:solidFill>
                <a:latin typeface="Arial" panose="020B0604020202020204" pitchFamily="34" charset="0"/>
                <a:cs typeface="Arial" panose="020B0604020202020204" pitchFamily="34" charset="0"/>
              </a:rPr>
              <a:t>(B):</a:t>
            </a:r>
          </a:p>
          <a:p>
            <a:endParaRPr lang="en-GB" sz="3600" b="1" dirty="0">
              <a:solidFill>
                <a:srgbClr val="00B050"/>
              </a:solidFill>
              <a:latin typeface="Arial" panose="020B0604020202020204" pitchFamily="34" charset="0"/>
              <a:cs typeface="Arial" panose="020B0604020202020204" pitchFamily="34" charset="0"/>
            </a:endParaRPr>
          </a:p>
          <a:p>
            <a:pPr marL="228600" indent="-228600">
              <a:buAutoNum type="alphaUcPeriod"/>
            </a:pPr>
            <a:r>
              <a:rPr lang="en-GB" b="1" dirty="0">
                <a:solidFill>
                  <a:srgbClr val="00B050"/>
                </a:solidFill>
                <a:latin typeface="Arial" panose="020B0604020202020204" pitchFamily="34" charset="0"/>
                <a:cs typeface="Arial" panose="020B0604020202020204" pitchFamily="34" charset="0"/>
              </a:rPr>
              <a:t>If you were asked to describe, for example, an Anglican or Catholic Christian Eucharist service, you might include the following:</a:t>
            </a:r>
          </a:p>
          <a:p>
            <a:pPr marL="0" indent="0">
              <a:buNone/>
            </a:pPr>
            <a:r>
              <a:rPr lang="en-GB" b="1" dirty="0">
                <a:solidFill>
                  <a:srgbClr val="00B050"/>
                </a:solidFill>
                <a:latin typeface="Arial" panose="020B0604020202020204" pitchFamily="34" charset="0"/>
                <a:cs typeface="Arial" panose="020B0604020202020204" pitchFamily="34" charset="0"/>
              </a:rPr>
              <a:t> </a:t>
            </a:r>
          </a:p>
          <a:p>
            <a:r>
              <a:rPr lang="en-GB" b="1" dirty="0">
                <a:solidFill>
                  <a:srgbClr val="00B050"/>
                </a:solidFill>
                <a:latin typeface="Arial" panose="020B0604020202020204" pitchFamily="34" charset="0"/>
                <a:cs typeface="Arial" panose="020B0604020202020204" pitchFamily="34" charset="0"/>
              </a:rPr>
              <a:t>During the Mass or Eucharistic Service, the Priest/Vicar removes bread (hosts) from the Tabernacle</a:t>
            </a:r>
          </a:p>
          <a:p>
            <a:r>
              <a:rPr lang="en-GB" b="1" dirty="0">
                <a:solidFill>
                  <a:srgbClr val="00B050"/>
                </a:solidFill>
                <a:latin typeface="Arial" panose="020B0604020202020204" pitchFamily="34" charset="0"/>
                <a:cs typeface="Arial" panose="020B0604020202020204" pitchFamily="34" charset="0"/>
              </a:rPr>
              <a:t>The Priest says prayers over the bread and wine and holds them up to the congregation. A bell may be rung.</a:t>
            </a:r>
          </a:p>
          <a:p>
            <a:r>
              <a:rPr lang="en-GB" b="1" dirty="0">
                <a:solidFill>
                  <a:srgbClr val="00B050"/>
                </a:solidFill>
                <a:latin typeface="Arial" panose="020B0604020202020204" pitchFamily="34" charset="0"/>
                <a:cs typeface="Arial" panose="020B0604020202020204" pitchFamily="34" charset="0"/>
              </a:rPr>
              <a:t>The Priest breaks the bread and says the words Jesus said at the Last Supper ‘This is my body, broken for you, this is my blood. Do this in memory of me.’</a:t>
            </a:r>
          </a:p>
          <a:p>
            <a:r>
              <a:rPr lang="en-GB" b="1" dirty="0">
                <a:solidFill>
                  <a:srgbClr val="00B050"/>
                </a:solidFill>
                <a:latin typeface="Arial" panose="020B0604020202020204" pitchFamily="34" charset="0"/>
                <a:cs typeface="Arial" panose="020B0604020202020204" pitchFamily="34" charset="0"/>
              </a:rPr>
              <a:t>The congregation queues up to receive the bread and a sip of the wine from a chalice. A hymn is sung.</a:t>
            </a:r>
          </a:p>
          <a:p>
            <a:endParaRPr lang="en-GB" dirty="0">
              <a:solidFill>
                <a:srgbClr val="00B050"/>
              </a:solidFill>
              <a:latin typeface="Arial" panose="020B0604020202020204" pitchFamily="34" charset="0"/>
              <a:cs typeface="Arial" panose="020B0604020202020204" pitchFamily="34" charset="0"/>
            </a:endParaRPr>
          </a:p>
          <a:p>
            <a:pPr marL="228600" indent="-228600">
              <a:buAutoNum type="alphaUcPeriod" startAt="2"/>
            </a:pPr>
            <a:r>
              <a:rPr lang="en-GB" b="1" dirty="0">
                <a:solidFill>
                  <a:srgbClr val="7030A0"/>
                </a:solidFill>
                <a:latin typeface="Arial" panose="020B0604020202020204" pitchFamily="34" charset="0"/>
                <a:cs typeface="Arial" panose="020B0604020202020204" pitchFamily="34" charset="0"/>
              </a:rPr>
              <a:t>BUT if you were asked to explain why Eucharist is important for Anglican and Catholic Christians, the answer would include lots of ‘because’ as you try and explain </a:t>
            </a:r>
            <a:r>
              <a:rPr lang="en-GB" b="1" u="sng" dirty="0">
                <a:solidFill>
                  <a:srgbClr val="7030A0"/>
                </a:solidFill>
                <a:latin typeface="Arial" panose="020B0604020202020204" pitchFamily="34" charset="0"/>
                <a:cs typeface="Arial" panose="020B0604020202020204" pitchFamily="34" charset="0"/>
              </a:rPr>
              <a:t>why</a:t>
            </a:r>
            <a:r>
              <a:rPr lang="en-GB" b="1" dirty="0">
                <a:solidFill>
                  <a:srgbClr val="7030A0"/>
                </a:solidFill>
                <a:latin typeface="Arial" panose="020B0604020202020204" pitchFamily="34" charset="0"/>
                <a:cs typeface="Arial" panose="020B0604020202020204" pitchFamily="34" charset="0"/>
              </a:rPr>
              <a:t> it is important. You might include the following:</a:t>
            </a:r>
          </a:p>
          <a:p>
            <a:pPr marL="0" indent="0">
              <a:buNone/>
            </a:pPr>
            <a:endParaRPr lang="en-GB" b="1" dirty="0">
              <a:solidFill>
                <a:srgbClr val="7030A0"/>
              </a:solidFill>
              <a:latin typeface="Arial" panose="020B0604020202020204" pitchFamily="34" charset="0"/>
              <a:cs typeface="Arial" panose="020B0604020202020204" pitchFamily="34" charset="0"/>
            </a:endParaRPr>
          </a:p>
          <a:p>
            <a:r>
              <a:rPr lang="en-GB" b="1" dirty="0">
                <a:solidFill>
                  <a:srgbClr val="7030A0"/>
                </a:solidFill>
                <a:latin typeface="Arial" panose="020B0604020202020204" pitchFamily="34" charset="0"/>
                <a:cs typeface="Arial" panose="020B0604020202020204" pitchFamily="34" charset="0"/>
              </a:rPr>
              <a:t>Because it remembers Jesus’ sacrifice on the cross</a:t>
            </a:r>
          </a:p>
          <a:p>
            <a:r>
              <a:rPr lang="en-GB" b="1" dirty="0">
                <a:solidFill>
                  <a:srgbClr val="7030A0"/>
                </a:solidFill>
                <a:latin typeface="Arial" panose="020B0604020202020204" pitchFamily="34" charset="0"/>
                <a:cs typeface="Arial" panose="020B0604020202020204" pitchFamily="34" charset="0"/>
              </a:rPr>
              <a:t>Because it celebrates Jesus’ atonement for the sins of humankind inherited from Original Sin</a:t>
            </a:r>
          </a:p>
          <a:p>
            <a:r>
              <a:rPr lang="en-GB" b="1" dirty="0">
                <a:solidFill>
                  <a:srgbClr val="7030A0"/>
                </a:solidFill>
                <a:latin typeface="Arial" panose="020B0604020202020204" pitchFamily="34" charset="0"/>
                <a:cs typeface="Arial" panose="020B0604020202020204" pitchFamily="34" charset="0"/>
              </a:rPr>
              <a:t>Because it reminds the community of Jesus making a new Covenant with humankind</a:t>
            </a:r>
          </a:p>
          <a:p>
            <a:r>
              <a:rPr lang="en-GB" b="1" dirty="0">
                <a:solidFill>
                  <a:srgbClr val="7030A0"/>
                </a:solidFill>
                <a:latin typeface="Arial" panose="020B0604020202020204" pitchFamily="34" charset="0"/>
                <a:cs typeface="Arial" panose="020B0604020202020204" pitchFamily="34" charset="0"/>
              </a:rPr>
              <a:t>Because at the Last Supper, Jesus said ‘Do this in memory of me’.</a:t>
            </a:r>
          </a:p>
          <a:p>
            <a:r>
              <a:rPr lang="en-GB" b="1" dirty="0">
                <a:solidFill>
                  <a:srgbClr val="7030A0"/>
                </a:solidFill>
                <a:latin typeface="Arial" panose="020B0604020202020204" pitchFamily="34" charset="0"/>
                <a:cs typeface="Arial" panose="020B0604020202020204" pitchFamily="34" charset="0"/>
              </a:rPr>
              <a:t>Because some Christians, such as Catholics, believe in Transubstantiation and some Anglicans believe in Consubstantiation.</a:t>
            </a:r>
          </a:p>
          <a:p>
            <a:pPr marL="0" indent="0">
              <a:buNone/>
            </a:pPr>
            <a:endParaRPr lang="en-GB" sz="3600" b="1" dirty="0">
              <a:solidFill>
                <a:srgbClr val="7030A0"/>
              </a:solidFill>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30552102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33F72-9B2B-47E5-9C9E-B5D90E5B0DDA}"/>
              </a:ext>
            </a:extLst>
          </p:cNvPr>
          <p:cNvSpPr>
            <a:spLocks noGrp="1"/>
          </p:cNvSpPr>
          <p:nvPr>
            <p:ph type="title"/>
          </p:nvPr>
        </p:nvSpPr>
        <p:spPr>
          <a:xfrm>
            <a:off x="733926" y="120316"/>
            <a:ext cx="8229600" cy="627730"/>
          </a:xfrm>
        </p:spPr>
        <p:txBody>
          <a:bodyPr>
            <a:normAutofit fontScale="90000"/>
          </a:bodyPr>
          <a:lstStyle/>
          <a:p>
            <a:r>
              <a:rPr lang="en-GB" dirty="0">
                <a:solidFill>
                  <a:schemeClr val="bg1"/>
                </a:solidFill>
              </a:rPr>
              <a:t>Exemplifying c. Questions</a:t>
            </a:r>
          </a:p>
        </p:txBody>
      </p:sp>
      <p:sp>
        <p:nvSpPr>
          <p:cNvPr id="3" name="Content Placeholder 2">
            <a:extLst>
              <a:ext uri="{FF2B5EF4-FFF2-40B4-BE49-F238E27FC236}">
                <a16:creationId xmlns:a16="http://schemas.microsoft.com/office/drawing/2014/main" id="{F5A21890-7E13-4294-9268-C5AC71CAE744}"/>
              </a:ext>
            </a:extLst>
          </p:cNvPr>
          <p:cNvSpPr>
            <a:spLocks noGrp="1"/>
          </p:cNvSpPr>
          <p:nvPr>
            <p:ph idx="1"/>
          </p:nvPr>
        </p:nvSpPr>
        <p:spPr>
          <a:xfrm>
            <a:off x="144379" y="1082842"/>
            <a:ext cx="8819147" cy="5654842"/>
          </a:xfrm>
        </p:spPr>
        <p:txBody>
          <a:bodyPr>
            <a:normAutofit fontScale="55000" lnSpcReduction="20000"/>
          </a:bodyPr>
          <a:lstStyle/>
          <a:p>
            <a:pPr marL="0" indent="0">
              <a:buNone/>
            </a:pPr>
            <a:r>
              <a:rPr lang="en-GB" sz="2900" b="1" dirty="0">
                <a:latin typeface="Arial" panose="020B0604020202020204" pitchFamily="34" charset="0"/>
                <a:cs typeface="Arial" panose="020B0604020202020204" pitchFamily="34" charset="0"/>
              </a:rPr>
              <a:t>Characteristics of less successful responses: </a:t>
            </a:r>
          </a:p>
          <a:p>
            <a:pPr marL="0" indent="0">
              <a:buNone/>
            </a:pPr>
            <a:r>
              <a:rPr lang="en-GB" sz="2900" b="1" dirty="0">
                <a:latin typeface="Arial" panose="020B0604020202020204" pitchFamily="34" charset="0"/>
                <a:cs typeface="Arial" panose="020B0604020202020204" pitchFamily="34" charset="0"/>
              </a:rPr>
              <a:t>Marks are often lost because pupils don’t know enough detail about the topic in the question or because they mis-read the question or because they use the time to describe rather than explain. Sometimes, responses lack enough detail for a thorough explanation and candidates turn it into a discussion rather than an explanation (see below).</a:t>
            </a:r>
          </a:p>
          <a:p>
            <a:pPr marL="0" indent="0">
              <a:buNone/>
            </a:pPr>
            <a:endParaRPr lang="en-GB" sz="2900" b="1" dirty="0">
              <a:latin typeface="Arial" panose="020B0604020202020204" pitchFamily="34" charset="0"/>
              <a:cs typeface="Arial" panose="020B0604020202020204" pitchFamily="34" charset="0"/>
            </a:endParaRPr>
          </a:p>
          <a:p>
            <a:pPr marL="0" indent="0">
              <a:buNone/>
            </a:pPr>
            <a:r>
              <a:rPr lang="en-US" sz="2900" b="1" i="1" dirty="0">
                <a:solidFill>
                  <a:srgbClr val="FF0000"/>
                </a:solidFill>
              </a:rPr>
              <a:t>(c) </a:t>
            </a:r>
            <a:r>
              <a:rPr lang="en-US" sz="2900" b="1" dirty="0">
                <a:solidFill>
                  <a:srgbClr val="FF0000"/>
                </a:solidFill>
              </a:rPr>
              <a:t>Explain Christian teachings about Jesus’ incarnation. [8]</a:t>
            </a:r>
            <a:endParaRPr lang="en-GB" sz="2900" b="1" dirty="0">
              <a:solidFill>
                <a:srgbClr val="FF0000"/>
              </a:solidFill>
            </a:endParaRPr>
          </a:p>
          <a:p>
            <a:pPr marL="0" indent="0">
              <a:buNone/>
            </a:pPr>
            <a:r>
              <a:rPr lang="en-US" sz="2900" b="1" dirty="0"/>
              <a:t>Response: </a:t>
            </a:r>
          </a:p>
          <a:p>
            <a:endParaRPr lang="en-GB" sz="2900" dirty="0"/>
          </a:p>
          <a:p>
            <a:r>
              <a:rPr lang="en-US" sz="2900" dirty="0"/>
              <a:t>Christians think that Jesus was more important than any man who has ever lived. They think he was the Messiah who was like a King who would come and bring God’s Kingdom to earth. The Christmas stories say that Jesus’ mother, Mary, was a virgin, but that’s not possible because everybody is made through sex (unless they had artificial ways of conceiving back then, like we do now). So either the Bible is wrong or Jesus wasn’t really a human being, but he did all the things a human being would do, like eat and travel around, but he did raise from the dead, which makes it sound as though he wasn’t really human at all.</a:t>
            </a:r>
          </a:p>
          <a:p>
            <a:endParaRPr lang="en-US" sz="2900" dirty="0"/>
          </a:p>
          <a:p>
            <a:endParaRPr lang="en-US" dirty="0"/>
          </a:p>
          <a:p>
            <a:r>
              <a:rPr lang="en-US" b="1" dirty="0"/>
              <a:t>Band 1 – The response starts well and uses some good religious language and reference to the Bible. However, it never develops the idea of ‘incarnation’ and fails to explain it explicitly.  Following the reference to the Virgin Birth, it drifts away from the focus of the question and becomes more of a d. type very basic discussion of the validity of the Virgin Birth</a:t>
            </a:r>
          </a:p>
          <a:p>
            <a:endParaRPr lang="en-US" b="1" dirty="0"/>
          </a:p>
          <a:p>
            <a:endParaRPr lang="en-GB" dirty="0"/>
          </a:p>
          <a:p>
            <a:endParaRPr lang="en-GB" dirty="0"/>
          </a:p>
          <a:p>
            <a:endParaRPr lang="en-US" b="1" dirty="0">
              <a:solidFill>
                <a:srgbClr val="FF0000"/>
              </a:solidFill>
              <a:latin typeface="Arial" panose="020B0604020202020204" pitchFamily="34" charset="0"/>
              <a:cs typeface="Arial" panose="020B0604020202020204" pitchFamily="34" charset="0"/>
            </a:endParaRPr>
          </a:p>
          <a:p>
            <a:pPr marL="0" indent="0">
              <a:buNone/>
            </a:pPr>
            <a:endParaRPr lang="en-GB" b="1" dirty="0">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23491109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AB7FA-1C39-4578-89D2-9A4757C224D8}"/>
              </a:ext>
            </a:extLst>
          </p:cNvPr>
          <p:cNvSpPr>
            <a:spLocks noGrp="1"/>
          </p:cNvSpPr>
          <p:nvPr>
            <p:ph type="title"/>
          </p:nvPr>
        </p:nvSpPr>
        <p:spPr>
          <a:xfrm>
            <a:off x="914400" y="156412"/>
            <a:ext cx="8229600" cy="591636"/>
          </a:xfrm>
        </p:spPr>
        <p:txBody>
          <a:bodyPr>
            <a:normAutofit fontScale="90000"/>
          </a:bodyPr>
          <a:lstStyle/>
          <a:p>
            <a:r>
              <a:rPr lang="en-GB" dirty="0">
                <a:solidFill>
                  <a:schemeClr val="bg1"/>
                </a:solidFill>
              </a:rPr>
              <a:t>Exemplifying c. Questions</a:t>
            </a:r>
          </a:p>
        </p:txBody>
      </p:sp>
      <p:sp>
        <p:nvSpPr>
          <p:cNvPr id="3" name="Content Placeholder 2">
            <a:extLst>
              <a:ext uri="{FF2B5EF4-FFF2-40B4-BE49-F238E27FC236}">
                <a16:creationId xmlns:a16="http://schemas.microsoft.com/office/drawing/2014/main" id="{A933E2A4-EB61-4320-B98A-56C7BB2E8ABA}"/>
              </a:ext>
            </a:extLst>
          </p:cNvPr>
          <p:cNvSpPr>
            <a:spLocks noGrp="1"/>
          </p:cNvSpPr>
          <p:nvPr>
            <p:ph idx="1"/>
          </p:nvPr>
        </p:nvSpPr>
        <p:spPr>
          <a:xfrm>
            <a:off x="132347" y="1070811"/>
            <a:ext cx="8831179" cy="5630777"/>
          </a:xfrm>
        </p:spPr>
        <p:txBody>
          <a:bodyPr>
            <a:normAutofit fontScale="25000" lnSpcReduction="20000"/>
          </a:bodyPr>
          <a:lstStyle/>
          <a:p>
            <a:r>
              <a:rPr lang="en-GB" sz="5600" b="1" dirty="0">
                <a:latin typeface="Arial" panose="020B0604020202020204" pitchFamily="34" charset="0"/>
                <a:cs typeface="Arial" panose="020B0604020202020204" pitchFamily="34" charset="0"/>
              </a:rPr>
              <a:t>Characteristics of successful responses:</a:t>
            </a:r>
          </a:p>
          <a:p>
            <a:endParaRPr lang="en-GB" sz="5600" b="1" dirty="0">
              <a:latin typeface="Arial" panose="020B0604020202020204" pitchFamily="34" charset="0"/>
              <a:cs typeface="Arial" panose="020B0604020202020204" pitchFamily="34" charset="0"/>
            </a:endParaRPr>
          </a:p>
          <a:p>
            <a:endParaRPr lang="en-GB" sz="5600" b="1" dirty="0">
              <a:latin typeface="Arial" panose="020B0604020202020204" pitchFamily="34" charset="0"/>
              <a:cs typeface="Arial" panose="020B0604020202020204" pitchFamily="34" charset="0"/>
            </a:endParaRPr>
          </a:p>
          <a:p>
            <a:pPr marL="0" indent="0">
              <a:buNone/>
            </a:pPr>
            <a:r>
              <a:rPr lang="en-US" sz="5600" b="1" i="1" dirty="0">
                <a:solidFill>
                  <a:srgbClr val="FF0000"/>
                </a:solidFill>
                <a:latin typeface="Arial" panose="020B0604020202020204" pitchFamily="34" charset="0"/>
                <a:cs typeface="Arial" panose="020B0604020202020204" pitchFamily="34" charset="0"/>
              </a:rPr>
              <a:t>(c) </a:t>
            </a:r>
            <a:r>
              <a:rPr lang="en-US" sz="5600" b="1" dirty="0">
                <a:solidFill>
                  <a:srgbClr val="FF0000"/>
                </a:solidFill>
                <a:latin typeface="Arial" panose="020B0604020202020204" pitchFamily="34" charset="0"/>
                <a:cs typeface="Arial" panose="020B0604020202020204" pitchFamily="34" charset="0"/>
              </a:rPr>
              <a:t>Explain Christian teachings about Jesus’ incarnation. [8]</a:t>
            </a:r>
          </a:p>
          <a:p>
            <a:pPr marL="0" indent="0">
              <a:buNone/>
            </a:pPr>
            <a:endParaRPr lang="en-US" sz="3600" b="1" dirty="0">
              <a:solidFill>
                <a:srgbClr val="FF0000"/>
              </a:solidFill>
              <a:latin typeface="Arial" panose="020B0604020202020204" pitchFamily="34" charset="0"/>
              <a:cs typeface="Arial" panose="020B0604020202020204" pitchFamily="34" charset="0"/>
            </a:endParaRPr>
          </a:p>
          <a:p>
            <a:pPr marL="0" indent="0">
              <a:buNone/>
            </a:pPr>
            <a:r>
              <a:rPr lang="en-US" sz="5600" b="1" dirty="0">
                <a:solidFill>
                  <a:srgbClr val="FF0000"/>
                </a:solidFill>
                <a:latin typeface="Arial" panose="020B0604020202020204" pitchFamily="34" charset="0"/>
                <a:cs typeface="Arial" panose="020B0604020202020204" pitchFamily="34" charset="0"/>
              </a:rPr>
              <a:t>Response: </a:t>
            </a:r>
            <a:endParaRPr lang="en-GB" sz="5600" b="1" dirty="0">
              <a:latin typeface="Arial" panose="020B0604020202020204" pitchFamily="34" charset="0"/>
              <a:cs typeface="Arial" panose="020B0604020202020204" pitchFamily="34" charset="0"/>
            </a:endParaRPr>
          </a:p>
          <a:p>
            <a:pPr marL="0" indent="0">
              <a:buNone/>
            </a:pPr>
            <a:r>
              <a:rPr lang="en-GB" sz="5600" dirty="0">
                <a:latin typeface="Arial" panose="020B0604020202020204" pitchFamily="34" charset="0"/>
                <a:cs typeface="Arial" panose="020B0604020202020204" pitchFamily="34" charset="0"/>
              </a:rPr>
              <a:t>Christians believe that Jesus was fully divine and fully human. He was fully divine </a:t>
            </a:r>
            <a:r>
              <a:rPr lang="en-GB" sz="5600" dirty="0">
                <a:highlight>
                  <a:srgbClr val="FFFF00"/>
                </a:highlight>
                <a:latin typeface="Arial" panose="020B0604020202020204" pitchFamily="34" charset="0"/>
                <a:cs typeface="Arial" panose="020B0604020202020204" pitchFamily="34" charset="0"/>
              </a:rPr>
              <a:t>because</a:t>
            </a:r>
            <a:r>
              <a:rPr lang="en-GB" sz="5600" dirty="0">
                <a:latin typeface="Arial" panose="020B0604020202020204" pitchFamily="34" charset="0"/>
                <a:cs typeface="Arial" panose="020B0604020202020204" pitchFamily="34" charset="0"/>
              </a:rPr>
              <a:t> he was God in a human form (incarnate). The Bible calls him ‘The Word’ and says, ‘The Word was God’ He came to live on earth as a human being and was also fully human and felt all human emotions, including fear, temptation and pain. The Bible says, ‘The Word became flesh and lived among us.’ The Nativity stories in the Bible say that Jesus was not conceived in the usual way; his mother, Mary, was a virgin when she became pregnant. The Angel Gabriel told her she would conceive a child by the power of the Holy Spirit (the third part of the Trinity) and her husband, Joseph, was told in a dream not to abandon her. Christians see this as a miracle </a:t>
            </a:r>
            <a:r>
              <a:rPr lang="en-GB" sz="5600" dirty="0">
                <a:highlight>
                  <a:srgbClr val="FFFF00"/>
                </a:highlight>
                <a:latin typeface="Arial" panose="020B0604020202020204" pitchFamily="34" charset="0"/>
                <a:cs typeface="Arial" panose="020B0604020202020204" pitchFamily="34" charset="0"/>
              </a:rPr>
              <a:t>because</a:t>
            </a:r>
            <a:r>
              <a:rPr lang="en-GB" sz="5600" dirty="0">
                <a:latin typeface="Arial" panose="020B0604020202020204" pitchFamily="34" charset="0"/>
                <a:cs typeface="Arial" panose="020B0604020202020204" pitchFamily="34" charset="0"/>
              </a:rPr>
              <a:t> it shows that Jesus was not an ordinary man. </a:t>
            </a:r>
          </a:p>
          <a:p>
            <a:pPr marL="0" indent="0">
              <a:buNone/>
            </a:pPr>
            <a:r>
              <a:rPr lang="en-GB" sz="5600" dirty="0">
                <a:latin typeface="Arial" panose="020B0604020202020204" pitchFamily="34" charset="0"/>
                <a:cs typeface="Arial" panose="020B0604020202020204" pitchFamily="34" charset="0"/>
              </a:rPr>
              <a:t>The idea of the incarnation is a fundamental belief for the Christian Churches </a:t>
            </a:r>
            <a:r>
              <a:rPr lang="en-GB" sz="5600" dirty="0">
                <a:highlight>
                  <a:srgbClr val="FFFF00"/>
                </a:highlight>
                <a:latin typeface="Arial" panose="020B0604020202020204" pitchFamily="34" charset="0"/>
                <a:cs typeface="Arial" panose="020B0604020202020204" pitchFamily="34" charset="0"/>
              </a:rPr>
              <a:t>because</a:t>
            </a:r>
            <a:r>
              <a:rPr lang="en-GB" sz="5600" dirty="0">
                <a:latin typeface="Arial" panose="020B0604020202020204" pitchFamily="34" charset="0"/>
                <a:cs typeface="Arial" panose="020B0604020202020204" pitchFamily="34" charset="0"/>
              </a:rPr>
              <a:t> it means that Jesus can do extraordinary things, like healing people and resurrecting from the dead, just like God can do.  God himself came, in the form of Jesus, </a:t>
            </a:r>
            <a:r>
              <a:rPr lang="en-GB" sz="5600" dirty="0">
                <a:highlight>
                  <a:srgbClr val="FFFF00"/>
                </a:highlight>
                <a:latin typeface="Arial" panose="020B0604020202020204" pitchFamily="34" charset="0"/>
                <a:cs typeface="Arial" panose="020B0604020202020204" pitchFamily="34" charset="0"/>
              </a:rPr>
              <a:t>because</a:t>
            </a:r>
            <a:r>
              <a:rPr lang="en-GB" sz="5600" dirty="0">
                <a:latin typeface="Arial" panose="020B0604020202020204" pitchFamily="34" charset="0"/>
                <a:cs typeface="Arial" panose="020B0604020202020204" pitchFamily="34" charset="0"/>
              </a:rPr>
              <a:t> humankind needed to atone for sin and Jesus was that sacrifice that led to salvation for all who believed in him. Christians also believe in the incarnation </a:t>
            </a:r>
            <a:r>
              <a:rPr lang="en-GB" sz="5600" dirty="0">
                <a:highlight>
                  <a:srgbClr val="FFFF00"/>
                </a:highlight>
                <a:latin typeface="Arial" panose="020B0604020202020204" pitchFamily="34" charset="0"/>
                <a:cs typeface="Arial" panose="020B0604020202020204" pitchFamily="34" charset="0"/>
              </a:rPr>
              <a:t>because</a:t>
            </a:r>
            <a:r>
              <a:rPr lang="en-GB" sz="5600" dirty="0">
                <a:latin typeface="Arial" panose="020B0604020202020204" pitchFamily="34" charset="0"/>
                <a:cs typeface="Arial" panose="020B0604020202020204" pitchFamily="34" charset="0"/>
              </a:rPr>
              <a:t> Jesus himself said, ‘I and the Father are one’ and ‘I am in the Father and the Father is in me’.  He is often called ‘Son of God’ but that just means that he is the ‘Son’ part of the Holy Trinity, which are the three parts of the one God. </a:t>
            </a:r>
          </a:p>
          <a:p>
            <a:endParaRPr lang="en-GB" sz="5600" dirty="0">
              <a:latin typeface="Arial" panose="020B0604020202020204" pitchFamily="34" charset="0"/>
              <a:cs typeface="Arial" panose="020B0604020202020204" pitchFamily="34" charset="0"/>
            </a:endParaRPr>
          </a:p>
          <a:p>
            <a:endParaRPr lang="en-GB" sz="5600" dirty="0">
              <a:latin typeface="Arial" panose="020B0604020202020204" pitchFamily="34" charset="0"/>
              <a:cs typeface="Arial" panose="020B0604020202020204" pitchFamily="34" charset="0"/>
            </a:endParaRPr>
          </a:p>
          <a:p>
            <a:endParaRPr lang="en-GB" sz="5600" b="1" dirty="0">
              <a:latin typeface="Arial" panose="020B0604020202020204" pitchFamily="34" charset="0"/>
              <a:cs typeface="Arial" panose="020B0604020202020204" pitchFamily="34" charset="0"/>
            </a:endParaRPr>
          </a:p>
          <a:p>
            <a:pPr marL="0" indent="0">
              <a:buNone/>
            </a:pPr>
            <a:endParaRPr lang="en-GB" sz="5600" b="1" dirty="0">
              <a:cs typeface="Arial" panose="020B0604020202020204" pitchFamily="34" charset="0"/>
            </a:endParaRPr>
          </a:p>
          <a:p>
            <a:pPr marL="0" indent="0">
              <a:buNone/>
            </a:pPr>
            <a:r>
              <a:rPr lang="en-GB" sz="5600" b="1" dirty="0">
                <a:latin typeface="Arial" panose="020B0604020202020204" pitchFamily="34" charset="0"/>
                <a:cs typeface="Arial" panose="020B0604020202020204" pitchFamily="34" charset="0"/>
              </a:rPr>
              <a:t>Band 4 – an excellent, highly detailed explanation including excellent religious language and sources of wisdom and authority.  </a:t>
            </a:r>
            <a:endParaRPr lang="en-GB" dirty="0"/>
          </a:p>
        </p:txBody>
      </p:sp>
    </p:spTree>
    <p:extLst>
      <p:ext uri="{BB962C8B-B14F-4D97-AF65-F5344CB8AC3E}">
        <p14:creationId xmlns:p14="http://schemas.microsoft.com/office/powerpoint/2010/main" val="1637168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7188A-A729-48F1-9DFB-712BA926293D}"/>
              </a:ext>
            </a:extLst>
          </p:cNvPr>
          <p:cNvSpPr>
            <a:spLocks noGrp="1"/>
          </p:cNvSpPr>
          <p:nvPr>
            <p:ph type="title"/>
          </p:nvPr>
        </p:nvSpPr>
        <p:spPr>
          <a:xfrm>
            <a:off x="914400" y="168442"/>
            <a:ext cx="8229600" cy="627730"/>
          </a:xfrm>
        </p:spPr>
        <p:txBody>
          <a:bodyPr>
            <a:normAutofit fontScale="90000"/>
          </a:bodyPr>
          <a:lstStyle/>
          <a:p>
            <a:r>
              <a:rPr lang="en-GB" dirty="0">
                <a:solidFill>
                  <a:schemeClr val="bg1"/>
                </a:solidFill>
              </a:rPr>
              <a:t>How are d. Questions marked?</a:t>
            </a:r>
          </a:p>
        </p:txBody>
      </p:sp>
      <p:sp>
        <p:nvSpPr>
          <p:cNvPr id="3" name="Content Placeholder 2">
            <a:extLst>
              <a:ext uri="{FF2B5EF4-FFF2-40B4-BE49-F238E27FC236}">
                <a16:creationId xmlns:a16="http://schemas.microsoft.com/office/drawing/2014/main" id="{193D83E3-1F1B-4861-B668-0283190BEC4A}"/>
              </a:ext>
            </a:extLst>
          </p:cNvPr>
          <p:cNvSpPr>
            <a:spLocks noGrp="1"/>
          </p:cNvSpPr>
          <p:nvPr>
            <p:ph idx="1"/>
          </p:nvPr>
        </p:nvSpPr>
        <p:spPr>
          <a:xfrm>
            <a:off x="96253" y="1106906"/>
            <a:ext cx="8927431" cy="5582652"/>
          </a:xfrm>
        </p:spPr>
        <p:txBody>
          <a:bodyPr>
            <a:normAutofit fontScale="70000" lnSpcReduction="20000"/>
          </a:bodyPr>
          <a:lstStyle/>
          <a:p>
            <a:r>
              <a:rPr lang="en-GB" dirty="0"/>
              <a:t>The d. Questions test </a:t>
            </a:r>
            <a:r>
              <a:rPr lang="en-GB" b="1" dirty="0"/>
              <a:t>Assessment Objective 2: the ability to analyse and evaluate.</a:t>
            </a:r>
            <a:r>
              <a:rPr lang="en-GB" dirty="0"/>
              <a:t> They give the opportunity to write longer answers and they are worth 15 marks. Pupils must offer an </a:t>
            </a:r>
            <a:r>
              <a:rPr lang="en-GB" b="1" dirty="0"/>
              <a:t>informed discussion </a:t>
            </a:r>
            <a:r>
              <a:rPr lang="en-GB" dirty="0"/>
              <a:t>of the statement and not just explain different responses to it. They must </a:t>
            </a:r>
            <a:r>
              <a:rPr lang="en-GB" b="1" dirty="0"/>
              <a:t>argue the validity </a:t>
            </a:r>
            <a:r>
              <a:rPr lang="en-GB" dirty="0"/>
              <a:t>of the statement and use </a:t>
            </a:r>
            <a:r>
              <a:rPr lang="en-GB" b="1" dirty="0"/>
              <a:t>religious language </a:t>
            </a:r>
            <a:r>
              <a:rPr lang="en-GB" dirty="0"/>
              <a:t>and appropriate </a:t>
            </a:r>
            <a:r>
              <a:rPr lang="en-GB" b="1" dirty="0"/>
              <a:t>sources of wisdom and authority.</a:t>
            </a:r>
          </a:p>
          <a:p>
            <a:pPr marL="0" indent="0">
              <a:buNone/>
            </a:pPr>
            <a:endParaRPr lang="en-GB" dirty="0"/>
          </a:p>
          <a:p>
            <a:r>
              <a:rPr lang="en-GB" b="1" dirty="0"/>
              <a:t>What does ‘analyse’ mean?</a:t>
            </a:r>
          </a:p>
          <a:p>
            <a:r>
              <a:rPr lang="en-GB" dirty="0"/>
              <a:t>To examine</a:t>
            </a:r>
          </a:p>
          <a:p>
            <a:r>
              <a:rPr lang="en-GB" dirty="0"/>
              <a:t>To scrutinise</a:t>
            </a:r>
          </a:p>
          <a:p>
            <a:r>
              <a:rPr lang="en-GB" dirty="0"/>
              <a:t>To probe or investigate</a:t>
            </a:r>
          </a:p>
          <a:p>
            <a:r>
              <a:rPr lang="en-GB" dirty="0"/>
              <a:t>To take part or break down</a:t>
            </a:r>
          </a:p>
          <a:p>
            <a:r>
              <a:rPr lang="en-GB" b="1" dirty="0"/>
              <a:t>What does ‘evaluate’ mean?</a:t>
            </a:r>
          </a:p>
          <a:p>
            <a:r>
              <a:rPr lang="en-GB" dirty="0"/>
              <a:t>To assess, argue or judge the worth of something</a:t>
            </a:r>
          </a:p>
          <a:p>
            <a:r>
              <a:rPr lang="en-GB" dirty="0"/>
              <a:t>To measure or weigh up </a:t>
            </a:r>
          </a:p>
          <a:p>
            <a:r>
              <a:rPr lang="en-GB" dirty="0"/>
              <a:t>To appraise or assess the value of something</a:t>
            </a:r>
          </a:p>
          <a:p>
            <a:r>
              <a:rPr lang="en-GB" dirty="0"/>
              <a:t>To pass judgement on how valid something is</a:t>
            </a:r>
          </a:p>
          <a:p>
            <a:endParaRPr lang="en-GB" dirty="0"/>
          </a:p>
        </p:txBody>
      </p:sp>
    </p:spTree>
    <p:extLst>
      <p:ext uri="{BB962C8B-B14F-4D97-AF65-F5344CB8AC3E}">
        <p14:creationId xmlns:p14="http://schemas.microsoft.com/office/powerpoint/2010/main" val="17502295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BA69D-B9F8-41D3-A0AB-3FE6F6917CFD}"/>
              </a:ext>
            </a:extLst>
          </p:cNvPr>
          <p:cNvSpPr>
            <a:spLocks noGrp="1"/>
          </p:cNvSpPr>
          <p:nvPr>
            <p:ph type="title"/>
          </p:nvPr>
        </p:nvSpPr>
        <p:spPr>
          <a:xfrm>
            <a:off x="1041400" y="-271463"/>
            <a:ext cx="8229600" cy="1746667"/>
          </a:xfrm>
        </p:spPr>
        <p:txBody>
          <a:bodyPr>
            <a:normAutofit/>
          </a:bodyPr>
          <a:lstStyle/>
          <a:p>
            <a:r>
              <a:rPr lang="en-GB" b="1" dirty="0">
                <a:solidFill>
                  <a:schemeClr val="bg1"/>
                </a:solidFill>
              </a:rPr>
              <a:t> </a:t>
            </a:r>
            <a:r>
              <a:rPr lang="en-GB" sz="4000" dirty="0">
                <a:solidFill>
                  <a:schemeClr val="bg1"/>
                </a:solidFill>
              </a:rPr>
              <a:t>Exemplifying d. Questions: </a:t>
            </a:r>
            <a:br>
              <a:rPr lang="en-GB" b="1" dirty="0">
                <a:solidFill>
                  <a:schemeClr val="bg1"/>
                </a:solidFill>
              </a:rPr>
            </a:br>
            <a:endParaRPr lang="en-GB" sz="1800" dirty="0">
              <a:solidFill>
                <a:schemeClr val="bg1"/>
              </a:solidFill>
            </a:endParaRPr>
          </a:p>
        </p:txBody>
      </p:sp>
      <p:sp>
        <p:nvSpPr>
          <p:cNvPr id="4" name="Title 1">
            <a:extLst>
              <a:ext uri="{FF2B5EF4-FFF2-40B4-BE49-F238E27FC236}">
                <a16:creationId xmlns:a16="http://schemas.microsoft.com/office/drawing/2014/main" id="{4EEB606D-1F9C-487B-8DE2-9ECA015FD3A2}"/>
              </a:ext>
            </a:extLst>
          </p:cNvPr>
          <p:cNvSpPr txBox="1">
            <a:spLocks/>
          </p:cNvSpPr>
          <p:nvPr/>
        </p:nvSpPr>
        <p:spPr>
          <a:xfrm>
            <a:off x="457200" y="601870"/>
            <a:ext cx="8229600" cy="174666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dirty="0"/>
              <a:t> </a:t>
            </a:r>
            <a:r>
              <a:rPr lang="en-GB" sz="1800" b="1" dirty="0"/>
              <a:t>Using Connectives to link arguments and move the discussion forward. </a:t>
            </a:r>
            <a:br>
              <a:rPr lang="en-GB" sz="1800" b="1" dirty="0"/>
            </a:br>
            <a:r>
              <a:rPr lang="en-GB" sz="1800" b="1" dirty="0"/>
              <a:t>Good evaluative responses often use connectives to good effect. See below some common connecting words</a:t>
            </a:r>
            <a:endParaRPr lang="en-GB" sz="1800" dirty="0"/>
          </a:p>
        </p:txBody>
      </p:sp>
      <p:graphicFrame>
        <p:nvGraphicFramePr>
          <p:cNvPr id="5" name="Table 8">
            <a:extLst>
              <a:ext uri="{FF2B5EF4-FFF2-40B4-BE49-F238E27FC236}">
                <a16:creationId xmlns:a16="http://schemas.microsoft.com/office/drawing/2014/main" id="{0808BA3B-0847-43DD-992E-75A5214E3DD2}"/>
              </a:ext>
            </a:extLst>
          </p:cNvPr>
          <p:cNvGraphicFramePr>
            <a:graphicFrameLocks noGrp="1"/>
          </p:cNvGraphicFramePr>
          <p:nvPr/>
        </p:nvGraphicFramePr>
        <p:xfrm>
          <a:off x="115167" y="2521880"/>
          <a:ext cx="8913663" cy="3856523"/>
        </p:xfrm>
        <a:graphic>
          <a:graphicData uri="http://schemas.openxmlformats.org/drawingml/2006/table">
            <a:tbl>
              <a:tblPr firstRow="1" bandRow="1">
                <a:tableStyleId>{93296810-A885-4BE3-A3E7-6D5BEEA58F35}</a:tableStyleId>
              </a:tblPr>
              <a:tblGrid>
                <a:gridCol w="4469859">
                  <a:extLst>
                    <a:ext uri="{9D8B030D-6E8A-4147-A177-3AD203B41FA5}">
                      <a16:colId xmlns:a16="http://schemas.microsoft.com/office/drawing/2014/main" val="245843292"/>
                    </a:ext>
                  </a:extLst>
                </a:gridCol>
                <a:gridCol w="4443804">
                  <a:extLst>
                    <a:ext uri="{9D8B030D-6E8A-4147-A177-3AD203B41FA5}">
                      <a16:colId xmlns:a16="http://schemas.microsoft.com/office/drawing/2014/main" val="2133261699"/>
                    </a:ext>
                  </a:extLst>
                </a:gridCol>
              </a:tblGrid>
              <a:tr h="748148">
                <a:tc>
                  <a:txBody>
                    <a:bodyPr/>
                    <a:lstStyle/>
                    <a:p>
                      <a:r>
                        <a:rPr lang="en-GB" dirty="0"/>
                        <a:t>CONNECTIVES THAT LINK SIMILAR IDEAS</a:t>
                      </a:r>
                    </a:p>
                  </a:txBody>
                  <a:tcPr/>
                </a:tc>
                <a:tc>
                  <a:txBody>
                    <a:bodyPr/>
                    <a:lstStyle/>
                    <a:p>
                      <a:r>
                        <a:rPr lang="en-GB" dirty="0"/>
                        <a:t>CONNECTIVES THAT SHOW A DIFFERENT OR ALTERNATIVE IDEA</a:t>
                      </a:r>
                    </a:p>
                  </a:txBody>
                  <a:tcPr/>
                </a:tc>
                <a:extLst>
                  <a:ext uri="{0D108BD9-81ED-4DB2-BD59-A6C34878D82A}">
                    <a16:rowId xmlns:a16="http://schemas.microsoft.com/office/drawing/2014/main" val="675083497"/>
                  </a:ext>
                </a:extLst>
              </a:tr>
              <a:tr h="621675">
                <a:tc>
                  <a:txBody>
                    <a:bodyPr/>
                    <a:lstStyle/>
                    <a:p>
                      <a:r>
                        <a:rPr lang="en-GB" dirty="0"/>
                        <a:t>ALSO</a:t>
                      </a:r>
                    </a:p>
                  </a:txBody>
                  <a:tcPr/>
                </a:tc>
                <a:tc>
                  <a:txBody>
                    <a:bodyPr/>
                    <a:lstStyle/>
                    <a:p>
                      <a:r>
                        <a:rPr lang="en-GB" dirty="0"/>
                        <a:t>HOWEVER</a:t>
                      </a:r>
                    </a:p>
                  </a:txBody>
                  <a:tcPr/>
                </a:tc>
                <a:extLst>
                  <a:ext uri="{0D108BD9-81ED-4DB2-BD59-A6C34878D82A}">
                    <a16:rowId xmlns:a16="http://schemas.microsoft.com/office/drawing/2014/main" val="260550704"/>
                  </a:ext>
                </a:extLst>
              </a:tr>
              <a:tr h="621675">
                <a:tc>
                  <a:txBody>
                    <a:bodyPr/>
                    <a:lstStyle/>
                    <a:p>
                      <a:r>
                        <a:rPr lang="en-GB" dirty="0"/>
                        <a:t>FURTHERMORE</a:t>
                      </a:r>
                    </a:p>
                  </a:txBody>
                  <a:tcPr/>
                </a:tc>
                <a:tc>
                  <a:txBody>
                    <a:bodyPr/>
                    <a:lstStyle/>
                    <a:p>
                      <a:r>
                        <a:rPr lang="en-GB" dirty="0"/>
                        <a:t>ON THE OTHER HAND</a:t>
                      </a:r>
                    </a:p>
                  </a:txBody>
                  <a:tcPr/>
                </a:tc>
                <a:extLst>
                  <a:ext uri="{0D108BD9-81ED-4DB2-BD59-A6C34878D82A}">
                    <a16:rowId xmlns:a16="http://schemas.microsoft.com/office/drawing/2014/main" val="2772027242"/>
                  </a:ext>
                </a:extLst>
              </a:tr>
              <a:tr h="621675">
                <a:tc>
                  <a:txBody>
                    <a:bodyPr/>
                    <a:lstStyle/>
                    <a:p>
                      <a:r>
                        <a:rPr lang="en-GB" dirty="0"/>
                        <a:t>MOREOVER</a:t>
                      </a:r>
                    </a:p>
                  </a:txBody>
                  <a:tcPr/>
                </a:tc>
                <a:tc>
                  <a:txBody>
                    <a:bodyPr/>
                    <a:lstStyle/>
                    <a:p>
                      <a:r>
                        <a:rPr lang="en-GB" dirty="0"/>
                        <a:t>ALTERNATIVELY</a:t>
                      </a:r>
                    </a:p>
                  </a:txBody>
                  <a:tcPr/>
                </a:tc>
                <a:extLst>
                  <a:ext uri="{0D108BD9-81ED-4DB2-BD59-A6C34878D82A}">
                    <a16:rowId xmlns:a16="http://schemas.microsoft.com/office/drawing/2014/main" val="3032330623"/>
                  </a:ext>
                </a:extLst>
              </a:tr>
              <a:tr h="621675">
                <a:tc>
                  <a:txBody>
                    <a:bodyPr/>
                    <a:lstStyle/>
                    <a:p>
                      <a:r>
                        <a:rPr lang="en-GB" dirty="0"/>
                        <a:t>IN ADDITION TO</a:t>
                      </a:r>
                    </a:p>
                  </a:txBody>
                  <a:tcPr/>
                </a:tc>
                <a:tc>
                  <a:txBody>
                    <a:bodyPr/>
                    <a:lstStyle/>
                    <a:p>
                      <a:r>
                        <a:rPr lang="en-GB" dirty="0"/>
                        <a:t>IN CONTRAST TO</a:t>
                      </a:r>
                    </a:p>
                  </a:txBody>
                  <a:tcPr/>
                </a:tc>
                <a:extLst>
                  <a:ext uri="{0D108BD9-81ED-4DB2-BD59-A6C34878D82A}">
                    <a16:rowId xmlns:a16="http://schemas.microsoft.com/office/drawing/2014/main" val="4033267639"/>
                  </a:ext>
                </a:extLst>
              </a:tr>
              <a:tr h="621675">
                <a:tc>
                  <a:txBody>
                    <a:bodyPr/>
                    <a:lstStyle/>
                    <a:p>
                      <a:r>
                        <a:rPr lang="en-GB" dirty="0"/>
                        <a:t>SIMILARLY</a:t>
                      </a:r>
                    </a:p>
                  </a:txBody>
                  <a:tcPr/>
                </a:tc>
                <a:tc>
                  <a:txBody>
                    <a:bodyPr/>
                    <a:lstStyle/>
                    <a:p>
                      <a:r>
                        <a:rPr lang="en-GB" dirty="0"/>
                        <a:t>HAVING SAID THAT</a:t>
                      </a:r>
                    </a:p>
                  </a:txBody>
                  <a:tcPr/>
                </a:tc>
                <a:extLst>
                  <a:ext uri="{0D108BD9-81ED-4DB2-BD59-A6C34878D82A}">
                    <a16:rowId xmlns:a16="http://schemas.microsoft.com/office/drawing/2014/main" val="815558876"/>
                  </a:ext>
                </a:extLst>
              </a:tr>
            </a:tbl>
          </a:graphicData>
        </a:graphic>
      </p:graphicFrame>
    </p:spTree>
    <p:extLst>
      <p:ext uri="{BB962C8B-B14F-4D97-AF65-F5344CB8AC3E}">
        <p14:creationId xmlns:p14="http://schemas.microsoft.com/office/powerpoint/2010/main" val="22692186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A9FE2-63B1-4218-A71A-4C09D40F7EA0}"/>
              </a:ext>
            </a:extLst>
          </p:cNvPr>
          <p:cNvSpPr>
            <a:spLocks noGrp="1"/>
          </p:cNvSpPr>
          <p:nvPr>
            <p:ph type="title"/>
          </p:nvPr>
        </p:nvSpPr>
        <p:spPr>
          <a:xfrm>
            <a:off x="914400" y="156410"/>
            <a:ext cx="8229600" cy="651794"/>
          </a:xfrm>
        </p:spPr>
        <p:txBody>
          <a:bodyPr>
            <a:normAutofit fontScale="90000"/>
          </a:bodyPr>
          <a:lstStyle/>
          <a:p>
            <a:r>
              <a:rPr lang="en-GB" dirty="0">
                <a:solidFill>
                  <a:schemeClr val="bg1"/>
                </a:solidFill>
              </a:rPr>
              <a:t>Exemplifying the d. Questions</a:t>
            </a:r>
          </a:p>
        </p:txBody>
      </p:sp>
      <p:sp>
        <p:nvSpPr>
          <p:cNvPr id="3" name="Content Placeholder 2">
            <a:extLst>
              <a:ext uri="{FF2B5EF4-FFF2-40B4-BE49-F238E27FC236}">
                <a16:creationId xmlns:a16="http://schemas.microsoft.com/office/drawing/2014/main" id="{23FD04A7-B6F6-48A7-AFE4-F0B63F92E332}"/>
              </a:ext>
            </a:extLst>
          </p:cNvPr>
          <p:cNvSpPr>
            <a:spLocks noGrp="1"/>
          </p:cNvSpPr>
          <p:nvPr>
            <p:ph idx="1"/>
          </p:nvPr>
        </p:nvSpPr>
        <p:spPr>
          <a:xfrm>
            <a:off x="144379" y="1010653"/>
            <a:ext cx="8903368" cy="5690937"/>
          </a:xfrm>
        </p:spPr>
        <p:txBody>
          <a:bodyPr>
            <a:normAutofit fontScale="32500" lnSpcReduction="20000"/>
          </a:bodyPr>
          <a:lstStyle/>
          <a:p>
            <a:r>
              <a:rPr lang="en-GB" sz="3400" b="1" dirty="0">
                <a:latin typeface="Arial" panose="020B0604020202020204" pitchFamily="34" charset="0"/>
                <a:cs typeface="Arial" panose="020B0604020202020204" pitchFamily="34" charset="0"/>
              </a:rPr>
              <a:t>Characteristics of less successful responses.  Marks are often lost due to a lack of engagement with the statement. Pupils treat it like a b. or a c. Question and describe or explain different perspectives on it, rather than arguing it in a discursive way – see below.  Sometimes, pupils just rant and give unsubstantiated, highly personal opinions. Sometimes they don’t have sufficient knowledge of the topic to argue its validity. Sometimes they don’t leave enough time to complete the d. Questions well. They also include material that is irrelevant to the question – see below.</a:t>
            </a:r>
          </a:p>
          <a:p>
            <a:endParaRPr lang="en-GB" sz="3400" dirty="0"/>
          </a:p>
          <a:p>
            <a:pPr marL="0" indent="0">
              <a:buNone/>
            </a:pPr>
            <a:r>
              <a:rPr lang="en-US" sz="3400" b="1" dirty="0">
                <a:solidFill>
                  <a:srgbClr val="FF0000"/>
                </a:solidFill>
              </a:rPr>
              <a:t>‘Christian beliefs about Heaven and Hell are out of date.’ [15]</a:t>
            </a:r>
            <a:endParaRPr lang="en-GB" sz="3400" dirty="0">
              <a:solidFill>
                <a:srgbClr val="FF0000"/>
              </a:solidFill>
            </a:endParaRPr>
          </a:p>
          <a:p>
            <a:pPr marL="0" indent="0">
              <a:buNone/>
            </a:pPr>
            <a:r>
              <a:rPr lang="en-US" sz="3400" b="1" dirty="0"/>
              <a:t>Discuss this statement showing that you have considered more than one point of view. (You must refer to religion and belief in your answer.)</a:t>
            </a:r>
          </a:p>
          <a:p>
            <a:pPr marL="0" indent="0">
              <a:buNone/>
            </a:pPr>
            <a:endParaRPr lang="en-US" sz="3400" dirty="0"/>
          </a:p>
          <a:p>
            <a:pPr marL="0" indent="0">
              <a:buNone/>
            </a:pPr>
            <a:r>
              <a:rPr lang="en-GB" sz="3400" b="1" dirty="0"/>
              <a:t>KEY: </a:t>
            </a:r>
            <a:r>
              <a:rPr lang="en-GB" sz="3400" b="1" dirty="0">
                <a:highlight>
                  <a:srgbClr val="FFFF00"/>
                </a:highlight>
              </a:rPr>
              <a:t>HIGHLIGHTED WORDS ARE CONNECTIVES</a:t>
            </a:r>
            <a:endParaRPr lang="en-GB" sz="3400" dirty="0">
              <a:highlight>
                <a:srgbClr val="FFFF00"/>
              </a:highlight>
            </a:endParaRPr>
          </a:p>
          <a:p>
            <a:pPr marL="0" indent="0">
              <a:buNone/>
            </a:pPr>
            <a:r>
              <a:rPr lang="en-GB" sz="3400" b="1" dirty="0"/>
              <a:t>       </a:t>
            </a:r>
            <a:r>
              <a:rPr lang="en-GB" sz="3400" b="1" dirty="0">
                <a:solidFill>
                  <a:srgbClr val="FF0000"/>
                </a:solidFill>
              </a:rPr>
              <a:t>WORDS IN RED ARE EXAMPLES OF SPECIALIST LANGUAGE</a:t>
            </a:r>
            <a:endParaRPr lang="en-GB" sz="3400" dirty="0">
              <a:solidFill>
                <a:srgbClr val="FF0000"/>
              </a:solidFill>
            </a:endParaRPr>
          </a:p>
          <a:p>
            <a:pPr marL="0" indent="0">
              <a:buNone/>
            </a:pPr>
            <a:r>
              <a:rPr lang="en-GB" sz="3400" b="1" dirty="0"/>
              <a:t>         </a:t>
            </a:r>
            <a:r>
              <a:rPr lang="en-GB" sz="3400" b="1" dirty="0">
                <a:solidFill>
                  <a:srgbClr val="00B050"/>
                </a:solidFill>
              </a:rPr>
              <a:t>WORDS IN GREEN ARE EXAMPLES OF SOURCES OF WISDOM AND AUTHORITY</a:t>
            </a:r>
          </a:p>
          <a:p>
            <a:pPr marL="0" indent="0">
              <a:buNone/>
            </a:pPr>
            <a:endParaRPr lang="en-GB" sz="3400" b="1" dirty="0">
              <a:solidFill>
                <a:srgbClr val="00B050"/>
              </a:solidFill>
            </a:endParaRPr>
          </a:p>
          <a:p>
            <a:pPr marL="0" indent="0">
              <a:buNone/>
            </a:pPr>
            <a:r>
              <a:rPr lang="en-GB" sz="4300" b="1" dirty="0">
                <a:latin typeface="Arial" panose="020B0604020202020204" pitchFamily="34" charset="0"/>
                <a:cs typeface="Arial" panose="020B0604020202020204" pitchFamily="34" charset="0"/>
              </a:rPr>
              <a:t>Response:</a:t>
            </a:r>
          </a:p>
          <a:p>
            <a:pPr marL="0" indent="0">
              <a:buNone/>
            </a:pPr>
            <a:r>
              <a:rPr lang="en-GB" sz="4300" dirty="0">
                <a:latin typeface="Arial" panose="020B0604020202020204" pitchFamily="34" charset="0"/>
                <a:cs typeface="Arial" panose="020B0604020202020204" pitchFamily="34" charset="0"/>
              </a:rPr>
              <a:t>People used to think that Heaven was in the sky and hell was under the earth, but then we went into space and didn’t find it, so people now think that they are metaphorical or symbolic places, rather than physical places. Christians believe that they are places our </a:t>
            </a:r>
            <a:r>
              <a:rPr lang="en-GB" sz="4300" dirty="0">
                <a:solidFill>
                  <a:srgbClr val="FF0000"/>
                </a:solidFill>
                <a:latin typeface="Arial" panose="020B0604020202020204" pitchFamily="34" charset="0"/>
                <a:cs typeface="Arial" panose="020B0604020202020204" pitchFamily="34" charset="0"/>
              </a:rPr>
              <a:t>soul</a:t>
            </a:r>
            <a:r>
              <a:rPr lang="en-GB" sz="4300" dirty="0">
                <a:latin typeface="Arial" panose="020B0604020202020204" pitchFamily="34" charset="0"/>
                <a:cs typeface="Arial" panose="020B0604020202020204" pitchFamily="34" charset="0"/>
              </a:rPr>
              <a:t> goes to when we die and that where we go depends on how we have lived our lives. </a:t>
            </a:r>
            <a:r>
              <a:rPr lang="en-GB" sz="4300" dirty="0">
                <a:solidFill>
                  <a:srgbClr val="FF0000"/>
                </a:solidFill>
                <a:latin typeface="Arial" panose="020B0604020202020204" pitchFamily="34" charset="0"/>
                <a:cs typeface="Arial" panose="020B0604020202020204" pitchFamily="34" charset="0"/>
              </a:rPr>
              <a:t>Jesus</a:t>
            </a:r>
            <a:r>
              <a:rPr lang="en-GB" sz="4300" dirty="0">
                <a:latin typeface="Arial" panose="020B0604020202020204" pitchFamily="34" charset="0"/>
                <a:cs typeface="Arial" panose="020B0604020202020204" pitchFamily="34" charset="0"/>
              </a:rPr>
              <a:t> told </a:t>
            </a:r>
            <a:r>
              <a:rPr lang="en-GB" sz="4300" dirty="0">
                <a:solidFill>
                  <a:srgbClr val="00B050"/>
                </a:solidFill>
                <a:latin typeface="Arial" panose="020B0604020202020204" pitchFamily="34" charset="0"/>
                <a:cs typeface="Arial" panose="020B0604020202020204" pitchFamily="34" charset="0"/>
              </a:rPr>
              <a:t>the parable of the Sheep and Goats </a:t>
            </a:r>
            <a:r>
              <a:rPr lang="en-GB" sz="4300" dirty="0">
                <a:latin typeface="Arial" panose="020B0604020202020204" pitchFamily="34" charset="0"/>
                <a:cs typeface="Arial" panose="020B0604020202020204" pitchFamily="34" charset="0"/>
              </a:rPr>
              <a:t>where only good people could go to Heaven and people who hadn’t helped others had to go to Hell. This happens on the </a:t>
            </a:r>
            <a:r>
              <a:rPr lang="en-GB" sz="4300" dirty="0">
                <a:solidFill>
                  <a:srgbClr val="FF0000"/>
                </a:solidFill>
                <a:latin typeface="Arial" panose="020B0604020202020204" pitchFamily="34" charset="0"/>
                <a:cs typeface="Arial" panose="020B0604020202020204" pitchFamily="34" charset="0"/>
              </a:rPr>
              <a:t>Day of Judgment,</a:t>
            </a:r>
            <a:r>
              <a:rPr lang="en-GB" sz="4300" dirty="0">
                <a:latin typeface="Arial" panose="020B0604020202020204" pitchFamily="34" charset="0"/>
                <a:cs typeface="Arial" panose="020B0604020202020204" pitchFamily="34" charset="0"/>
              </a:rPr>
              <a:t> when God makes the decision. In another story from the </a:t>
            </a:r>
            <a:r>
              <a:rPr lang="en-GB" sz="4300" dirty="0">
                <a:solidFill>
                  <a:srgbClr val="FF0000"/>
                </a:solidFill>
                <a:latin typeface="Arial" panose="020B0604020202020204" pitchFamily="34" charset="0"/>
                <a:cs typeface="Arial" panose="020B0604020202020204" pitchFamily="34" charset="0"/>
              </a:rPr>
              <a:t>Bible</a:t>
            </a:r>
            <a:r>
              <a:rPr lang="en-GB" sz="4300" dirty="0">
                <a:latin typeface="Arial" panose="020B0604020202020204" pitchFamily="34" charset="0"/>
                <a:cs typeface="Arial" panose="020B0604020202020204" pitchFamily="34" charset="0"/>
              </a:rPr>
              <a:t> about </a:t>
            </a:r>
            <a:r>
              <a:rPr lang="en-GB" sz="4300" dirty="0">
                <a:solidFill>
                  <a:srgbClr val="00B050"/>
                </a:solidFill>
                <a:latin typeface="Arial" panose="020B0604020202020204" pitchFamily="34" charset="0"/>
                <a:cs typeface="Arial" panose="020B0604020202020204" pitchFamily="34" charset="0"/>
              </a:rPr>
              <a:t>the rich man and Lazarus</a:t>
            </a:r>
            <a:r>
              <a:rPr lang="en-GB" sz="4300" dirty="0">
                <a:latin typeface="Arial" panose="020B0604020202020204" pitchFamily="34" charset="0"/>
                <a:cs typeface="Arial" panose="020B0604020202020204" pitchFamily="34" charset="0"/>
              </a:rPr>
              <a:t>, Jesus says that Hell is a painful place, full of flames but he says that Heaven is like a big house with lots of rooms, so there’s plenty of space for everyone to go there. </a:t>
            </a:r>
          </a:p>
          <a:p>
            <a:pPr marL="0" indent="0">
              <a:buNone/>
            </a:pPr>
            <a:r>
              <a:rPr lang="en-GB" sz="4300" dirty="0">
                <a:solidFill>
                  <a:srgbClr val="FF0000"/>
                </a:solidFill>
                <a:latin typeface="Arial" panose="020B0604020202020204" pitchFamily="34" charset="0"/>
                <a:cs typeface="Arial" panose="020B0604020202020204" pitchFamily="34" charset="0"/>
              </a:rPr>
              <a:t>Catholic Christians </a:t>
            </a:r>
            <a:r>
              <a:rPr lang="en-GB" sz="4300" dirty="0">
                <a:latin typeface="Arial" panose="020B0604020202020204" pitchFamily="34" charset="0"/>
                <a:cs typeface="Arial" panose="020B0604020202020204" pitchFamily="34" charset="0"/>
              </a:rPr>
              <a:t>believe in </a:t>
            </a:r>
            <a:r>
              <a:rPr lang="en-GB" sz="4300" dirty="0">
                <a:solidFill>
                  <a:srgbClr val="FF0000"/>
                </a:solidFill>
                <a:latin typeface="Arial" panose="020B0604020202020204" pitchFamily="34" charset="0"/>
                <a:cs typeface="Arial" panose="020B0604020202020204" pitchFamily="34" charset="0"/>
              </a:rPr>
              <a:t>Purgatory</a:t>
            </a:r>
            <a:r>
              <a:rPr lang="en-GB" sz="4300" dirty="0">
                <a:latin typeface="Arial" panose="020B0604020202020204" pitchFamily="34" charset="0"/>
                <a:cs typeface="Arial" panose="020B0604020202020204" pitchFamily="34" charset="0"/>
              </a:rPr>
              <a:t>, where souls can wait before going on to Heaven and their relatives can pray for them to get there quicker. </a:t>
            </a:r>
          </a:p>
          <a:p>
            <a:pPr marL="0" indent="0">
              <a:buNone/>
            </a:pPr>
            <a:r>
              <a:rPr lang="en-GB" sz="4300" dirty="0">
                <a:latin typeface="Arial" panose="020B0604020202020204" pitchFamily="34" charset="0"/>
                <a:cs typeface="Arial" panose="020B0604020202020204" pitchFamily="34" charset="0"/>
              </a:rPr>
              <a:t>Humanists don’t believe in Heaven and Hell or anything spiritual, such as God or a soul. They believe that this life is all we have and we must work hard to make it the best life for ourselves and others. </a:t>
            </a:r>
          </a:p>
          <a:p>
            <a:pPr marL="0" indent="0">
              <a:buNone/>
            </a:pPr>
            <a:r>
              <a:rPr lang="en-GB" sz="4300" dirty="0">
                <a:latin typeface="Arial" panose="020B0604020202020204" pitchFamily="34" charset="0"/>
                <a:cs typeface="Arial" panose="020B0604020202020204" pitchFamily="34" charset="0"/>
              </a:rPr>
              <a:t>I think that heaven and hell are not real places because we have never found them, so the ideas are old-fashioned and not relevant to our scientific world. </a:t>
            </a:r>
          </a:p>
          <a:p>
            <a:endParaRPr lang="en-GB" sz="4300" dirty="0"/>
          </a:p>
          <a:p>
            <a:pPr marL="0" indent="0">
              <a:buNone/>
            </a:pPr>
            <a:endParaRPr lang="en-US" sz="2500" dirty="0"/>
          </a:p>
          <a:p>
            <a:pPr marL="0" indent="0">
              <a:buNone/>
            </a:pPr>
            <a:r>
              <a:rPr lang="en-GB" sz="3000" b="1" dirty="0">
                <a:latin typeface="Arial" panose="020B0604020202020204" pitchFamily="34" charset="0"/>
                <a:cs typeface="Arial" panose="020B0604020202020204" pitchFamily="34" charset="0"/>
              </a:rPr>
              <a:t>Lower Band 2. Limited statements of more than one viewpoint. Very good religious language and references to sources used, but almost no attempt to argue the statement. The response reads more like an explanation than a discussion and the reference to Humanists is irrelevant to the statement (which is about Christian beliefs). The final statement shows some very limited reasoning.</a:t>
            </a:r>
            <a:endParaRPr lang="en-GB" sz="3000" dirty="0"/>
          </a:p>
        </p:txBody>
      </p:sp>
    </p:spTree>
    <p:extLst>
      <p:ext uri="{BB962C8B-B14F-4D97-AF65-F5344CB8AC3E}">
        <p14:creationId xmlns:p14="http://schemas.microsoft.com/office/powerpoint/2010/main" val="8877051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271E2-C57F-4397-B982-A062D169586F}"/>
              </a:ext>
            </a:extLst>
          </p:cNvPr>
          <p:cNvSpPr>
            <a:spLocks noGrp="1"/>
          </p:cNvSpPr>
          <p:nvPr>
            <p:ph type="title"/>
          </p:nvPr>
        </p:nvSpPr>
        <p:spPr>
          <a:xfrm>
            <a:off x="914400" y="180474"/>
            <a:ext cx="8229600" cy="627730"/>
          </a:xfrm>
        </p:spPr>
        <p:txBody>
          <a:bodyPr>
            <a:normAutofit fontScale="90000"/>
          </a:bodyPr>
          <a:lstStyle/>
          <a:p>
            <a:r>
              <a:rPr lang="en-GB" dirty="0">
                <a:solidFill>
                  <a:schemeClr val="bg1"/>
                </a:solidFill>
              </a:rPr>
              <a:t>Exemplifying the d. Questions</a:t>
            </a:r>
          </a:p>
        </p:txBody>
      </p:sp>
      <p:sp>
        <p:nvSpPr>
          <p:cNvPr id="3" name="Content Placeholder 2">
            <a:extLst>
              <a:ext uri="{FF2B5EF4-FFF2-40B4-BE49-F238E27FC236}">
                <a16:creationId xmlns:a16="http://schemas.microsoft.com/office/drawing/2014/main" id="{49E17504-D223-4ECB-AFD1-F1CB9161B6FD}"/>
              </a:ext>
            </a:extLst>
          </p:cNvPr>
          <p:cNvSpPr>
            <a:spLocks noGrp="1"/>
          </p:cNvSpPr>
          <p:nvPr>
            <p:ph idx="1"/>
          </p:nvPr>
        </p:nvSpPr>
        <p:spPr>
          <a:xfrm>
            <a:off x="144379" y="1130968"/>
            <a:ext cx="8831179" cy="5546558"/>
          </a:xfrm>
        </p:spPr>
        <p:txBody>
          <a:bodyPr>
            <a:normAutofit fontScale="47500" lnSpcReduction="20000"/>
          </a:bodyPr>
          <a:lstStyle/>
          <a:p>
            <a:pPr marL="0" indent="0">
              <a:buNone/>
            </a:pPr>
            <a:r>
              <a:rPr lang="en-GB" b="1" dirty="0">
                <a:latin typeface="Arial" panose="020B0604020202020204" pitchFamily="34" charset="0"/>
                <a:cs typeface="Arial" panose="020B0604020202020204" pitchFamily="34" charset="0"/>
              </a:rPr>
              <a:t>Characteristics of successful responses</a:t>
            </a:r>
          </a:p>
          <a:p>
            <a:pPr marL="0" indent="0">
              <a:buNone/>
            </a:pPr>
            <a:endParaRPr lang="en-US" b="1" dirty="0">
              <a:solidFill>
                <a:srgbClr val="FF0000"/>
              </a:solidFill>
              <a:latin typeface="Arial" panose="020B0604020202020204" pitchFamily="34" charset="0"/>
              <a:cs typeface="Arial" panose="020B0604020202020204" pitchFamily="34" charset="0"/>
            </a:endParaRPr>
          </a:p>
          <a:p>
            <a:pPr marL="0" indent="0">
              <a:buNone/>
            </a:pPr>
            <a:r>
              <a:rPr lang="en-US" b="1" dirty="0">
                <a:solidFill>
                  <a:srgbClr val="FF0000"/>
                </a:solidFill>
                <a:latin typeface="Arial" panose="020B0604020202020204" pitchFamily="34" charset="0"/>
                <a:cs typeface="Arial" panose="020B0604020202020204" pitchFamily="34" charset="0"/>
              </a:rPr>
              <a:t>(d) </a:t>
            </a:r>
            <a:r>
              <a:rPr lang="en-US" b="1" dirty="0">
                <a:solidFill>
                  <a:srgbClr val="FF0000"/>
                </a:solidFill>
              </a:rPr>
              <a:t>Christian beliefs about Heaven and Hell are out of date.’ [15]</a:t>
            </a:r>
            <a:endParaRPr lang="en-GB" dirty="0">
              <a:solidFill>
                <a:srgbClr val="FF0000"/>
              </a:solidFill>
            </a:endParaRPr>
          </a:p>
          <a:p>
            <a:pPr marL="0" indent="0">
              <a:buNone/>
            </a:pPr>
            <a:r>
              <a:rPr lang="en-US" b="1" dirty="0"/>
              <a:t>Discuss this statement showing that you have considered more than one point of view. (You must refer to religion and belief in your answer.)</a:t>
            </a:r>
          </a:p>
          <a:p>
            <a:pPr marL="0" indent="0">
              <a:buNone/>
            </a:pPr>
            <a:endParaRPr lang="en-US" dirty="0"/>
          </a:p>
          <a:p>
            <a:endParaRPr lang="en-US" b="1" dirty="0">
              <a:solidFill>
                <a:srgbClr val="FF0000"/>
              </a:solidFill>
              <a:latin typeface="Arial" panose="020B0604020202020204" pitchFamily="34" charset="0"/>
              <a:cs typeface="Arial" panose="020B0604020202020204" pitchFamily="34" charset="0"/>
            </a:endParaRPr>
          </a:p>
          <a:p>
            <a:r>
              <a:rPr lang="en-GB" b="1" dirty="0"/>
              <a:t>KEY: </a:t>
            </a:r>
            <a:r>
              <a:rPr lang="en-GB" b="1" dirty="0">
                <a:highlight>
                  <a:srgbClr val="FFFF00"/>
                </a:highlight>
              </a:rPr>
              <a:t>HIGHLIGHTED WORDS ARE CONNECTIVES</a:t>
            </a:r>
            <a:endParaRPr lang="en-GB" dirty="0">
              <a:highlight>
                <a:srgbClr val="FFFF00"/>
              </a:highlight>
            </a:endParaRPr>
          </a:p>
          <a:p>
            <a:r>
              <a:rPr lang="en-GB" b="1" dirty="0"/>
              <a:t>         </a:t>
            </a:r>
            <a:r>
              <a:rPr lang="en-GB" b="1" dirty="0">
                <a:solidFill>
                  <a:srgbClr val="FF0000"/>
                </a:solidFill>
              </a:rPr>
              <a:t>WORDS IN RED ARE EXAMPLES OF SPECIALIST LANGUAGE</a:t>
            </a:r>
            <a:endParaRPr lang="en-GB" dirty="0">
              <a:solidFill>
                <a:srgbClr val="FF0000"/>
              </a:solidFill>
            </a:endParaRPr>
          </a:p>
          <a:p>
            <a:r>
              <a:rPr lang="en-GB" b="1" dirty="0"/>
              <a:t>         </a:t>
            </a:r>
            <a:r>
              <a:rPr lang="en-GB" b="1" dirty="0">
                <a:solidFill>
                  <a:srgbClr val="00B050"/>
                </a:solidFill>
              </a:rPr>
              <a:t>WORDS IN GREEN ARE EXAMPLES OF SOURCES OF WISDOM AND AUTHORITY</a:t>
            </a:r>
          </a:p>
          <a:p>
            <a:endParaRPr lang="en-GB" dirty="0"/>
          </a:p>
          <a:p>
            <a:r>
              <a:rPr lang="en-GB" b="1" dirty="0"/>
              <a:t> Many Christians would disagree with this and say that beliefs about Heaven and Hell are an important part of Christianity and can never be out of date because there are teachings about them in the </a:t>
            </a:r>
            <a:r>
              <a:rPr lang="en-GB" b="1" dirty="0">
                <a:solidFill>
                  <a:srgbClr val="FF0000"/>
                </a:solidFill>
              </a:rPr>
              <a:t>Bible</a:t>
            </a:r>
            <a:r>
              <a:rPr lang="en-GB" b="1" dirty="0"/>
              <a:t>. For example, when Christians say </a:t>
            </a:r>
            <a:r>
              <a:rPr lang="en-GB" b="1" dirty="0">
                <a:solidFill>
                  <a:srgbClr val="FF0000"/>
                </a:solidFill>
              </a:rPr>
              <a:t>the Lord’s Prayer </a:t>
            </a:r>
            <a:r>
              <a:rPr lang="en-GB" b="1" dirty="0"/>
              <a:t>that Jesus himself taught his </a:t>
            </a:r>
            <a:r>
              <a:rPr lang="en-GB" b="1" dirty="0">
                <a:solidFill>
                  <a:srgbClr val="FF0000"/>
                </a:solidFill>
              </a:rPr>
              <a:t>Disciples,</a:t>
            </a:r>
            <a:r>
              <a:rPr lang="en-GB" b="1" dirty="0"/>
              <a:t> they say, </a:t>
            </a:r>
            <a:r>
              <a:rPr lang="en-GB" b="1" dirty="0">
                <a:solidFill>
                  <a:srgbClr val="00B050"/>
                </a:solidFill>
              </a:rPr>
              <a:t>‘Our Father, who is in Heaven..’ </a:t>
            </a:r>
          </a:p>
          <a:p>
            <a:r>
              <a:rPr lang="en-GB" b="1" dirty="0">
                <a:highlight>
                  <a:srgbClr val="FFFF00"/>
                </a:highlight>
              </a:rPr>
              <a:t>Furthermore</a:t>
            </a:r>
            <a:r>
              <a:rPr lang="en-GB" b="1" dirty="0"/>
              <a:t>, Jesus </a:t>
            </a:r>
            <a:r>
              <a:rPr lang="en-GB" b="1" dirty="0">
                <a:solidFill>
                  <a:srgbClr val="00B050"/>
                </a:solidFill>
              </a:rPr>
              <a:t>compared heaven to a house with many rooms </a:t>
            </a:r>
            <a:r>
              <a:rPr lang="en-GB" b="1" dirty="0"/>
              <a:t>and told the man who was </a:t>
            </a:r>
            <a:r>
              <a:rPr lang="en-GB" b="1" dirty="0">
                <a:solidFill>
                  <a:srgbClr val="FF0000"/>
                </a:solidFill>
              </a:rPr>
              <a:t>crucified </a:t>
            </a:r>
            <a:r>
              <a:rPr lang="en-GB" b="1" dirty="0">
                <a:solidFill>
                  <a:srgbClr val="00B050"/>
                </a:solidFill>
              </a:rPr>
              <a:t>with him that he would be with him </a:t>
            </a:r>
            <a:r>
              <a:rPr lang="en-GB" b="1" dirty="0">
                <a:solidFill>
                  <a:srgbClr val="FF0000"/>
                </a:solidFill>
              </a:rPr>
              <a:t>paradise</a:t>
            </a:r>
            <a:r>
              <a:rPr lang="en-GB" b="1" dirty="0"/>
              <a:t>. </a:t>
            </a:r>
            <a:r>
              <a:rPr lang="en-GB" b="1" dirty="0">
                <a:solidFill>
                  <a:srgbClr val="00B050"/>
                </a:solidFill>
              </a:rPr>
              <a:t>The parable of the Rich Man and Lazarus and the Day of Judgement </a:t>
            </a:r>
            <a:r>
              <a:rPr lang="en-GB" b="1" dirty="0"/>
              <a:t>show that there must be a place where our </a:t>
            </a:r>
            <a:r>
              <a:rPr lang="en-GB" b="1" dirty="0">
                <a:solidFill>
                  <a:srgbClr val="FF0000"/>
                </a:solidFill>
              </a:rPr>
              <a:t>souls</a:t>
            </a:r>
            <a:r>
              <a:rPr lang="en-GB" b="1" dirty="0"/>
              <a:t> go when we die, so these teachings can’t be out of date.</a:t>
            </a:r>
          </a:p>
          <a:p>
            <a:r>
              <a:rPr lang="en-GB" b="1" dirty="0">
                <a:highlight>
                  <a:srgbClr val="FFFF00"/>
                </a:highlight>
              </a:rPr>
              <a:t>On the other hand</a:t>
            </a:r>
            <a:r>
              <a:rPr lang="en-GB" b="1" dirty="0"/>
              <a:t>, some Christians might say that the traditional images of heaven as a place in the sky full of fluffy clouds and hell as a place of fiery torment are definitely out of date. Science has proved that heaven is not in the sky, so the teachings in the Bible must be metaphorical or symbolic. </a:t>
            </a:r>
            <a:r>
              <a:rPr lang="en-GB" b="1" dirty="0">
                <a:highlight>
                  <a:srgbClr val="FFFF00"/>
                </a:highlight>
              </a:rPr>
              <a:t>Furthermore,</a:t>
            </a:r>
            <a:r>
              <a:rPr lang="en-GB" b="1" dirty="0"/>
              <a:t> Christians these days are often more comfortable with thinking of heaven as a place where </a:t>
            </a:r>
            <a:r>
              <a:rPr lang="en-GB" b="1" dirty="0">
                <a:solidFill>
                  <a:srgbClr val="FF0000"/>
                </a:solidFill>
              </a:rPr>
              <a:t>God’s </a:t>
            </a:r>
            <a:r>
              <a:rPr lang="en-GB" b="1" dirty="0"/>
              <a:t>presence can be felt and hell as a place where God’s presence cannot be felt. </a:t>
            </a:r>
          </a:p>
          <a:p>
            <a:endParaRPr lang="en-GB" b="1" dirty="0"/>
          </a:p>
          <a:p>
            <a:endParaRPr lang="en-GB" b="1" dirty="0"/>
          </a:p>
          <a:p>
            <a:pPr marL="0" indent="0">
              <a:buNone/>
            </a:pPr>
            <a:endParaRPr lang="en-GB" dirty="0"/>
          </a:p>
        </p:txBody>
      </p:sp>
    </p:spTree>
    <p:extLst>
      <p:ext uri="{BB962C8B-B14F-4D97-AF65-F5344CB8AC3E}">
        <p14:creationId xmlns:p14="http://schemas.microsoft.com/office/powerpoint/2010/main" val="36169398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2CE29-2CFB-41F5-B1C5-1279E2DDF753}"/>
              </a:ext>
            </a:extLst>
          </p:cNvPr>
          <p:cNvSpPr>
            <a:spLocks noGrp="1"/>
          </p:cNvSpPr>
          <p:nvPr>
            <p:ph type="title"/>
          </p:nvPr>
        </p:nvSpPr>
        <p:spPr>
          <a:xfrm>
            <a:off x="914400" y="96253"/>
            <a:ext cx="8229600" cy="639762"/>
          </a:xfrm>
        </p:spPr>
        <p:txBody>
          <a:bodyPr>
            <a:normAutofit fontScale="90000"/>
          </a:bodyPr>
          <a:lstStyle/>
          <a:p>
            <a:r>
              <a:rPr lang="en-GB" dirty="0">
                <a:solidFill>
                  <a:schemeClr val="bg1"/>
                </a:solidFill>
              </a:rPr>
              <a:t>Exemplifying the d. Questions</a:t>
            </a:r>
          </a:p>
        </p:txBody>
      </p:sp>
      <p:sp>
        <p:nvSpPr>
          <p:cNvPr id="3" name="Content Placeholder 2">
            <a:extLst>
              <a:ext uri="{FF2B5EF4-FFF2-40B4-BE49-F238E27FC236}">
                <a16:creationId xmlns:a16="http://schemas.microsoft.com/office/drawing/2014/main" id="{7B5B0E23-F2E3-4368-8CE6-8773DC6F990F}"/>
              </a:ext>
            </a:extLst>
          </p:cNvPr>
          <p:cNvSpPr>
            <a:spLocks noGrp="1"/>
          </p:cNvSpPr>
          <p:nvPr>
            <p:ph idx="1"/>
          </p:nvPr>
        </p:nvSpPr>
        <p:spPr>
          <a:xfrm>
            <a:off x="120315" y="1130968"/>
            <a:ext cx="8879305" cy="5630779"/>
          </a:xfrm>
        </p:spPr>
        <p:txBody>
          <a:bodyPr>
            <a:normAutofit fontScale="40000" lnSpcReduction="20000"/>
          </a:bodyPr>
          <a:lstStyle/>
          <a:p>
            <a:endParaRPr lang="en-GB" b="1" dirty="0"/>
          </a:p>
          <a:p>
            <a:endParaRPr lang="en-GB" b="1" dirty="0"/>
          </a:p>
          <a:p>
            <a:r>
              <a:rPr lang="en-GB" sz="3500" b="1" dirty="0">
                <a:highlight>
                  <a:srgbClr val="FFFF00"/>
                </a:highlight>
              </a:rPr>
              <a:t>Having said that</a:t>
            </a:r>
            <a:r>
              <a:rPr lang="en-GB" sz="3500" b="1" dirty="0"/>
              <a:t>, the beliefs about Heaven and Hell, even as metaphors, are still important and relevant to Christians today, because what’s the point of trying hard to live the good life that Jesus said we should, if there’s no reward in heaven?  If there is no hell, there would be no idea of punishment after death and then criminals and </a:t>
            </a:r>
            <a:r>
              <a:rPr lang="en-GB" sz="3500" b="1" dirty="0">
                <a:solidFill>
                  <a:srgbClr val="FF0000"/>
                </a:solidFill>
              </a:rPr>
              <a:t>sinners</a:t>
            </a:r>
            <a:r>
              <a:rPr lang="en-GB" sz="3500" b="1" dirty="0"/>
              <a:t> who have escaped justice and punishment in their lives, would just get away with it. </a:t>
            </a:r>
            <a:r>
              <a:rPr lang="en-GB" sz="3500" b="1" dirty="0">
                <a:highlight>
                  <a:srgbClr val="FFFF00"/>
                </a:highlight>
              </a:rPr>
              <a:t>Also</a:t>
            </a:r>
            <a:r>
              <a:rPr lang="en-GB" sz="3500" b="1" dirty="0"/>
              <a:t>, if beliefs about heaven an hell are out of date, that might make people doubt the truth and relevance of all of the Bible’s teachings.</a:t>
            </a:r>
          </a:p>
          <a:p>
            <a:endParaRPr lang="en-GB" sz="3500" b="1" dirty="0"/>
          </a:p>
          <a:p>
            <a:r>
              <a:rPr lang="en-GB" sz="3500" b="1" dirty="0">
                <a:highlight>
                  <a:srgbClr val="FFFF00"/>
                </a:highlight>
              </a:rPr>
              <a:t>Alternatively</a:t>
            </a:r>
            <a:r>
              <a:rPr lang="en-GB" sz="3500" b="1" dirty="0"/>
              <a:t>, many Christians might argue that the teachings about hell make belief in an </a:t>
            </a:r>
            <a:r>
              <a:rPr lang="en-GB" sz="3500" b="1" dirty="0">
                <a:solidFill>
                  <a:srgbClr val="FF0000"/>
                </a:solidFill>
              </a:rPr>
              <a:t>omnibenevolent, forgiving </a:t>
            </a:r>
            <a:r>
              <a:rPr lang="en-GB" sz="3500" b="1" dirty="0"/>
              <a:t>God very difficult. How can a God like this make people spend </a:t>
            </a:r>
            <a:r>
              <a:rPr lang="en-GB" sz="3500" b="1" dirty="0">
                <a:solidFill>
                  <a:srgbClr val="FF0000"/>
                </a:solidFill>
              </a:rPr>
              <a:t>eternity </a:t>
            </a:r>
            <a:r>
              <a:rPr lang="en-GB" sz="3500" b="1" dirty="0"/>
              <a:t>in a place of torment? These Christians might argue that the idea of hell is out of date now.  </a:t>
            </a:r>
            <a:r>
              <a:rPr lang="en-GB" sz="3500" b="1" dirty="0">
                <a:highlight>
                  <a:srgbClr val="FFFF00"/>
                </a:highlight>
              </a:rPr>
              <a:t>However</a:t>
            </a:r>
            <a:r>
              <a:rPr lang="en-GB" sz="3500" b="1" dirty="0"/>
              <a:t>, some might challenge that by saying God is always ready to forgive wrong-doing (Christians say ‘</a:t>
            </a:r>
            <a:r>
              <a:rPr lang="en-GB" sz="3500" b="1" dirty="0">
                <a:solidFill>
                  <a:srgbClr val="00B050"/>
                </a:solidFill>
              </a:rPr>
              <a:t>Forgive us our sins’ in the Lord’s Prayer</a:t>
            </a:r>
            <a:r>
              <a:rPr lang="en-GB" sz="3500" b="1" dirty="0"/>
              <a:t>) if you are truly sorry, so the only people who go to hell are the ones who are not sorry and deserve to be there. Furthermore, they might say point out that another one of God’s characteristics is as </a:t>
            </a:r>
            <a:r>
              <a:rPr lang="en-GB" sz="3500" b="1" dirty="0">
                <a:solidFill>
                  <a:srgbClr val="FF0000"/>
                </a:solidFill>
              </a:rPr>
              <a:t>a Judge </a:t>
            </a:r>
            <a:r>
              <a:rPr lang="en-GB" sz="3500" b="1" dirty="0"/>
              <a:t>and so there has to be a heaven and hell or there would be no point in judging how we have lived our lives. </a:t>
            </a:r>
          </a:p>
          <a:p>
            <a:endParaRPr lang="en-GB" sz="3500" b="1" dirty="0"/>
          </a:p>
          <a:p>
            <a:r>
              <a:rPr lang="en-GB" sz="3500" b="1" dirty="0">
                <a:highlight>
                  <a:srgbClr val="FFFF00"/>
                </a:highlight>
              </a:rPr>
              <a:t>On balance</a:t>
            </a:r>
            <a:r>
              <a:rPr lang="en-GB" sz="3500" b="1" dirty="0"/>
              <a:t>, I would argue that it all depends what you mean by heaven and hell. The old-fashioned ideas about them being real places are out of date, but the beliefs that there is an existence after death are not as easy to dismiss.</a:t>
            </a:r>
          </a:p>
          <a:p>
            <a:r>
              <a:rPr lang="en-GB" sz="3500" b="1" dirty="0"/>
              <a:t> </a:t>
            </a:r>
          </a:p>
          <a:p>
            <a:r>
              <a:rPr lang="en-GB" sz="3500" b="1" dirty="0">
                <a:solidFill>
                  <a:schemeClr val="accent1"/>
                </a:solidFill>
              </a:rPr>
              <a:t>THIS USE OF CONNECTIVES TO LINK AND MOVE ARGUMENTS ON AVOIDS A SIMPLE ‘FOR’ AND ‘AGAINST’ STRUCTURE WHICH CAN END UP READING LIKE TWO BLOCKS OF EXPLANATION RATHER THAN AN EVALUATION OF THE STATEMENT.</a:t>
            </a:r>
          </a:p>
          <a:p>
            <a:endParaRPr lang="en-GB" sz="3500" b="1" dirty="0">
              <a:solidFill>
                <a:schemeClr val="accent1"/>
              </a:solidFill>
            </a:endParaRPr>
          </a:p>
          <a:p>
            <a:r>
              <a:rPr lang="en-GB" sz="3500" b="1" dirty="0"/>
              <a:t>Band 4 – an excellent, highly detailed analysis and evaluation, showing clear and well supported judgements and a really thorough discussion of the statement. AO2 skills are demonstrated very well. Excellent use of religious language and appropriate sources of wisdom and authority. </a:t>
            </a:r>
            <a:endParaRPr lang="en-GB" sz="3500" dirty="0"/>
          </a:p>
          <a:p>
            <a:endParaRPr lang="en-GB" dirty="0"/>
          </a:p>
        </p:txBody>
      </p:sp>
    </p:spTree>
    <p:extLst>
      <p:ext uri="{BB962C8B-B14F-4D97-AF65-F5344CB8AC3E}">
        <p14:creationId xmlns:p14="http://schemas.microsoft.com/office/powerpoint/2010/main" val="42846753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4CBB26C-925E-4469-8222-30B005CB3730}"/>
              </a:ext>
            </a:extLst>
          </p:cNvPr>
          <p:cNvSpPr/>
          <p:nvPr/>
        </p:nvSpPr>
        <p:spPr>
          <a:xfrm>
            <a:off x="108285" y="1484784"/>
            <a:ext cx="8831178" cy="2492990"/>
          </a:xfrm>
          <a:prstGeom prst="rect">
            <a:avLst/>
          </a:prstGeom>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US" sz="2400" dirty="0">
                <a:solidFill>
                  <a:schemeClr val="bg1"/>
                </a:solidFill>
                <a:latin typeface="Arial" panose="020B0604020202020204" pitchFamily="34" charset="0"/>
                <a:cs typeface="Arial" panose="020B0604020202020204" pitchFamily="34" charset="0"/>
              </a:rPr>
            </a:br>
            <a:endParaRPr lang="en-US" sz="2400"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a:p>
            <a:br>
              <a:rPr lang="en-US" dirty="0">
                <a:solidFill>
                  <a:schemeClr val="bg1"/>
                </a:solidFill>
              </a:rPr>
            </a:br>
            <a:r>
              <a:rPr lang="en-GB" dirty="0">
                <a:solidFill>
                  <a:schemeClr val="bg1"/>
                </a:solidFill>
                <a:hlinkClick r:id="rId2"/>
              </a:rPr>
              <a:t>GCSEReligiousStudies@eduqas.co.uk</a:t>
            </a:r>
            <a:endParaRPr lang="en-GB" dirty="0">
              <a:highlight>
                <a:srgbClr val="FFFF00"/>
              </a:highlight>
            </a:endParaRPr>
          </a:p>
        </p:txBody>
      </p:sp>
    </p:spTree>
    <p:extLst>
      <p:ext uri="{BB962C8B-B14F-4D97-AF65-F5344CB8AC3E}">
        <p14:creationId xmlns:p14="http://schemas.microsoft.com/office/powerpoint/2010/main" val="2641610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Understanding the marking scheme</a:t>
            </a:r>
          </a:p>
          <a:p>
            <a:pPr lvl="0"/>
            <a:endParaRPr lang="en-GB" sz="2400" b="1" dirty="0"/>
          </a:p>
          <a:p>
            <a:pPr lvl="0"/>
            <a:r>
              <a:rPr lang="en-GB" sz="2400" dirty="0"/>
              <a:t>The marking scheme is designed to offer indicative content only. It is not prescriptive or exhaustive and it is not a check list. It is perfectly possible for candidates to give an accurate and relevant response to a question, yet not have included everything (or even anything) on the mark scheme. </a:t>
            </a:r>
          </a:p>
          <a:p>
            <a:pPr lvl="0"/>
            <a:endParaRPr lang="en-GB" sz="2400" dirty="0"/>
          </a:p>
          <a:p>
            <a:pPr lvl="0"/>
            <a:r>
              <a:rPr lang="en-GB" sz="2400" dirty="0"/>
              <a:t>The content of a response should be marked against the criteria of the marking bands and should be a ‘best-fit.’ </a:t>
            </a:r>
          </a:p>
          <a:p>
            <a:pPr lvl="0"/>
            <a:endParaRPr lang="en-GB" sz="2400" b="1" dirty="0"/>
          </a:p>
        </p:txBody>
      </p:sp>
    </p:spTree>
    <p:extLst>
      <p:ext uri="{BB962C8B-B14F-4D97-AF65-F5344CB8AC3E}">
        <p14:creationId xmlns:p14="http://schemas.microsoft.com/office/powerpoint/2010/main" val="3468535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57EEC-F1D4-4287-A141-885A5DBBFF52}"/>
              </a:ext>
            </a:extLst>
          </p:cNvPr>
          <p:cNvSpPr>
            <a:spLocks noGrp="1"/>
          </p:cNvSpPr>
          <p:nvPr>
            <p:ph type="title"/>
          </p:nvPr>
        </p:nvSpPr>
        <p:spPr>
          <a:xfrm>
            <a:off x="609600" y="108284"/>
            <a:ext cx="8229600" cy="663825"/>
          </a:xfrm>
        </p:spPr>
        <p:txBody>
          <a:bodyPr>
            <a:normAutofit fontScale="90000"/>
          </a:bodyPr>
          <a:lstStyle/>
          <a:p>
            <a:r>
              <a:rPr lang="en-GB" dirty="0">
                <a:solidFill>
                  <a:schemeClr val="bg1"/>
                </a:solidFill>
              </a:rPr>
              <a:t>Reminders</a:t>
            </a:r>
          </a:p>
        </p:txBody>
      </p:sp>
      <p:sp>
        <p:nvSpPr>
          <p:cNvPr id="3" name="Content Placeholder 2">
            <a:extLst>
              <a:ext uri="{FF2B5EF4-FFF2-40B4-BE49-F238E27FC236}">
                <a16:creationId xmlns:a16="http://schemas.microsoft.com/office/drawing/2014/main" id="{BE37CBB9-B447-40A0-A0D3-4D51FB2B12B6}"/>
              </a:ext>
            </a:extLst>
          </p:cNvPr>
          <p:cNvSpPr>
            <a:spLocks noGrp="1"/>
          </p:cNvSpPr>
          <p:nvPr>
            <p:ph idx="1"/>
          </p:nvPr>
        </p:nvSpPr>
        <p:spPr>
          <a:xfrm>
            <a:off x="156411" y="1118938"/>
            <a:ext cx="8867273" cy="5630778"/>
          </a:xfrm>
        </p:spPr>
        <p:txBody>
          <a:bodyPr>
            <a:normAutofit fontScale="40000" lnSpcReduction="20000"/>
          </a:bodyPr>
          <a:lstStyle/>
          <a:p>
            <a:r>
              <a:rPr lang="en-GB" dirty="0"/>
              <a:t>EDUQAS OPERATES A POSITIVE MARKING POLICY, SO INCORRECT OR IRRELEVANT MATERIAL IS </a:t>
            </a:r>
            <a:r>
              <a:rPr lang="en-GB" b="1" dirty="0"/>
              <a:t>IGNORED, NOT PENALISED </a:t>
            </a:r>
            <a:r>
              <a:rPr lang="en-GB" dirty="0"/>
              <a:t>AND MARKS ARE AWARDED FOR ANY INFORMATION THAT IS ACCURATE AND RELEVANT TO THE QUESTION.</a:t>
            </a:r>
          </a:p>
          <a:p>
            <a:r>
              <a:rPr lang="en-GB" dirty="0"/>
              <a:t>IF THE RESPONSE IS GIVEN IN BULLET POINTS, THE DESCRIPTION, EXPLANATION OR EVALUATION CAN GAIN CREDIT, BUT IS UNLIKLEY TO BE ‘EXCELLENT’ OR ‘HIGHLY DETAILED’. </a:t>
            </a:r>
          </a:p>
          <a:p>
            <a:r>
              <a:rPr lang="en-GB" dirty="0"/>
              <a:t>IF A PUPIL CROSSES OUT THEIR OWN WORK, IT SHOULD </a:t>
            </a:r>
            <a:r>
              <a:rPr lang="en-GB" b="1" dirty="0"/>
              <a:t>NOT</a:t>
            </a:r>
            <a:r>
              <a:rPr lang="en-GB" dirty="0"/>
              <a:t> BE GIVEN CREDIT EVEN IF IT IS CORRECT.</a:t>
            </a:r>
          </a:p>
          <a:p>
            <a:r>
              <a:rPr lang="en-GB" dirty="0"/>
              <a:t>TEACHERS CAN USE MARKING SCHEMES, PRINCIPAL EXAMINER REPORTS, EXAM WALK-THROUGHS, ONLINE EXAM REVIEWS AND PREVIOUS CPD TRAINING MATERIAL TO HELP THEM MARK SPECIFIC PAST PAPER QUESTIONS. </a:t>
            </a:r>
          </a:p>
          <a:p>
            <a:r>
              <a:rPr lang="en-GB" dirty="0"/>
              <a:t>THE MARK SCHEME IS NOT A CHECKLIST; OTHER MATERIAL SHOULD BE CREDITED IF IT IS ACCURATE AND RELEVANT TO THE QUESTION. </a:t>
            </a:r>
          </a:p>
          <a:p>
            <a:r>
              <a:rPr lang="en-GB" dirty="0"/>
              <a:t>THERE IS NO SUCH THING AS A ‘PERFECT ANSWER’ GIVEN THE CONSTRAINTS OF TIME. COMPARE ALL RESPONSES WITH THE CRITERIA OF THE MARKING BANDS AND USE YOUR PROFESSIONAL JUDGEMENT.</a:t>
            </a:r>
          </a:p>
          <a:p>
            <a:r>
              <a:rPr lang="en-GB" dirty="0"/>
              <a:t>SOURCES OF WISDOM AND AUTHORITY ARE NOT JUST REFERENCES FROM SACRED TEXTS. ACCURATE &amp; RELEVANT REFERENCES TO LAW/CONSCIENCE/PHILOSOPHERS/RELIGIOUS LEADERS/REASON ETC. CAN ALL BE CREDITED AS ‘SOURCES OF WISDOM’.</a:t>
            </a:r>
          </a:p>
          <a:p>
            <a:r>
              <a:rPr lang="en-GB" dirty="0"/>
              <a:t>NO EXTRA MARKS ARE AVAILABLE FOR GIVING THE TEXT REFERENCE E.G. JOHN 1:14 OR QUR’AN SURAH 3. TEXT REFERENCES DO NOT HAVE TO BE GIVEN WORD FOR WORD; AN ACCURATE AND RELEVANT SUMMARY CAN BE CREDITED.</a:t>
            </a:r>
          </a:p>
          <a:p>
            <a:pPr marL="0" indent="0">
              <a:buNone/>
            </a:pPr>
            <a:endParaRPr lang="en-GB" dirty="0"/>
          </a:p>
          <a:p>
            <a:r>
              <a:rPr lang="en-GB" dirty="0"/>
              <a:t>PUPILS CANNOT GAIN CREDIT FOR JUST REPEATING THE KEY CONCEPT IN THE a. QUESTIONS – THEY MUST ACCURATELY DEFINE IT.</a:t>
            </a:r>
          </a:p>
          <a:p>
            <a:r>
              <a:rPr lang="en-GB" dirty="0"/>
              <a:t>DO NOT ‘PENNY-POINT’ MARK. ANY 5 POINTS </a:t>
            </a:r>
            <a:r>
              <a:rPr lang="en-GB" b="1" dirty="0"/>
              <a:t>DOES NOT </a:t>
            </a:r>
            <a:r>
              <a:rPr lang="en-GB" dirty="0"/>
              <a:t>NECESSARILY EQUATE TO 5 MARKS.</a:t>
            </a:r>
          </a:p>
          <a:p>
            <a:endParaRPr lang="en-GB" dirty="0"/>
          </a:p>
          <a:p>
            <a:r>
              <a:rPr lang="en-GB" dirty="0"/>
              <a:t>B. QUESTIONS MUST DESCRIBE – CREDIT MUST BE GIVEN FOR THE </a:t>
            </a:r>
            <a:r>
              <a:rPr lang="en-GB" b="1" dirty="0"/>
              <a:t>QUALITY OF THE DESCRIPTION. </a:t>
            </a:r>
          </a:p>
          <a:p>
            <a:r>
              <a:rPr lang="en-GB" dirty="0"/>
              <a:t>C. QUESTIONS MUST EXPLAIN – CREDIT MUST BE GIVEN FOR THE </a:t>
            </a:r>
            <a:r>
              <a:rPr lang="en-GB" b="1" dirty="0"/>
              <a:t>QUALITY OF THE EXPLANATION.</a:t>
            </a:r>
          </a:p>
          <a:p>
            <a:r>
              <a:rPr lang="en-GB" dirty="0"/>
              <a:t>D. QUESTIONS MUST EVALUATE – CREDIT MUST BE GIVEN FOR THE </a:t>
            </a:r>
            <a:r>
              <a:rPr lang="en-GB" b="1" dirty="0"/>
              <a:t>QUALITY OF THE DISCUSSION, ANALYSIS AND EVALUATION</a:t>
            </a:r>
            <a:r>
              <a:rPr lang="en-GB" dirty="0"/>
              <a:t>. THE AO2 SKILLS SHOULD BE CLEARLY DEMONSTRATED.</a:t>
            </a:r>
          </a:p>
          <a:p>
            <a:r>
              <a:rPr lang="en-GB" dirty="0"/>
              <a:t>RESPONSES MUST BE PLACED INTO A ‘BEST-FIT’ BAND AND THEN THE MARK WITHIN THAT BAND SHOULD BE DECIDED (THINK: IS THE RESPONSE GETTING CLOSE TO THE HIGHER BAND OR CLOSE TO THE LOWER BAND? THEN AWARD THE MARK ACCORDINGLY).</a:t>
            </a:r>
          </a:p>
          <a:p>
            <a:endParaRPr lang="en-GB" dirty="0"/>
          </a:p>
        </p:txBody>
      </p:sp>
    </p:spTree>
    <p:extLst>
      <p:ext uri="{BB962C8B-B14F-4D97-AF65-F5344CB8AC3E}">
        <p14:creationId xmlns:p14="http://schemas.microsoft.com/office/powerpoint/2010/main" val="24760627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duqas_Powerpoint_Templates_for PPT-1.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939"/>
            <a:ext cx="9144000" cy="6858000"/>
          </a:xfrm>
          <a:prstGeom prst="rect">
            <a:avLst/>
          </a:prstGeom>
        </p:spPr>
      </p:pic>
      <p:sp>
        <p:nvSpPr>
          <p:cNvPr id="7" name="TextBox 6"/>
          <p:cNvSpPr txBox="1"/>
          <p:nvPr/>
        </p:nvSpPr>
        <p:spPr>
          <a:xfrm>
            <a:off x="278739" y="253868"/>
            <a:ext cx="8720881" cy="3342453"/>
          </a:xfrm>
          <a:prstGeom prst="rect">
            <a:avLst/>
          </a:prstGeom>
          <a:noFill/>
        </p:spPr>
        <p:txBody>
          <a:bodyPr wrap="square" rtlCol="0">
            <a:spAutoFit/>
          </a:bodyPr>
          <a:lstStyle/>
          <a:p>
            <a:pPr>
              <a:lnSpc>
                <a:spcPct val="80000"/>
              </a:lnSpc>
            </a:pPr>
            <a:r>
              <a:rPr lang="en-GB" sz="4400" dirty="0">
                <a:solidFill>
                  <a:schemeClr val="bg1"/>
                </a:solidFill>
                <a:latin typeface="Arial" panose="020B0604020202020204" pitchFamily="34" charset="0"/>
                <a:cs typeface="Arial" panose="020B0604020202020204" pitchFamily="34" charset="0"/>
              </a:rPr>
              <a:t>Assessing WJEC Eduqas GCSE Religious Studies</a:t>
            </a:r>
          </a:p>
          <a:p>
            <a:pPr>
              <a:lnSpc>
                <a:spcPct val="80000"/>
              </a:lnSpc>
            </a:pPr>
            <a:endParaRPr lang="en-GB" sz="4400" dirty="0">
              <a:solidFill>
                <a:schemeClr val="bg1"/>
              </a:solidFill>
              <a:latin typeface="Arial" panose="020B0604020202020204" pitchFamily="34" charset="0"/>
              <a:cs typeface="Arial" panose="020B0604020202020204" pitchFamily="34" charset="0"/>
            </a:endParaRPr>
          </a:p>
          <a:p>
            <a:pPr>
              <a:lnSpc>
                <a:spcPct val="80000"/>
              </a:lnSpc>
            </a:pPr>
            <a:r>
              <a:rPr lang="en-GB" sz="4400" dirty="0">
                <a:solidFill>
                  <a:schemeClr val="bg1"/>
                </a:solidFill>
                <a:latin typeface="Arial" panose="020B0604020202020204" pitchFamily="34" charset="0"/>
                <a:cs typeface="Arial" panose="020B0604020202020204" pitchFamily="34" charset="0"/>
              </a:rPr>
              <a:t>Marking Route A Component 1</a:t>
            </a: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US" sz="4400" kern="1100" spc="-30" dirty="0">
              <a:solidFill>
                <a:schemeClr val="bg1"/>
              </a:solidFill>
              <a:latin typeface="Gotham Rounded Book"/>
              <a:cs typeface="Gotham Rounded Book"/>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271" y="6120618"/>
            <a:ext cx="678007" cy="678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Z:\Pictures\logos\WJEC_Logo_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740" y="5868674"/>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89416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C95AC-4467-4F8E-A06A-4C6919F13601}"/>
              </a:ext>
            </a:extLst>
          </p:cNvPr>
          <p:cNvSpPr>
            <a:spLocks noGrp="1"/>
          </p:cNvSpPr>
          <p:nvPr>
            <p:ph type="title"/>
          </p:nvPr>
        </p:nvSpPr>
        <p:spPr>
          <a:xfrm>
            <a:off x="457200" y="274638"/>
            <a:ext cx="8229600" cy="555541"/>
          </a:xfrm>
        </p:spPr>
        <p:txBody>
          <a:bodyPr>
            <a:normAutofit fontScale="90000"/>
          </a:bodyPr>
          <a:lstStyle/>
          <a:p>
            <a:r>
              <a:rPr lang="en-GB" dirty="0"/>
              <a:t>Non-religious Beliefs</a:t>
            </a:r>
          </a:p>
        </p:txBody>
      </p:sp>
      <p:sp>
        <p:nvSpPr>
          <p:cNvPr id="3" name="Content Placeholder 2">
            <a:extLst>
              <a:ext uri="{FF2B5EF4-FFF2-40B4-BE49-F238E27FC236}">
                <a16:creationId xmlns:a16="http://schemas.microsoft.com/office/drawing/2014/main" id="{21786571-98AD-4DDD-9BF3-9FF0F7D2F943}"/>
              </a:ext>
            </a:extLst>
          </p:cNvPr>
          <p:cNvSpPr>
            <a:spLocks noGrp="1"/>
          </p:cNvSpPr>
          <p:nvPr>
            <p:ph idx="1"/>
          </p:nvPr>
        </p:nvSpPr>
        <p:spPr>
          <a:xfrm>
            <a:off x="144379" y="1106905"/>
            <a:ext cx="8831179" cy="5666873"/>
          </a:xfrm>
        </p:spPr>
        <p:txBody>
          <a:bodyPr>
            <a:normAutofit fontScale="85000" lnSpcReduction="10000"/>
          </a:bodyPr>
          <a:lstStyle/>
          <a:p>
            <a:r>
              <a:rPr lang="en-GB" sz="2400" dirty="0"/>
              <a:t>Question 2d. Life and Death in Component 1 is the only d. question where pupils are asked explicitly to include non-religious beliefs in their answer. They may include non-religious beliefs in other d. questions </a:t>
            </a:r>
            <a:r>
              <a:rPr lang="en-GB" sz="2400" b="1" dirty="0"/>
              <a:t>IF</a:t>
            </a:r>
            <a:r>
              <a:rPr lang="en-GB" sz="2400" dirty="0"/>
              <a:t> doing so would be relevant to the statement. For example: ‘God can’t exist in an evil world’ is open-ended enough to allow non-religious views, whereas ‘You must keep kosher to be Jewish’ is not open-ended and reference to non-religious beliefs would not be relevant.</a:t>
            </a:r>
          </a:p>
          <a:p>
            <a:endParaRPr lang="en-GB" sz="2400" dirty="0"/>
          </a:p>
          <a:p>
            <a:r>
              <a:rPr lang="en-GB" sz="2400" b="1" dirty="0"/>
              <a:t>What if pupils do not include non-religious views in question 2d.?</a:t>
            </a:r>
          </a:p>
          <a:p>
            <a:pPr marL="0" indent="0">
              <a:buNone/>
            </a:pPr>
            <a:r>
              <a:rPr lang="en-GB" sz="2400" dirty="0"/>
              <a:t>The instruction to do so is in the question and is a requirement of a successful response. If absolutely no non-religious content is included, pupils are capped at Level 1 ‘no consideration of non-religious beliefs.’</a:t>
            </a:r>
          </a:p>
          <a:p>
            <a:pPr marL="0" indent="0">
              <a:buNone/>
            </a:pPr>
            <a:r>
              <a:rPr lang="en-GB" sz="2400" b="1" dirty="0">
                <a:solidFill>
                  <a:srgbClr val="FF0000"/>
                </a:solidFill>
              </a:rPr>
              <a:t>However,</a:t>
            </a:r>
            <a:r>
              <a:rPr lang="en-GB" sz="2400" dirty="0"/>
              <a:t> content that is, in fact, secular (not religious), but is not actually stated as such can still be credited. For example, ‘Death is the end, there is nothing more…’, ‘Quality of life is very important…’, ‘The universe created itself…’, ‘Pro-choice is more important than pro-life…’ ‘God can’t exist when so many suffer…’  These are all accurate secular viewpoints and can be given credit even though the pupil has not actually said, ‘Humanists/Atheists/Secularists believe that…..’  </a:t>
            </a:r>
          </a:p>
          <a:p>
            <a:pPr marL="0" indent="0">
              <a:buNone/>
            </a:pPr>
            <a:r>
              <a:rPr lang="en-GB" sz="2400" b="1" dirty="0"/>
              <a:t>Positive marking credits what IS there, rather than penalising what is not there.</a:t>
            </a:r>
          </a:p>
        </p:txBody>
      </p:sp>
    </p:spTree>
    <p:extLst>
      <p:ext uri="{BB962C8B-B14F-4D97-AF65-F5344CB8AC3E}">
        <p14:creationId xmlns:p14="http://schemas.microsoft.com/office/powerpoint/2010/main" val="30199486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7EEC8-CF9E-40A6-BC66-A8C167B05162}"/>
              </a:ext>
            </a:extLst>
          </p:cNvPr>
          <p:cNvSpPr>
            <a:spLocks noGrp="1"/>
          </p:cNvSpPr>
          <p:nvPr>
            <p:ph type="title"/>
          </p:nvPr>
        </p:nvSpPr>
        <p:spPr>
          <a:xfrm>
            <a:off x="1258584" y="180474"/>
            <a:ext cx="8229600" cy="639762"/>
          </a:xfrm>
        </p:spPr>
        <p:txBody>
          <a:bodyPr>
            <a:normAutofit fontScale="90000"/>
          </a:bodyPr>
          <a:lstStyle/>
          <a:p>
            <a:r>
              <a:rPr lang="en-GB" dirty="0">
                <a:solidFill>
                  <a:schemeClr val="bg1"/>
                </a:solidFill>
              </a:rPr>
              <a:t>How are the a. Questions marked?</a:t>
            </a:r>
          </a:p>
        </p:txBody>
      </p:sp>
      <p:sp>
        <p:nvSpPr>
          <p:cNvPr id="3" name="Content Placeholder 2">
            <a:extLst>
              <a:ext uri="{FF2B5EF4-FFF2-40B4-BE49-F238E27FC236}">
                <a16:creationId xmlns:a16="http://schemas.microsoft.com/office/drawing/2014/main" id="{3B82CA16-92B5-4587-9E94-7F8DC0C49658}"/>
              </a:ext>
            </a:extLst>
          </p:cNvPr>
          <p:cNvSpPr>
            <a:spLocks noGrp="1"/>
          </p:cNvSpPr>
          <p:nvPr>
            <p:ph idx="1"/>
          </p:nvPr>
        </p:nvSpPr>
        <p:spPr>
          <a:xfrm>
            <a:off x="120315" y="1215189"/>
            <a:ext cx="8710863" cy="5462337"/>
          </a:xfrm>
        </p:spPr>
        <p:txBody>
          <a:bodyPr>
            <a:normAutofit fontScale="47500" lnSpcReduction="20000"/>
          </a:bodyPr>
          <a:lstStyle/>
          <a:p>
            <a:r>
              <a:rPr lang="en-US" sz="4000" dirty="0">
                <a:latin typeface="Arial" panose="020B0604020202020204" pitchFamily="34" charset="0"/>
                <a:ea typeface="Cambria" panose="02040503050406030204" pitchFamily="18" charset="0"/>
                <a:cs typeface="Arial" panose="020B0604020202020204" pitchFamily="34" charset="0"/>
              </a:rPr>
              <a:t>Question a.: Skill being tested – AO1 – knowledge and understanding – </a:t>
            </a:r>
            <a:r>
              <a:rPr lang="en-US" sz="4000" u="sng" dirty="0">
                <a:latin typeface="Arial" panose="020B0604020202020204" pitchFamily="34" charset="0"/>
                <a:ea typeface="Cambria" panose="02040503050406030204" pitchFamily="18" charset="0"/>
                <a:cs typeface="Arial" panose="020B0604020202020204" pitchFamily="34" charset="0"/>
              </a:rPr>
              <a:t>defining</a:t>
            </a:r>
            <a:r>
              <a:rPr lang="en-US" sz="4000" dirty="0">
                <a:latin typeface="Arial" panose="020B0604020202020204" pitchFamily="34" charset="0"/>
                <a:ea typeface="Cambria" panose="02040503050406030204" pitchFamily="18" charset="0"/>
                <a:cs typeface="Arial" panose="020B0604020202020204" pitchFamily="34" charset="0"/>
              </a:rPr>
              <a:t> Key Concepts. Worth 2 marks.</a:t>
            </a:r>
          </a:p>
          <a:p>
            <a:endParaRPr lang="en-US" sz="4000" dirty="0">
              <a:latin typeface="Arial" panose="020B0604020202020204" pitchFamily="34" charset="0"/>
              <a:ea typeface="Cambria" panose="02040503050406030204" pitchFamily="18" charset="0"/>
              <a:cs typeface="Arial" panose="020B0604020202020204" pitchFamily="34" charset="0"/>
            </a:endParaRPr>
          </a:p>
          <a:p>
            <a:r>
              <a:rPr lang="en-US" sz="4000" dirty="0">
                <a:latin typeface="Arial" panose="020B0604020202020204" pitchFamily="34" charset="0"/>
                <a:ea typeface="Cambria" panose="02040503050406030204" pitchFamily="18" charset="0"/>
                <a:cs typeface="Arial" panose="020B0604020202020204" pitchFamily="34" charset="0"/>
              </a:rPr>
              <a:t>Pupils must give an </a:t>
            </a:r>
            <a:r>
              <a:rPr lang="en-US" sz="4000" b="1" dirty="0">
                <a:latin typeface="Arial" panose="020B0604020202020204" pitchFamily="34" charset="0"/>
                <a:ea typeface="Cambria" panose="02040503050406030204" pitchFamily="18" charset="0"/>
                <a:cs typeface="Arial" panose="020B0604020202020204" pitchFamily="34" charset="0"/>
              </a:rPr>
              <a:t>accurate</a:t>
            </a:r>
            <a:r>
              <a:rPr lang="en-US" sz="4000" dirty="0">
                <a:latin typeface="Arial" panose="020B0604020202020204" pitchFamily="34" charset="0"/>
                <a:ea typeface="Cambria" panose="02040503050406030204" pitchFamily="18" charset="0"/>
                <a:cs typeface="Arial" panose="020B0604020202020204" pitchFamily="34" charset="0"/>
              </a:rPr>
              <a:t> definition of the meaning of the Key Concept without just repeating the word. </a:t>
            </a:r>
            <a:r>
              <a:rPr lang="en-US" sz="4000" b="1" dirty="0">
                <a:latin typeface="Arial" panose="020B0604020202020204" pitchFamily="34" charset="0"/>
                <a:ea typeface="Cambria" panose="02040503050406030204" pitchFamily="18" charset="0"/>
                <a:cs typeface="Arial" panose="020B0604020202020204" pitchFamily="34" charset="0"/>
              </a:rPr>
              <a:t>They don’t have to give the Glossary definition </a:t>
            </a:r>
            <a:r>
              <a:rPr lang="en-US" sz="4000" dirty="0">
                <a:latin typeface="Arial" panose="020B0604020202020204" pitchFamily="34" charset="0"/>
                <a:ea typeface="Cambria" panose="02040503050406030204" pitchFamily="18" charset="0"/>
                <a:cs typeface="Arial" panose="020B0604020202020204" pitchFamily="34" charset="0"/>
              </a:rPr>
              <a:t>(see the link below) </a:t>
            </a:r>
            <a:r>
              <a:rPr lang="en-US" sz="4000" b="1" dirty="0">
                <a:latin typeface="Arial" panose="020B0604020202020204" pitchFamily="34" charset="0"/>
                <a:ea typeface="Cambria" panose="02040503050406030204" pitchFamily="18" charset="0"/>
                <a:cs typeface="Arial" panose="020B0604020202020204" pitchFamily="34" charset="0"/>
              </a:rPr>
              <a:t>and they do not have to explain the Concept.</a:t>
            </a:r>
            <a:r>
              <a:rPr lang="en-US" sz="4000" dirty="0">
                <a:latin typeface="Arial" panose="020B0604020202020204" pitchFamily="34" charset="0"/>
                <a:ea typeface="Cambria" panose="02040503050406030204" pitchFamily="18" charset="0"/>
                <a:cs typeface="Arial" panose="020B0604020202020204" pitchFamily="34" charset="0"/>
              </a:rPr>
              <a:t> They can provide a strong, accurate definition, or a weaker definition with an example and gain the 2 marks. Responses do not need to be </a:t>
            </a:r>
            <a:r>
              <a:rPr lang="en-US" sz="4000">
                <a:latin typeface="Arial" panose="020B0604020202020204" pitchFamily="34" charset="0"/>
                <a:ea typeface="Cambria" panose="02040503050406030204" pitchFamily="18" charset="0"/>
                <a:cs typeface="Arial" panose="020B0604020202020204" pitchFamily="34" charset="0"/>
              </a:rPr>
              <a:t>lengthy. </a:t>
            </a:r>
            <a:r>
              <a:rPr lang="en-US" sz="4000" b="1">
                <a:latin typeface="Arial" panose="020B0604020202020204" pitchFamily="34" charset="0"/>
                <a:ea typeface="Cambria" panose="02040503050406030204" pitchFamily="18" charset="0"/>
                <a:cs typeface="Arial" panose="020B0604020202020204" pitchFamily="34" charset="0"/>
              </a:rPr>
              <a:t>No </a:t>
            </a:r>
            <a:r>
              <a:rPr lang="en-US" sz="4000" b="1" dirty="0">
                <a:latin typeface="Arial" panose="020B0604020202020204" pitchFamily="34" charset="0"/>
                <a:ea typeface="Cambria" panose="02040503050406030204" pitchFamily="18" charset="0"/>
                <a:cs typeface="Arial" panose="020B0604020202020204" pitchFamily="34" charset="0"/>
              </a:rPr>
              <a:t>credit can be given for just repeating the Concept</a:t>
            </a:r>
            <a:r>
              <a:rPr lang="en-US" sz="4000" dirty="0">
                <a:latin typeface="Arial" panose="020B0604020202020204" pitchFamily="34" charset="0"/>
                <a:ea typeface="Cambria" panose="02040503050406030204" pitchFamily="18" charset="0"/>
                <a:cs typeface="Arial" panose="020B0604020202020204" pitchFamily="34" charset="0"/>
              </a:rPr>
              <a:t>.</a:t>
            </a:r>
          </a:p>
          <a:p>
            <a:r>
              <a:rPr lang="en-US" sz="4000" dirty="0">
                <a:latin typeface="Arial" panose="020B0604020202020204" pitchFamily="34" charset="0"/>
                <a:ea typeface="Cambria" panose="02040503050406030204" pitchFamily="18" charset="0"/>
                <a:cs typeface="Arial" panose="020B0604020202020204" pitchFamily="34" charset="0"/>
              </a:rPr>
              <a:t>a. Questions in Components 2 and 3 are always ‘religion specific’ i.e. ‘What do Muslims mean by….?’ but the Component 1 a. Questions are more general ‘What is meant by….?’ and the response can come from any religion or belief.</a:t>
            </a:r>
          </a:p>
          <a:p>
            <a:endParaRPr lang="en-US" sz="4000" dirty="0">
              <a:latin typeface="Arial" panose="020B0604020202020204" pitchFamily="34" charset="0"/>
              <a:ea typeface="Cambria" panose="02040503050406030204" pitchFamily="18" charset="0"/>
              <a:cs typeface="Arial" panose="020B0604020202020204" pitchFamily="34" charset="0"/>
            </a:endParaRPr>
          </a:p>
          <a:p>
            <a:r>
              <a:rPr lang="en-US" sz="4000" dirty="0">
                <a:latin typeface="Arial" panose="020B0604020202020204" pitchFamily="34" charset="0"/>
                <a:ea typeface="Cambria" panose="02040503050406030204" pitchFamily="18" charset="0"/>
                <a:cs typeface="Arial" panose="020B0604020202020204" pitchFamily="34" charset="0"/>
              </a:rPr>
              <a:t>The following examples are taken from 2019 Component 1 question paper:</a:t>
            </a:r>
          </a:p>
          <a:p>
            <a:endParaRPr lang="en-US" sz="4000" dirty="0">
              <a:latin typeface="Arial" panose="020B0604020202020204" pitchFamily="34" charset="0"/>
              <a:ea typeface="Cambria" panose="02040503050406030204" pitchFamily="18" charset="0"/>
              <a:cs typeface="Arial" panose="020B0604020202020204" pitchFamily="34" charset="0"/>
            </a:endParaRPr>
          </a:p>
          <a:p>
            <a:endParaRPr lang="en-US" sz="4000" b="1" dirty="0">
              <a:latin typeface="Arial" panose="020B0604020202020204" pitchFamily="34" charset="0"/>
              <a:cs typeface="Arial" panose="020B0604020202020204" pitchFamily="34" charset="0"/>
            </a:endParaRPr>
          </a:p>
          <a:p>
            <a:r>
              <a:rPr lang="en-US" sz="4000" b="1" dirty="0">
                <a:solidFill>
                  <a:srgbClr val="FF0000"/>
                </a:solidFill>
                <a:latin typeface="Arial" panose="020B0604020202020204" pitchFamily="34" charset="0"/>
                <a:cs typeface="Arial" panose="020B0604020202020204" pitchFamily="34" charset="0"/>
              </a:rPr>
              <a:t>(a) What is meant by ‘soul’?  [2]  </a:t>
            </a:r>
            <a:endParaRPr lang="en-US" sz="4000" b="1" dirty="0">
              <a:latin typeface="Arial" panose="020B0604020202020204" pitchFamily="34" charset="0"/>
              <a:cs typeface="Arial" panose="020B0604020202020204" pitchFamily="34" charset="0"/>
            </a:endParaRPr>
          </a:p>
          <a:p>
            <a:endParaRPr lang="en-US" sz="4000" b="1" dirty="0">
              <a:solidFill>
                <a:srgbClr val="FF0000"/>
              </a:solidFill>
              <a:highlight>
                <a:srgbClr val="FFFF00"/>
              </a:highlight>
              <a:latin typeface="Arial" panose="020B0604020202020204" pitchFamily="34" charset="0"/>
              <a:cs typeface="Arial" panose="020B0604020202020204" pitchFamily="34" charset="0"/>
            </a:endParaRPr>
          </a:p>
          <a:p>
            <a:r>
              <a:rPr lang="en-US" sz="4000" dirty="0">
                <a:latin typeface="Arial" panose="020B0604020202020204" pitchFamily="34" charset="0"/>
                <a:cs typeface="Arial" panose="020B0604020202020204" pitchFamily="34" charset="0"/>
              </a:rPr>
              <a:t>The definitions of these Key Concepts are given in a </a:t>
            </a:r>
            <a:r>
              <a:rPr lang="en-US" sz="4000" dirty="0">
                <a:latin typeface="Arial" panose="020B0604020202020204" pitchFamily="34" charset="0"/>
                <a:cs typeface="Arial" panose="020B0604020202020204" pitchFamily="34" charset="0"/>
                <a:hlinkClick r:id="rId2"/>
              </a:rPr>
              <a:t>Glossary.</a:t>
            </a:r>
            <a:endParaRPr lang="en-US" sz="4000" dirty="0">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3989224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84243-9ACB-47CF-B325-C2CC7E3AAB85}"/>
              </a:ext>
            </a:extLst>
          </p:cNvPr>
          <p:cNvSpPr>
            <a:spLocks noGrp="1"/>
          </p:cNvSpPr>
          <p:nvPr>
            <p:ph type="title"/>
          </p:nvPr>
        </p:nvSpPr>
        <p:spPr>
          <a:xfrm>
            <a:off x="1217488" y="180474"/>
            <a:ext cx="8229600" cy="555541"/>
          </a:xfrm>
        </p:spPr>
        <p:txBody>
          <a:bodyPr>
            <a:normAutofit fontScale="90000"/>
          </a:bodyPr>
          <a:lstStyle/>
          <a:p>
            <a:r>
              <a:rPr lang="en-GB" dirty="0">
                <a:solidFill>
                  <a:schemeClr val="bg1"/>
                </a:solidFill>
              </a:rPr>
              <a:t>Exemplifying the a. Questions</a:t>
            </a:r>
          </a:p>
        </p:txBody>
      </p:sp>
      <p:sp>
        <p:nvSpPr>
          <p:cNvPr id="3" name="Content Placeholder 2">
            <a:extLst>
              <a:ext uri="{FF2B5EF4-FFF2-40B4-BE49-F238E27FC236}">
                <a16:creationId xmlns:a16="http://schemas.microsoft.com/office/drawing/2014/main" id="{63C072C5-D857-419D-9D64-39F0F04F6693}"/>
              </a:ext>
            </a:extLst>
          </p:cNvPr>
          <p:cNvSpPr>
            <a:spLocks noGrp="1"/>
          </p:cNvSpPr>
          <p:nvPr>
            <p:ph idx="1"/>
          </p:nvPr>
        </p:nvSpPr>
        <p:spPr>
          <a:xfrm>
            <a:off x="144379" y="1058780"/>
            <a:ext cx="8795084" cy="5618746"/>
          </a:xfrm>
        </p:spPr>
        <p:txBody>
          <a:bodyPr>
            <a:normAutofit fontScale="62500" lnSpcReduction="20000"/>
          </a:bodyPr>
          <a:lstStyle/>
          <a:p>
            <a:r>
              <a:rPr lang="en-GB" b="1" dirty="0">
                <a:latin typeface="Arial" panose="020B0604020202020204" pitchFamily="34" charset="0"/>
                <a:cs typeface="Arial" panose="020B0604020202020204" pitchFamily="34" charset="0"/>
              </a:rPr>
              <a:t>Characteristics of less successful responses:</a:t>
            </a:r>
          </a:p>
          <a:p>
            <a:endParaRPr lang="en-GB" b="1" dirty="0">
              <a:latin typeface="Arial" panose="020B0604020202020204" pitchFamily="34" charset="0"/>
              <a:cs typeface="Arial" panose="020B0604020202020204" pitchFamily="34" charset="0"/>
            </a:endParaRPr>
          </a:p>
          <a:p>
            <a:r>
              <a:rPr lang="en-US" b="1" dirty="0">
                <a:solidFill>
                  <a:srgbClr val="FF0000"/>
                </a:solidFill>
                <a:latin typeface="Arial" panose="020B0604020202020204" pitchFamily="34" charset="0"/>
                <a:cs typeface="Arial" panose="020B0604020202020204" pitchFamily="34" charset="0"/>
              </a:rPr>
              <a:t>(a) What is meant by ‘soul’?</a:t>
            </a:r>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Response: </a:t>
            </a:r>
            <a:r>
              <a:rPr lang="en-GB" dirty="0">
                <a:solidFill>
                  <a:srgbClr val="FF0000"/>
                </a:solidFill>
                <a:latin typeface="Arial" panose="020B0604020202020204" pitchFamily="34" charset="0"/>
                <a:cs typeface="Arial" panose="020B0604020202020204" pitchFamily="34" charset="0"/>
              </a:rPr>
              <a:t>This is where every person has a brain and a personality that is just theirs</a:t>
            </a:r>
            <a:r>
              <a:rPr lang="en-GB" b="1" dirty="0">
                <a:latin typeface="Arial" panose="020B0604020202020204" pitchFamily="34" charset="0"/>
                <a:cs typeface="Arial" panose="020B0604020202020204" pitchFamily="34" charset="0"/>
              </a:rPr>
              <a:t>. 0 Marks – an incorrect definition that shows no understanding of the Key Concept.</a:t>
            </a:r>
          </a:p>
          <a:p>
            <a:endParaRPr lang="en-GB" sz="3600"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Characteristics of successful responses:</a:t>
            </a:r>
          </a:p>
          <a:p>
            <a:pPr marL="0" indent="0">
              <a:buNone/>
            </a:pPr>
            <a:endParaRPr lang="en-GB" b="1" dirty="0">
              <a:solidFill>
                <a:srgbClr val="FF0000"/>
              </a:solidFill>
              <a:highlight>
                <a:srgbClr val="FFFF00"/>
              </a:highlight>
              <a:latin typeface="Arial" panose="020B0604020202020204" pitchFamily="34" charset="0"/>
              <a:cs typeface="Arial" panose="020B0604020202020204" pitchFamily="34" charset="0"/>
            </a:endParaRPr>
          </a:p>
          <a:p>
            <a:pPr lvl="0"/>
            <a:r>
              <a:rPr lang="en-US" b="1" dirty="0">
                <a:solidFill>
                  <a:srgbClr val="FF0000"/>
                </a:solidFill>
                <a:latin typeface="Arial" panose="020B0604020202020204" pitchFamily="34" charset="0"/>
                <a:cs typeface="Arial" panose="020B0604020202020204" pitchFamily="34" charset="0"/>
              </a:rPr>
              <a:t>(a) What is meant by ‘soul’? </a:t>
            </a:r>
          </a:p>
          <a:p>
            <a:pPr lvl="0"/>
            <a:r>
              <a:rPr lang="en-US" b="1" dirty="0">
                <a:latin typeface="Arial" panose="020B0604020202020204" pitchFamily="34" charset="0"/>
                <a:cs typeface="Arial" panose="020B0604020202020204" pitchFamily="34" charset="0"/>
              </a:rPr>
              <a:t>Response:</a:t>
            </a:r>
            <a:r>
              <a:rPr lang="en-US" b="1" dirty="0">
                <a:solidFill>
                  <a:srgbClr val="FF0000"/>
                </a:solidFill>
                <a:latin typeface="Arial" panose="020B0604020202020204" pitchFamily="34" charset="0"/>
                <a:cs typeface="Arial" panose="020B0604020202020204" pitchFamily="34" charset="0"/>
              </a:rPr>
              <a:t> </a:t>
            </a:r>
            <a:r>
              <a:rPr lang="en-US" dirty="0">
                <a:solidFill>
                  <a:srgbClr val="FF0000"/>
                </a:solidFill>
                <a:latin typeface="Arial" panose="020B0604020202020204" pitchFamily="34" charset="0"/>
                <a:cs typeface="Arial" panose="020B0604020202020204" pitchFamily="34" charset="0"/>
              </a:rPr>
              <a:t>This is something in each human that we can’t prove is even there, but it is. Hindus call it atman. </a:t>
            </a:r>
            <a:r>
              <a:rPr lang="en-US" b="1" dirty="0">
                <a:latin typeface="Arial" panose="020B0604020202020204" pitchFamily="34" charset="0"/>
                <a:cs typeface="Arial" panose="020B0604020202020204" pitchFamily="34" charset="0"/>
              </a:rPr>
              <a:t>1 mark – partially accurate due to the understanding shown, but the concept is not defined.</a:t>
            </a:r>
            <a:endParaRPr lang="en-GB" b="1" dirty="0">
              <a:latin typeface="Arial" panose="020B0604020202020204" pitchFamily="34" charset="0"/>
              <a:cs typeface="Arial" panose="020B0604020202020204" pitchFamily="34" charset="0"/>
            </a:endParaRPr>
          </a:p>
          <a:p>
            <a:pPr marL="0" indent="0">
              <a:buNone/>
            </a:pPr>
            <a:endParaRPr lang="en-GB" b="1" dirty="0">
              <a:solidFill>
                <a:srgbClr val="FF0000"/>
              </a:solidFill>
              <a:latin typeface="Arial" panose="020B0604020202020204" pitchFamily="34" charset="0"/>
              <a:cs typeface="Arial" panose="020B0604020202020204" pitchFamily="34" charset="0"/>
            </a:endParaRPr>
          </a:p>
          <a:p>
            <a:pPr lvl="0"/>
            <a:r>
              <a:rPr lang="en-US" b="1" dirty="0">
                <a:solidFill>
                  <a:srgbClr val="FF0000"/>
                </a:solidFill>
                <a:latin typeface="Arial" panose="020B0604020202020204" pitchFamily="34" charset="0"/>
                <a:cs typeface="Arial" panose="020B0604020202020204" pitchFamily="34" charset="0"/>
              </a:rPr>
              <a:t>(a) What is meant by ‘soul’? </a:t>
            </a:r>
          </a:p>
          <a:p>
            <a:pPr lvl="0"/>
            <a:endParaRPr lang="en-GB" b="1" dirty="0">
              <a:latin typeface="Arial" panose="020B0604020202020204" pitchFamily="34" charset="0"/>
              <a:cs typeface="Arial" panose="020B0604020202020204" pitchFamily="34" charset="0"/>
            </a:endParaRPr>
          </a:p>
          <a:p>
            <a:pPr lvl="0"/>
            <a:r>
              <a:rPr lang="en-GB" b="1" dirty="0">
                <a:latin typeface="Arial" panose="020B0604020202020204" pitchFamily="34" charset="0"/>
                <a:cs typeface="Arial" panose="020B0604020202020204" pitchFamily="34" charset="0"/>
              </a:rPr>
              <a:t>Response: </a:t>
            </a:r>
            <a:r>
              <a:rPr lang="en-GB" dirty="0">
                <a:solidFill>
                  <a:srgbClr val="FF0000"/>
                </a:solidFill>
                <a:latin typeface="Arial" panose="020B0604020202020204" pitchFamily="34" charset="0"/>
                <a:cs typeface="Arial" panose="020B0604020202020204" pitchFamily="34" charset="0"/>
              </a:rPr>
              <a:t>This is the idea that all humans have an eternal and spiritual part to them that is connected to God.</a:t>
            </a:r>
            <a:r>
              <a:rPr lang="en-GB" b="1" dirty="0">
                <a:latin typeface="Arial" panose="020B0604020202020204" pitchFamily="34" charset="0"/>
                <a:cs typeface="Arial" panose="020B0604020202020204" pitchFamily="34" charset="0"/>
              </a:rPr>
              <a:t> 2 Marks – a strong and accurate definition.</a:t>
            </a:r>
          </a:p>
          <a:p>
            <a:endParaRPr lang="en-GB" dirty="0"/>
          </a:p>
        </p:txBody>
      </p:sp>
    </p:spTree>
    <p:extLst>
      <p:ext uri="{BB962C8B-B14F-4D97-AF65-F5344CB8AC3E}">
        <p14:creationId xmlns:p14="http://schemas.microsoft.com/office/powerpoint/2010/main" val="35838726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ACD4AB-97D5-4FC0-86A3-176D707429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7643588-0C81-4354-9345-A6BA18BA9527}">
  <ds:schemaRefs>
    <ds:schemaRef ds:uri="http://schemas.openxmlformats.org/package/2006/metadata/core-properties"/>
    <ds:schemaRef ds:uri="http://purl.org/dc/dcmitype/"/>
    <ds:schemaRef ds:uri="http://schemas.microsoft.com/office/infopath/2007/PartnerControls"/>
    <ds:schemaRef ds:uri="36f98b4f-ba65-4a7d-9a34-48b23de556cb"/>
    <ds:schemaRef ds:uri="http://purl.org/dc/elements/1.1/"/>
    <ds:schemaRef ds:uri="http://schemas.microsoft.com/office/2006/metadata/properties"/>
    <ds:schemaRef ds:uri="cd497dfa-9c52-4b77-9510-d5d8b75d053a"/>
    <ds:schemaRef ds:uri="http://schemas.microsoft.com/office/2006/documentManagement/types"/>
    <ds:schemaRef ds:uri="http://purl.org/dc/terms/"/>
    <ds:schemaRef ds:uri="http://www.w3.org/XML/1998/namespace"/>
  </ds:schemaRefs>
</ds:datastoreItem>
</file>

<file path=customXml/itemProps3.xml><?xml version="1.0" encoding="utf-8"?>
<ds:datastoreItem xmlns:ds="http://schemas.openxmlformats.org/officeDocument/2006/customXml" ds:itemID="{750AF7EA-0D1E-404B-8E33-11E1CAC9C1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454</TotalTime>
  <Words>7975</Words>
  <Application>Microsoft Office PowerPoint</Application>
  <PresentationFormat>On-screen Show (4:3)</PresentationFormat>
  <Paragraphs>423</Paragraphs>
  <Slides>38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Bliss</vt:lpstr>
      <vt:lpstr>Calibri</vt:lpstr>
      <vt:lpstr>Gotham Rounded Book</vt:lpstr>
      <vt:lpstr>Office Theme</vt:lpstr>
      <vt:lpstr>PowerPoint Presentation</vt:lpstr>
      <vt:lpstr>PowerPoint Presentation</vt:lpstr>
      <vt:lpstr>Applying SPaG Marks</vt:lpstr>
      <vt:lpstr>PowerPoint Presentation</vt:lpstr>
      <vt:lpstr>Reminders</vt:lpstr>
      <vt:lpstr>PowerPoint Presentation</vt:lpstr>
      <vt:lpstr>Non-religious Beliefs</vt:lpstr>
      <vt:lpstr>How are the a. Questions marked?</vt:lpstr>
      <vt:lpstr>Exemplifying the a. Questions</vt:lpstr>
      <vt:lpstr>How are b. Questions marked?</vt:lpstr>
      <vt:lpstr>Exemplifying the b. Questions</vt:lpstr>
      <vt:lpstr>Exemplifying the b. Questions</vt:lpstr>
      <vt:lpstr>How are the c. Questions marked?</vt:lpstr>
      <vt:lpstr>Exemplifying c. Questions</vt:lpstr>
      <vt:lpstr>Exemplifying c. Questions</vt:lpstr>
      <vt:lpstr>Exemplifying c. Questions</vt:lpstr>
      <vt:lpstr>How are d. Questions marked?</vt:lpstr>
      <vt:lpstr>Using Connectives to link arguments and move the discussion forward.  Good evaluative responses often use connectives to good effect. See below some common connecting words</vt:lpstr>
      <vt:lpstr>Exemplifying the d. Questions</vt:lpstr>
      <vt:lpstr>Exemplifying the d. Questions</vt:lpstr>
      <vt:lpstr>Exemplifying the d. Questions</vt:lpstr>
      <vt:lpstr>PowerPoint Presentation</vt:lpstr>
      <vt:lpstr>PowerPoint Presentation</vt:lpstr>
      <vt:lpstr>How are the a. Questions marked?</vt:lpstr>
      <vt:lpstr>Exemplifying the a. Questions</vt:lpstr>
      <vt:lpstr>How are b. Questions marked?</vt:lpstr>
      <vt:lpstr>Exemplifying the b. Questions</vt:lpstr>
      <vt:lpstr>Exemplifying the b. Questions</vt:lpstr>
      <vt:lpstr>How are the c. Questions marked?</vt:lpstr>
      <vt:lpstr>Exemplifying c. Questions</vt:lpstr>
      <vt:lpstr>Exemplifying c. Questions</vt:lpstr>
      <vt:lpstr>Exemplifying c. Questions</vt:lpstr>
      <vt:lpstr>How are d. Questions marked?</vt:lpstr>
      <vt:lpstr> Exemplifying d. Questions:  </vt:lpstr>
      <vt:lpstr>Exemplifying the d. Questions</vt:lpstr>
      <vt:lpstr>Exemplifying the d. Questions</vt:lpstr>
      <vt:lpstr>Exemplifying the d. Questions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Tovey, Helen</dc:creator>
  <cp:lastModifiedBy>Barfoot, Christopher</cp:lastModifiedBy>
  <cp:revision>39</cp:revision>
  <dcterms:created xsi:type="dcterms:W3CDTF">2021-02-25T10:03:20Z</dcterms:created>
  <dcterms:modified xsi:type="dcterms:W3CDTF">2021-12-21T17:11:40Z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