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358" r:id="rId5"/>
    <p:sldId id="369" r:id="rId6"/>
    <p:sldId id="372" r:id="rId7"/>
    <p:sldId id="370" r:id="rId8"/>
    <p:sldId id="339" r:id="rId9"/>
    <p:sldId id="371" r:id="rId10"/>
    <p:sldId id="388" r:id="rId11"/>
    <p:sldId id="373" r:id="rId12"/>
    <p:sldId id="374" r:id="rId13"/>
    <p:sldId id="375" r:id="rId14"/>
    <p:sldId id="376" r:id="rId15"/>
    <p:sldId id="377" r:id="rId16"/>
    <p:sldId id="378" r:id="rId17"/>
    <p:sldId id="379" r:id="rId18"/>
    <p:sldId id="380" r:id="rId19"/>
    <p:sldId id="381" r:id="rId20"/>
    <p:sldId id="382" r:id="rId21"/>
    <p:sldId id="383" r:id="rId22"/>
    <p:sldId id="384" r:id="rId23"/>
    <p:sldId id="385" r:id="rId24"/>
    <p:sldId id="386" r:id="rId25"/>
    <p:sldId id="35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E55A0F"/>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96"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ddock, Lynda" userId="28875248-2198-48cf-9b97-67cc9eabbc29" providerId="ADAL" clId="{1174A82E-72A5-4263-92E4-41CA94F5E51B}"/>
    <pc:docChg chg="custSel delSld modSld">
      <pc:chgData name="Maddock, Lynda" userId="28875248-2198-48cf-9b97-67cc9eabbc29" providerId="ADAL" clId="{1174A82E-72A5-4263-92E4-41CA94F5E51B}" dt="2021-11-24T11:34:49.750" v="258" actId="20577"/>
      <pc:docMkLst>
        <pc:docMk/>
      </pc:docMkLst>
      <pc:sldChg chg="del">
        <pc:chgData name="Maddock, Lynda" userId="28875248-2198-48cf-9b97-67cc9eabbc29" providerId="ADAL" clId="{1174A82E-72A5-4263-92E4-41CA94F5E51B}" dt="2021-11-24T11:30:01.764" v="1" actId="47"/>
        <pc:sldMkLst>
          <pc:docMk/>
          <pc:sldMk cId="1047609714" sldId="315"/>
        </pc:sldMkLst>
      </pc:sldChg>
      <pc:sldChg chg="modSp del mod">
        <pc:chgData name="Maddock, Lynda" userId="28875248-2198-48cf-9b97-67cc9eabbc29" providerId="ADAL" clId="{1174A82E-72A5-4263-92E4-41CA94F5E51B}" dt="2021-11-24T11:33:56.546" v="251" actId="47"/>
        <pc:sldMkLst>
          <pc:docMk/>
          <pc:sldMk cId="1407082411" sldId="337"/>
        </pc:sldMkLst>
        <pc:spChg chg="mod">
          <ac:chgData name="Maddock, Lynda" userId="28875248-2198-48cf-9b97-67cc9eabbc29" providerId="ADAL" clId="{1174A82E-72A5-4263-92E4-41CA94F5E51B}" dt="2021-11-24T11:33:13.333" v="244" actId="21"/>
          <ac:spMkLst>
            <pc:docMk/>
            <pc:sldMk cId="1407082411" sldId="337"/>
            <ac:spMk id="6" creationId="{8FE6E631-33AE-4BF8-9811-2508E556599F}"/>
          </ac:spMkLst>
        </pc:spChg>
      </pc:sldChg>
      <pc:sldChg chg="modSp mod">
        <pc:chgData name="Maddock, Lynda" userId="28875248-2198-48cf-9b97-67cc9eabbc29" providerId="ADAL" clId="{1174A82E-72A5-4263-92E4-41CA94F5E51B}" dt="2021-11-24T11:33:51.638" v="250" actId="20577"/>
        <pc:sldMkLst>
          <pc:docMk/>
          <pc:sldMk cId="4184239432" sldId="339"/>
        </pc:sldMkLst>
        <pc:spChg chg="mod">
          <ac:chgData name="Maddock, Lynda" userId="28875248-2198-48cf-9b97-67cc9eabbc29" providerId="ADAL" clId="{1174A82E-72A5-4263-92E4-41CA94F5E51B}" dt="2021-11-24T11:33:51.638" v="250" actId="20577"/>
          <ac:spMkLst>
            <pc:docMk/>
            <pc:sldMk cId="4184239432" sldId="339"/>
            <ac:spMk id="6" creationId="{8FE6E631-33AE-4BF8-9811-2508E556599F}"/>
          </ac:spMkLst>
        </pc:spChg>
      </pc:sldChg>
      <pc:sldChg chg="modSp mod">
        <pc:chgData name="Maddock, Lynda" userId="28875248-2198-48cf-9b97-67cc9eabbc29" providerId="ADAL" clId="{1174A82E-72A5-4263-92E4-41CA94F5E51B}" dt="2021-11-24T11:29:56.514" v="0" actId="6549"/>
        <pc:sldMkLst>
          <pc:docMk/>
          <pc:sldMk cId="3160198182" sldId="358"/>
        </pc:sldMkLst>
        <pc:spChg chg="mod">
          <ac:chgData name="Maddock, Lynda" userId="28875248-2198-48cf-9b97-67cc9eabbc29" providerId="ADAL" clId="{1174A82E-72A5-4263-92E4-41CA94F5E51B}" dt="2021-11-24T11:29:56.514" v="0" actId="6549"/>
          <ac:spMkLst>
            <pc:docMk/>
            <pc:sldMk cId="3160198182" sldId="358"/>
            <ac:spMk id="7" creationId="{00000000-0000-0000-0000-000000000000}"/>
          </ac:spMkLst>
        </pc:spChg>
      </pc:sldChg>
      <pc:sldChg chg="modSp mod">
        <pc:chgData name="Maddock, Lynda" userId="28875248-2198-48cf-9b97-67cc9eabbc29" providerId="ADAL" clId="{1174A82E-72A5-4263-92E4-41CA94F5E51B}" dt="2021-11-24T11:30:58.474" v="128" actId="20577"/>
        <pc:sldMkLst>
          <pc:docMk/>
          <pc:sldMk cId="1596755004" sldId="369"/>
        </pc:sldMkLst>
        <pc:spChg chg="mod">
          <ac:chgData name="Maddock, Lynda" userId="28875248-2198-48cf-9b97-67cc9eabbc29" providerId="ADAL" clId="{1174A82E-72A5-4263-92E4-41CA94F5E51B}" dt="2021-11-24T11:30:58.474" v="128" actId="20577"/>
          <ac:spMkLst>
            <pc:docMk/>
            <pc:sldMk cId="1596755004" sldId="369"/>
            <ac:spMk id="6" creationId="{6B414B8F-37D7-44B7-B110-F3C7F1F106EF}"/>
          </ac:spMkLst>
        </pc:spChg>
      </pc:sldChg>
      <pc:sldChg chg="modSp mod">
        <pc:chgData name="Maddock, Lynda" userId="28875248-2198-48cf-9b97-67cc9eabbc29" providerId="ADAL" clId="{1174A82E-72A5-4263-92E4-41CA94F5E51B}" dt="2021-11-24T11:34:07.500" v="253" actId="20577"/>
        <pc:sldMkLst>
          <pc:docMk/>
          <pc:sldMk cId="2476062743" sldId="371"/>
        </pc:sldMkLst>
        <pc:spChg chg="mod">
          <ac:chgData name="Maddock, Lynda" userId="28875248-2198-48cf-9b97-67cc9eabbc29" providerId="ADAL" clId="{1174A82E-72A5-4263-92E4-41CA94F5E51B}" dt="2021-11-24T11:34:07.500" v="253" actId="20577"/>
          <ac:spMkLst>
            <pc:docMk/>
            <pc:sldMk cId="2476062743" sldId="371"/>
            <ac:spMk id="3" creationId="{BE37CBB9-B447-40A0-A0D3-4D51FB2B12B6}"/>
          </ac:spMkLst>
        </pc:spChg>
      </pc:sldChg>
      <pc:sldChg chg="modSp mod">
        <pc:chgData name="Maddock, Lynda" userId="28875248-2198-48cf-9b97-67cc9eabbc29" providerId="ADAL" clId="{1174A82E-72A5-4263-92E4-41CA94F5E51B}" dt="2021-11-24T11:31:15.341" v="165" actId="20577"/>
        <pc:sldMkLst>
          <pc:docMk/>
          <pc:sldMk cId="2376593187" sldId="372"/>
        </pc:sldMkLst>
        <pc:spChg chg="mod">
          <ac:chgData name="Maddock, Lynda" userId="28875248-2198-48cf-9b97-67cc9eabbc29" providerId="ADAL" clId="{1174A82E-72A5-4263-92E4-41CA94F5E51B}" dt="2021-11-24T11:31:15.341" v="165" actId="20577"/>
          <ac:spMkLst>
            <pc:docMk/>
            <pc:sldMk cId="2376593187" sldId="372"/>
            <ac:spMk id="7" creationId="{624ACF69-E555-4AEF-996F-2189042085FC}"/>
          </ac:spMkLst>
        </pc:spChg>
      </pc:sldChg>
      <pc:sldChg chg="modSp mod">
        <pc:chgData name="Maddock, Lynda" userId="28875248-2198-48cf-9b97-67cc9eabbc29" providerId="ADAL" clId="{1174A82E-72A5-4263-92E4-41CA94F5E51B}" dt="2021-11-24T11:34:49.750" v="258" actId="20577"/>
        <pc:sldMkLst>
          <pc:docMk/>
          <pc:sldMk cId="3989224591" sldId="373"/>
        </pc:sldMkLst>
        <pc:spChg chg="mod">
          <ac:chgData name="Maddock, Lynda" userId="28875248-2198-48cf-9b97-67cc9eabbc29" providerId="ADAL" clId="{1174A82E-72A5-4263-92E4-41CA94F5E51B}" dt="2021-11-24T11:34:49.750" v="258" actId="20577"/>
          <ac:spMkLst>
            <pc:docMk/>
            <pc:sldMk cId="3989224591" sldId="373"/>
            <ac:spMk id="3" creationId="{3B82CA16-92B5-4587-9E94-7F8DC0C49658}"/>
          </ac:spMkLst>
        </pc:spChg>
      </pc:sldChg>
    </pc:docChg>
  </pc:docChgLst>
  <pc:docChgLst>
    <pc:chgData name="Barfoot, Christopher" userId="88e2dc37-e058-4a2e-9976-3b58bc89b1da" providerId="ADAL" clId="{7C8A5177-893C-4405-B8D0-80D3530E0C7B}"/>
    <pc:docChg chg="undo custSel modSld">
      <pc:chgData name="Barfoot, Christopher" userId="88e2dc37-e058-4a2e-9976-3b58bc89b1da" providerId="ADAL" clId="{7C8A5177-893C-4405-B8D0-80D3530E0C7B}" dt="2021-03-26T14:25:00.296" v="58" actId="13926"/>
      <pc:docMkLst>
        <pc:docMk/>
      </pc:docMkLst>
      <pc:sldChg chg="modSp mod">
        <pc:chgData name="Barfoot, Christopher" userId="88e2dc37-e058-4a2e-9976-3b58bc89b1da" providerId="ADAL" clId="{7C8A5177-893C-4405-B8D0-80D3530E0C7B}" dt="2021-03-26T14:24:25.226" v="57" actId="6549"/>
        <pc:sldMkLst>
          <pc:docMk/>
          <pc:sldMk cId="3160198182" sldId="358"/>
        </pc:sldMkLst>
        <pc:spChg chg="mod">
          <ac:chgData name="Barfoot, Christopher" userId="88e2dc37-e058-4a2e-9976-3b58bc89b1da" providerId="ADAL" clId="{7C8A5177-893C-4405-B8D0-80D3530E0C7B}" dt="2021-03-26T14:24:25.226" v="57" actId="6549"/>
          <ac:spMkLst>
            <pc:docMk/>
            <pc:sldMk cId="3160198182" sldId="358"/>
            <ac:spMk id="7" creationId="{00000000-0000-0000-0000-000000000000}"/>
          </ac:spMkLst>
        </pc:spChg>
      </pc:sldChg>
      <pc:sldChg chg="modSp mod">
        <pc:chgData name="Barfoot, Christopher" userId="88e2dc37-e058-4a2e-9976-3b58bc89b1da" providerId="ADAL" clId="{7C8A5177-893C-4405-B8D0-80D3530E0C7B}" dt="2021-03-26T14:21:58.255" v="21" actId="207"/>
        <pc:sldMkLst>
          <pc:docMk/>
          <pc:sldMk cId="2476062743" sldId="371"/>
        </pc:sldMkLst>
        <pc:spChg chg="mod">
          <ac:chgData name="Barfoot, Christopher" userId="88e2dc37-e058-4a2e-9976-3b58bc89b1da" providerId="ADAL" clId="{7C8A5177-893C-4405-B8D0-80D3530E0C7B}" dt="2021-03-26T14:21:58.255" v="21" actId="207"/>
          <ac:spMkLst>
            <pc:docMk/>
            <pc:sldMk cId="2476062743" sldId="371"/>
            <ac:spMk id="2" creationId="{5CD57EEC-F1D4-4287-A141-885A5DBBFF52}"/>
          </ac:spMkLst>
        </pc:spChg>
      </pc:sldChg>
      <pc:sldChg chg="addSp delSp modSp mod">
        <pc:chgData name="Barfoot, Christopher" userId="88e2dc37-e058-4a2e-9976-3b58bc89b1da" providerId="ADAL" clId="{7C8A5177-893C-4405-B8D0-80D3530E0C7B}" dt="2021-03-26T14:21:49.373" v="19" actId="207"/>
        <pc:sldMkLst>
          <pc:docMk/>
          <pc:sldMk cId="2376593187" sldId="372"/>
        </pc:sldMkLst>
        <pc:spChg chg="mod">
          <ac:chgData name="Barfoot, Christopher" userId="88e2dc37-e058-4a2e-9976-3b58bc89b1da" providerId="ADAL" clId="{7C8A5177-893C-4405-B8D0-80D3530E0C7B}" dt="2021-03-26T14:21:49.373" v="19" actId="207"/>
          <ac:spMkLst>
            <pc:docMk/>
            <pc:sldMk cId="2376593187" sldId="372"/>
            <ac:spMk id="2" creationId="{2DDCA64D-2A18-4C30-BCAD-59DE31D68018}"/>
          </ac:spMkLst>
        </pc:spChg>
        <pc:spChg chg="del mod">
          <ac:chgData name="Barfoot, Christopher" userId="88e2dc37-e058-4a2e-9976-3b58bc89b1da" providerId="ADAL" clId="{7C8A5177-893C-4405-B8D0-80D3530E0C7B}" dt="2021-03-26T14:21:22.442" v="13" actId="478"/>
          <ac:spMkLst>
            <pc:docMk/>
            <pc:sldMk cId="2376593187" sldId="372"/>
            <ac:spMk id="3" creationId="{C53A7934-B956-4630-A848-097A6C7D1B19}"/>
          </ac:spMkLst>
        </pc:spChg>
        <pc:spChg chg="add del mod">
          <ac:chgData name="Barfoot, Christopher" userId="88e2dc37-e058-4a2e-9976-3b58bc89b1da" providerId="ADAL" clId="{7C8A5177-893C-4405-B8D0-80D3530E0C7B}" dt="2021-03-26T14:21:29.194" v="16" actId="478"/>
          <ac:spMkLst>
            <pc:docMk/>
            <pc:sldMk cId="2376593187" sldId="372"/>
            <ac:spMk id="5" creationId="{70484C56-FE03-4E6A-A8FD-2B9059347A82}"/>
          </ac:spMkLst>
        </pc:spChg>
        <pc:spChg chg="add del mod">
          <ac:chgData name="Barfoot, Christopher" userId="88e2dc37-e058-4a2e-9976-3b58bc89b1da" providerId="ADAL" clId="{7C8A5177-893C-4405-B8D0-80D3530E0C7B}" dt="2021-03-26T14:21:27.552" v="15" actId="478"/>
          <ac:spMkLst>
            <pc:docMk/>
            <pc:sldMk cId="2376593187" sldId="372"/>
            <ac:spMk id="6" creationId="{727B91C7-3A8B-4165-9D24-8EB18D7CC206}"/>
          </ac:spMkLst>
        </pc:spChg>
        <pc:spChg chg="add mod">
          <ac:chgData name="Barfoot, Christopher" userId="88e2dc37-e058-4a2e-9976-3b58bc89b1da" providerId="ADAL" clId="{7C8A5177-893C-4405-B8D0-80D3530E0C7B}" dt="2021-03-26T14:21:30.194" v="17"/>
          <ac:spMkLst>
            <pc:docMk/>
            <pc:sldMk cId="2376593187" sldId="372"/>
            <ac:spMk id="7" creationId="{624ACF69-E555-4AEF-996F-2189042085FC}"/>
          </ac:spMkLst>
        </pc:spChg>
      </pc:sldChg>
      <pc:sldChg chg="modSp mod">
        <pc:chgData name="Barfoot, Christopher" userId="88e2dc37-e058-4a2e-9976-3b58bc89b1da" providerId="ADAL" clId="{7C8A5177-893C-4405-B8D0-80D3530E0C7B}" dt="2021-03-26T14:25:00.296" v="58" actId="13926"/>
        <pc:sldMkLst>
          <pc:docMk/>
          <pc:sldMk cId="3989224591" sldId="373"/>
        </pc:sldMkLst>
        <pc:spChg chg="mod">
          <ac:chgData name="Barfoot, Christopher" userId="88e2dc37-e058-4a2e-9976-3b58bc89b1da" providerId="ADAL" clId="{7C8A5177-893C-4405-B8D0-80D3530E0C7B}" dt="2021-03-26T14:22:10.205" v="24" actId="1076"/>
          <ac:spMkLst>
            <pc:docMk/>
            <pc:sldMk cId="3989224591" sldId="373"/>
            <ac:spMk id="2" creationId="{F9C7EEC8-CF9E-40A6-BC66-A8C167B05162}"/>
          </ac:spMkLst>
        </pc:spChg>
        <pc:spChg chg="mod">
          <ac:chgData name="Barfoot, Christopher" userId="88e2dc37-e058-4a2e-9976-3b58bc89b1da" providerId="ADAL" clId="{7C8A5177-893C-4405-B8D0-80D3530E0C7B}" dt="2021-03-26T14:25:00.296" v="58" actId="13926"/>
          <ac:spMkLst>
            <pc:docMk/>
            <pc:sldMk cId="3989224591" sldId="373"/>
            <ac:spMk id="3" creationId="{3B82CA16-92B5-4587-9E94-7F8DC0C49658}"/>
          </ac:spMkLst>
        </pc:spChg>
      </pc:sldChg>
      <pc:sldChg chg="modSp mod">
        <pc:chgData name="Barfoot, Christopher" userId="88e2dc37-e058-4a2e-9976-3b58bc89b1da" providerId="ADAL" clId="{7C8A5177-893C-4405-B8D0-80D3530E0C7B}" dt="2021-03-26T14:22:18.324" v="26" actId="207"/>
        <pc:sldMkLst>
          <pc:docMk/>
          <pc:sldMk cId="3583872607" sldId="374"/>
        </pc:sldMkLst>
        <pc:spChg chg="mod">
          <ac:chgData name="Barfoot, Christopher" userId="88e2dc37-e058-4a2e-9976-3b58bc89b1da" providerId="ADAL" clId="{7C8A5177-893C-4405-B8D0-80D3530E0C7B}" dt="2021-03-26T14:22:18.324" v="26" actId="207"/>
          <ac:spMkLst>
            <pc:docMk/>
            <pc:sldMk cId="3583872607" sldId="374"/>
            <ac:spMk id="2" creationId="{80084243-9ACB-47CF-B325-C2CC7E3AAB85}"/>
          </ac:spMkLst>
        </pc:spChg>
      </pc:sldChg>
      <pc:sldChg chg="modSp mod">
        <pc:chgData name="Barfoot, Christopher" userId="88e2dc37-e058-4a2e-9976-3b58bc89b1da" providerId="ADAL" clId="{7C8A5177-893C-4405-B8D0-80D3530E0C7B}" dt="2021-03-26T14:22:25.476" v="28" actId="207"/>
        <pc:sldMkLst>
          <pc:docMk/>
          <pc:sldMk cId="3028271716" sldId="375"/>
        </pc:sldMkLst>
        <pc:spChg chg="mod">
          <ac:chgData name="Barfoot, Christopher" userId="88e2dc37-e058-4a2e-9976-3b58bc89b1da" providerId="ADAL" clId="{7C8A5177-893C-4405-B8D0-80D3530E0C7B}" dt="2021-03-26T14:22:25.476" v="28" actId="207"/>
          <ac:spMkLst>
            <pc:docMk/>
            <pc:sldMk cId="3028271716" sldId="375"/>
            <ac:spMk id="2" creationId="{47675135-B14E-40CC-A81F-E894C9F10652}"/>
          </ac:spMkLst>
        </pc:spChg>
      </pc:sldChg>
      <pc:sldChg chg="modSp mod">
        <pc:chgData name="Barfoot, Christopher" userId="88e2dc37-e058-4a2e-9976-3b58bc89b1da" providerId="ADAL" clId="{7C8A5177-893C-4405-B8D0-80D3530E0C7B}" dt="2021-03-26T14:22:34.068" v="30" actId="207"/>
        <pc:sldMkLst>
          <pc:docMk/>
          <pc:sldMk cId="1285626525" sldId="376"/>
        </pc:sldMkLst>
        <pc:spChg chg="mod">
          <ac:chgData name="Barfoot, Christopher" userId="88e2dc37-e058-4a2e-9976-3b58bc89b1da" providerId="ADAL" clId="{7C8A5177-893C-4405-B8D0-80D3530E0C7B}" dt="2021-03-26T14:22:34.068" v="30" actId="207"/>
          <ac:spMkLst>
            <pc:docMk/>
            <pc:sldMk cId="1285626525" sldId="376"/>
            <ac:spMk id="2" creationId="{7C3DC465-187E-4F68-BD0D-254199E191C3}"/>
          </ac:spMkLst>
        </pc:spChg>
      </pc:sldChg>
      <pc:sldChg chg="modSp mod">
        <pc:chgData name="Barfoot, Christopher" userId="88e2dc37-e058-4a2e-9976-3b58bc89b1da" providerId="ADAL" clId="{7C8A5177-893C-4405-B8D0-80D3530E0C7B}" dt="2021-03-26T14:22:41.139" v="32" actId="207"/>
        <pc:sldMkLst>
          <pc:docMk/>
          <pc:sldMk cId="2872889300" sldId="377"/>
        </pc:sldMkLst>
        <pc:spChg chg="mod">
          <ac:chgData name="Barfoot, Christopher" userId="88e2dc37-e058-4a2e-9976-3b58bc89b1da" providerId="ADAL" clId="{7C8A5177-893C-4405-B8D0-80D3530E0C7B}" dt="2021-03-26T14:22:41.139" v="32" actId="207"/>
          <ac:spMkLst>
            <pc:docMk/>
            <pc:sldMk cId="2872889300" sldId="377"/>
            <ac:spMk id="2" creationId="{F04AA047-CECB-48B8-A7FF-18AB07E52CBC}"/>
          </ac:spMkLst>
        </pc:spChg>
      </pc:sldChg>
      <pc:sldChg chg="modSp mod">
        <pc:chgData name="Barfoot, Christopher" userId="88e2dc37-e058-4a2e-9976-3b58bc89b1da" providerId="ADAL" clId="{7C8A5177-893C-4405-B8D0-80D3530E0C7B}" dt="2021-03-26T14:22:48.063" v="34" actId="207"/>
        <pc:sldMkLst>
          <pc:docMk/>
          <pc:sldMk cId="4125322551" sldId="378"/>
        </pc:sldMkLst>
        <pc:spChg chg="mod">
          <ac:chgData name="Barfoot, Christopher" userId="88e2dc37-e058-4a2e-9976-3b58bc89b1da" providerId="ADAL" clId="{7C8A5177-893C-4405-B8D0-80D3530E0C7B}" dt="2021-03-26T14:22:48.063" v="34" actId="207"/>
          <ac:spMkLst>
            <pc:docMk/>
            <pc:sldMk cId="4125322551" sldId="378"/>
            <ac:spMk id="2" creationId="{6BF0A4A5-8D5E-4A57-B49E-A99FEEE8E5E0}"/>
          </ac:spMkLst>
        </pc:spChg>
      </pc:sldChg>
      <pc:sldChg chg="modSp mod">
        <pc:chgData name="Barfoot, Christopher" userId="88e2dc37-e058-4a2e-9976-3b58bc89b1da" providerId="ADAL" clId="{7C8A5177-893C-4405-B8D0-80D3530E0C7B}" dt="2021-03-26T14:22:59.135" v="37" actId="1076"/>
        <pc:sldMkLst>
          <pc:docMk/>
          <pc:sldMk cId="55014501" sldId="379"/>
        </pc:sldMkLst>
        <pc:spChg chg="mod">
          <ac:chgData name="Barfoot, Christopher" userId="88e2dc37-e058-4a2e-9976-3b58bc89b1da" providerId="ADAL" clId="{7C8A5177-893C-4405-B8D0-80D3530E0C7B}" dt="2021-03-26T14:22:59.135" v="37" actId="1076"/>
          <ac:spMkLst>
            <pc:docMk/>
            <pc:sldMk cId="55014501" sldId="379"/>
            <ac:spMk id="2" creationId="{F3159683-002C-4640-B660-4581547CF548}"/>
          </ac:spMkLst>
        </pc:spChg>
      </pc:sldChg>
      <pc:sldChg chg="modSp mod">
        <pc:chgData name="Barfoot, Christopher" userId="88e2dc37-e058-4a2e-9976-3b58bc89b1da" providerId="ADAL" clId="{7C8A5177-893C-4405-B8D0-80D3530E0C7B}" dt="2021-03-26T14:23:06.997" v="39" actId="207"/>
        <pc:sldMkLst>
          <pc:docMk/>
          <pc:sldMk cId="1902270293" sldId="380"/>
        </pc:sldMkLst>
        <pc:spChg chg="mod">
          <ac:chgData name="Barfoot, Christopher" userId="88e2dc37-e058-4a2e-9976-3b58bc89b1da" providerId="ADAL" clId="{7C8A5177-893C-4405-B8D0-80D3530E0C7B}" dt="2021-03-26T14:23:06.997" v="39" actId="207"/>
          <ac:spMkLst>
            <pc:docMk/>
            <pc:sldMk cId="1902270293" sldId="380"/>
            <ac:spMk id="2" creationId="{FE233F72-9B2B-47E5-9C9E-B5D90E5B0DDA}"/>
          </ac:spMkLst>
        </pc:spChg>
      </pc:sldChg>
      <pc:sldChg chg="modSp mod">
        <pc:chgData name="Barfoot, Christopher" userId="88e2dc37-e058-4a2e-9976-3b58bc89b1da" providerId="ADAL" clId="{7C8A5177-893C-4405-B8D0-80D3530E0C7B}" dt="2021-03-26T14:23:12.192" v="41" actId="207"/>
        <pc:sldMkLst>
          <pc:docMk/>
          <pc:sldMk cId="2624800465" sldId="381"/>
        </pc:sldMkLst>
        <pc:spChg chg="mod">
          <ac:chgData name="Barfoot, Christopher" userId="88e2dc37-e058-4a2e-9976-3b58bc89b1da" providerId="ADAL" clId="{7C8A5177-893C-4405-B8D0-80D3530E0C7B}" dt="2021-03-26T14:23:12.192" v="41" actId="207"/>
          <ac:spMkLst>
            <pc:docMk/>
            <pc:sldMk cId="2624800465" sldId="381"/>
            <ac:spMk id="2" creationId="{87FAB7FA-1C39-4578-89D2-9A4757C224D8}"/>
          </ac:spMkLst>
        </pc:spChg>
      </pc:sldChg>
      <pc:sldChg chg="modSp mod">
        <pc:chgData name="Barfoot, Christopher" userId="88e2dc37-e058-4a2e-9976-3b58bc89b1da" providerId="ADAL" clId="{7C8A5177-893C-4405-B8D0-80D3530E0C7B}" dt="2021-03-26T14:23:18.235" v="43" actId="207"/>
        <pc:sldMkLst>
          <pc:docMk/>
          <pc:sldMk cId="3507462207" sldId="382"/>
        </pc:sldMkLst>
        <pc:spChg chg="mod">
          <ac:chgData name="Barfoot, Christopher" userId="88e2dc37-e058-4a2e-9976-3b58bc89b1da" providerId="ADAL" clId="{7C8A5177-893C-4405-B8D0-80D3530E0C7B}" dt="2021-03-26T14:23:18.235" v="43" actId="207"/>
          <ac:spMkLst>
            <pc:docMk/>
            <pc:sldMk cId="3507462207" sldId="382"/>
            <ac:spMk id="2" creationId="{F407188A-A729-48F1-9DFB-712BA926293D}"/>
          </ac:spMkLst>
        </pc:spChg>
      </pc:sldChg>
      <pc:sldChg chg="addSp delSp modSp mod">
        <pc:chgData name="Barfoot, Christopher" userId="88e2dc37-e058-4a2e-9976-3b58bc89b1da" providerId="ADAL" clId="{7C8A5177-893C-4405-B8D0-80D3530E0C7B}" dt="2021-03-26T14:23:45.477" v="49"/>
        <pc:sldMkLst>
          <pc:docMk/>
          <pc:sldMk cId="113641829" sldId="383"/>
        </pc:sldMkLst>
        <pc:spChg chg="del">
          <ac:chgData name="Barfoot, Christopher" userId="88e2dc37-e058-4a2e-9976-3b58bc89b1da" providerId="ADAL" clId="{7C8A5177-893C-4405-B8D0-80D3530E0C7B}" dt="2021-03-26T14:23:43.167" v="47" actId="478"/>
          <ac:spMkLst>
            <pc:docMk/>
            <pc:sldMk cId="113641829" sldId="383"/>
            <ac:spMk id="2" creationId="{629BA69D-B9F8-41D3-A0AB-3FE6F6917CFD}"/>
          </ac:spMkLst>
        </pc:spChg>
        <pc:spChg chg="del mod">
          <ac:chgData name="Barfoot, Christopher" userId="88e2dc37-e058-4a2e-9976-3b58bc89b1da" providerId="ADAL" clId="{7C8A5177-893C-4405-B8D0-80D3530E0C7B}" dt="2021-03-26T14:23:39.845" v="45" actId="478"/>
          <ac:spMkLst>
            <pc:docMk/>
            <pc:sldMk cId="113641829" sldId="383"/>
            <ac:spMk id="3" creationId="{17DE7ECE-FD7D-47EC-B7DF-219A499FE801}"/>
          </ac:spMkLst>
        </pc:spChg>
        <pc:spChg chg="add del mod">
          <ac:chgData name="Barfoot, Christopher" userId="88e2dc37-e058-4a2e-9976-3b58bc89b1da" providerId="ADAL" clId="{7C8A5177-893C-4405-B8D0-80D3530E0C7B}" dt="2021-03-26T14:23:41.687" v="46" actId="478"/>
          <ac:spMkLst>
            <pc:docMk/>
            <pc:sldMk cId="113641829" sldId="383"/>
            <ac:spMk id="5" creationId="{405E3DF0-0072-4941-BF47-2DB28A2FDEC0}"/>
          </ac:spMkLst>
        </pc:spChg>
        <pc:spChg chg="add del mod">
          <ac:chgData name="Barfoot, Christopher" userId="88e2dc37-e058-4a2e-9976-3b58bc89b1da" providerId="ADAL" clId="{7C8A5177-893C-4405-B8D0-80D3530E0C7B}" dt="2021-03-26T14:23:44.415" v="48" actId="478"/>
          <ac:spMkLst>
            <pc:docMk/>
            <pc:sldMk cId="113641829" sldId="383"/>
            <ac:spMk id="7" creationId="{FD875C93-668A-40A2-8DCB-7CC891DE7416}"/>
          </ac:spMkLst>
        </pc:spChg>
        <pc:spChg chg="add mod">
          <ac:chgData name="Barfoot, Christopher" userId="88e2dc37-e058-4a2e-9976-3b58bc89b1da" providerId="ADAL" clId="{7C8A5177-893C-4405-B8D0-80D3530E0C7B}" dt="2021-03-26T14:23:45.477" v="49"/>
          <ac:spMkLst>
            <pc:docMk/>
            <pc:sldMk cId="113641829" sldId="383"/>
            <ac:spMk id="8" creationId="{AA4DE4BA-5A81-4A8F-B319-E946416349CC}"/>
          </ac:spMkLst>
        </pc:spChg>
        <pc:spChg chg="add mod">
          <ac:chgData name="Barfoot, Christopher" userId="88e2dc37-e058-4a2e-9976-3b58bc89b1da" providerId="ADAL" clId="{7C8A5177-893C-4405-B8D0-80D3530E0C7B}" dt="2021-03-26T14:23:45.477" v="49"/>
          <ac:spMkLst>
            <pc:docMk/>
            <pc:sldMk cId="113641829" sldId="383"/>
            <ac:spMk id="10" creationId="{233D1F2F-E058-4673-A257-9256693D053E}"/>
          </ac:spMkLst>
        </pc:spChg>
        <pc:graphicFrameChg chg="add mod">
          <ac:chgData name="Barfoot, Christopher" userId="88e2dc37-e058-4a2e-9976-3b58bc89b1da" providerId="ADAL" clId="{7C8A5177-893C-4405-B8D0-80D3530E0C7B}" dt="2021-03-26T14:23:45.477" v="49"/>
          <ac:graphicFrameMkLst>
            <pc:docMk/>
            <pc:sldMk cId="113641829" sldId="383"/>
            <ac:graphicFrameMk id="9" creationId="{E618794E-BE4F-40BC-97B5-3BBCED60ACDF}"/>
          </ac:graphicFrameMkLst>
        </pc:graphicFrameChg>
      </pc:sldChg>
      <pc:sldChg chg="modSp mod">
        <pc:chgData name="Barfoot, Christopher" userId="88e2dc37-e058-4a2e-9976-3b58bc89b1da" providerId="ADAL" clId="{7C8A5177-893C-4405-B8D0-80D3530E0C7B}" dt="2021-03-26T14:23:55.460" v="51" actId="207"/>
        <pc:sldMkLst>
          <pc:docMk/>
          <pc:sldMk cId="2241745704" sldId="384"/>
        </pc:sldMkLst>
        <pc:spChg chg="mod">
          <ac:chgData name="Barfoot, Christopher" userId="88e2dc37-e058-4a2e-9976-3b58bc89b1da" providerId="ADAL" clId="{7C8A5177-893C-4405-B8D0-80D3530E0C7B}" dt="2021-03-26T14:23:55.460" v="51" actId="207"/>
          <ac:spMkLst>
            <pc:docMk/>
            <pc:sldMk cId="2241745704" sldId="384"/>
            <ac:spMk id="2" creationId="{B22A9FE2-63B1-4218-A71A-4C09D40F7EA0}"/>
          </ac:spMkLst>
        </pc:spChg>
      </pc:sldChg>
      <pc:sldChg chg="modSp mod">
        <pc:chgData name="Barfoot, Christopher" userId="88e2dc37-e058-4a2e-9976-3b58bc89b1da" providerId="ADAL" clId="{7C8A5177-893C-4405-B8D0-80D3530E0C7B}" dt="2021-03-26T14:24:01.892" v="53" actId="207"/>
        <pc:sldMkLst>
          <pc:docMk/>
          <pc:sldMk cId="642640026" sldId="385"/>
        </pc:sldMkLst>
        <pc:spChg chg="mod">
          <ac:chgData name="Barfoot, Christopher" userId="88e2dc37-e058-4a2e-9976-3b58bc89b1da" providerId="ADAL" clId="{7C8A5177-893C-4405-B8D0-80D3530E0C7B}" dt="2021-03-26T14:24:01.892" v="53" actId="207"/>
          <ac:spMkLst>
            <pc:docMk/>
            <pc:sldMk cId="642640026" sldId="385"/>
            <ac:spMk id="2" creationId="{1F6271E2-C57F-4397-B982-A062D169586F}"/>
          </ac:spMkLst>
        </pc:spChg>
      </pc:sldChg>
      <pc:sldChg chg="modSp mod">
        <pc:chgData name="Barfoot, Christopher" userId="88e2dc37-e058-4a2e-9976-3b58bc89b1da" providerId="ADAL" clId="{7C8A5177-893C-4405-B8D0-80D3530E0C7B}" dt="2021-03-26T14:24:08.630" v="55" actId="207"/>
        <pc:sldMkLst>
          <pc:docMk/>
          <pc:sldMk cId="2369418298" sldId="386"/>
        </pc:sldMkLst>
        <pc:spChg chg="mod">
          <ac:chgData name="Barfoot, Christopher" userId="88e2dc37-e058-4a2e-9976-3b58bc89b1da" providerId="ADAL" clId="{7C8A5177-893C-4405-B8D0-80D3530E0C7B}" dt="2021-03-26T14:24:08.630" v="55" actId="207"/>
          <ac:spMkLst>
            <pc:docMk/>
            <pc:sldMk cId="2369418298" sldId="386"/>
            <ac:spMk id="2" creationId="{4B42CE29-2CFB-41F5-B1C5-1279E2DDF753}"/>
          </ac:spMkLst>
        </pc:spChg>
      </pc:sldChg>
      <pc:sldChg chg="modSp">
        <pc:chgData name="Barfoot, Christopher" userId="88e2dc37-e058-4a2e-9976-3b58bc89b1da" providerId="ADAL" clId="{7C8A5177-893C-4405-B8D0-80D3530E0C7B}" dt="2021-03-26T14:22:01.659" v="22" actId="207"/>
        <pc:sldMkLst>
          <pc:docMk/>
          <pc:sldMk cId="3019948672" sldId="388"/>
        </pc:sldMkLst>
        <pc:spChg chg="mod">
          <ac:chgData name="Barfoot, Christopher" userId="88e2dc37-e058-4a2e-9976-3b58bc89b1da" providerId="ADAL" clId="{7C8A5177-893C-4405-B8D0-80D3530E0C7B}" dt="2021-03-26T14:22:01.659" v="22" actId="207"/>
          <ac:spMkLst>
            <pc:docMk/>
            <pc:sldMk cId="3019948672" sldId="388"/>
            <ac:spMk id="2" creationId="{C1DC95AC-4467-4F8E-A06A-4C6919F13601}"/>
          </ac:spMkLst>
        </pc:spChg>
      </pc:sldChg>
    </pc:docChg>
  </pc:docChgLst>
  <pc:docChgLst>
    <pc:chgData name="Huws, Rhys" userId="21c193d3-9a32-4f8d-aa0d-0af761b5149e" providerId="ADAL" clId="{E9DB7529-1568-4A87-A04C-049D0EAF7A0D}"/>
    <pc:docChg chg="modSld">
      <pc:chgData name="Huws, Rhys" userId="21c193d3-9a32-4f8d-aa0d-0af761b5149e" providerId="ADAL" clId="{E9DB7529-1568-4A87-A04C-049D0EAF7A0D}" dt="2021-03-30T07:46:35.781" v="5" actId="113"/>
      <pc:docMkLst>
        <pc:docMk/>
      </pc:docMkLst>
      <pc:sldChg chg="modSp">
        <pc:chgData name="Huws, Rhys" userId="21c193d3-9a32-4f8d-aa0d-0af761b5149e" providerId="ADAL" clId="{E9DB7529-1568-4A87-A04C-049D0EAF7A0D}" dt="2021-03-30T07:46:35.781" v="5" actId="113"/>
        <pc:sldMkLst>
          <pc:docMk/>
          <pc:sldMk cId="1407082411" sldId="337"/>
        </pc:sldMkLst>
        <pc:spChg chg="mod">
          <ac:chgData name="Huws, Rhys" userId="21c193d3-9a32-4f8d-aa0d-0af761b5149e" providerId="ADAL" clId="{E9DB7529-1568-4A87-A04C-049D0EAF7A0D}" dt="2021-03-30T07:46:35.781" v="5" actId="113"/>
          <ac:spMkLst>
            <pc:docMk/>
            <pc:sldMk cId="1407082411" sldId="337"/>
            <ac:spMk id="6" creationId="{8FE6E631-33AE-4BF8-9811-2508E556599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24/11/2021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24/11/2021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24/11/2021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24/11/2021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mailto:GCSEReligiousStudies@eduqas.co.uk"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hyperlink" Target="https://resource.download.wjec.co.uk/vtc/2015-16/15-16_58/GLOSSARY%20OF%20KEY%20CONCEPTS%20-%20BOTH%20ROUTES%2C%20SC%20and%20FC.pdf"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39" y="253868"/>
            <a:ext cx="8720881" cy="3342453"/>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a:t>
            </a:r>
            <a:r>
              <a:rPr lang="en-GB" sz="4400" dirty="0" err="1">
                <a:solidFill>
                  <a:schemeClr val="bg1"/>
                </a:solidFill>
                <a:latin typeface="Arial" panose="020B0604020202020204" pitchFamily="34" charset="0"/>
                <a:cs typeface="Arial" panose="020B0604020202020204" pitchFamily="34" charset="0"/>
              </a:rPr>
              <a:t>Eduqas</a:t>
            </a:r>
            <a:r>
              <a:rPr lang="en-GB" sz="4400" dirty="0">
                <a:solidFill>
                  <a:schemeClr val="bg1"/>
                </a:solidFill>
                <a:latin typeface="Arial" panose="020B0604020202020204" pitchFamily="34" charset="0"/>
                <a:cs typeface="Arial" panose="020B0604020202020204" pitchFamily="34" charset="0"/>
              </a:rPr>
              <a:t> GCSE Religious Studies</a:t>
            </a: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r>
              <a:rPr lang="en-GB" sz="4400" dirty="0">
                <a:solidFill>
                  <a:schemeClr val="bg1"/>
                </a:solidFill>
                <a:latin typeface="Arial" panose="020B0604020202020204" pitchFamily="34" charset="0"/>
                <a:cs typeface="Arial" panose="020B0604020202020204" pitchFamily="34" charset="0"/>
              </a:rPr>
              <a:t>Marking Route B Component 1 &amp; 2</a:t>
            </a:r>
            <a:endParaRPr lang="en-US" sz="4400" kern="1100" spc="-30" dirty="0">
              <a:solidFill>
                <a:srgbClr val="F7B385"/>
              </a:solidFill>
              <a:latin typeface="Gotham Rounded Book"/>
              <a:cs typeface="Gotham Rounded Book"/>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75135-B14E-40CC-A81F-E894C9F10652}"/>
              </a:ext>
            </a:extLst>
          </p:cNvPr>
          <p:cNvSpPr>
            <a:spLocks noGrp="1"/>
          </p:cNvSpPr>
          <p:nvPr>
            <p:ph type="title"/>
          </p:nvPr>
        </p:nvSpPr>
        <p:spPr>
          <a:xfrm>
            <a:off x="1063375" y="130800"/>
            <a:ext cx="8229600" cy="639762"/>
          </a:xfrm>
        </p:spPr>
        <p:txBody>
          <a:bodyPr>
            <a:normAutofit fontScale="90000"/>
          </a:bodyPr>
          <a:lstStyle/>
          <a:p>
            <a:r>
              <a:rPr lang="en-GB" dirty="0">
                <a:solidFill>
                  <a:schemeClr val="bg1"/>
                </a:solidFill>
              </a:rPr>
              <a:t>How are b. Questions marked?</a:t>
            </a:r>
          </a:p>
        </p:txBody>
      </p:sp>
      <p:sp>
        <p:nvSpPr>
          <p:cNvPr id="3" name="Content Placeholder 2">
            <a:extLst>
              <a:ext uri="{FF2B5EF4-FFF2-40B4-BE49-F238E27FC236}">
                <a16:creationId xmlns:a16="http://schemas.microsoft.com/office/drawing/2014/main" id="{DF5A4DC8-4430-4244-9456-11B8EED2AB22}"/>
              </a:ext>
            </a:extLst>
          </p:cNvPr>
          <p:cNvSpPr>
            <a:spLocks noGrp="1"/>
          </p:cNvSpPr>
          <p:nvPr>
            <p:ph idx="1"/>
          </p:nvPr>
        </p:nvSpPr>
        <p:spPr>
          <a:xfrm>
            <a:off x="228600" y="1179096"/>
            <a:ext cx="8674768" cy="5404266"/>
          </a:xfrm>
        </p:spPr>
        <p:txBody>
          <a:bodyPr>
            <a:normAutofit fontScale="77500" lnSpcReduction="20000"/>
          </a:bodyPr>
          <a:lstStyle/>
          <a:p>
            <a:r>
              <a:rPr lang="en-GB" dirty="0"/>
              <a:t>The b. Questions will always ask pupils to </a:t>
            </a:r>
            <a:r>
              <a:rPr lang="en-GB" u="sng" dirty="0"/>
              <a:t>describe</a:t>
            </a:r>
            <a:r>
              <a:rPr lang="en-GB" dirty="0"/>
              <a:t> an idea, event, ceremony, building, belief, teaching, view, attitude etc.</a:t>
            </a:r>
          </a:p>
          <a:p>
            <a:endParaRPr lang="en-GB" dirty="0"/>
          </a:p>
          <a:p>
            <a:r>
              <a:rPr lang="en-GB" b="1" dirty="0"/>
              <a:t>What does ‘describe’ mean?</a:t>
            </a:r>
          </a:p>
          <a:p>
            <a:pPr marL="457200" indent="-457200"/>
            <a:r>
              <a:rPr lang="en-GB" b="1" dirty="0"/>
              <a:t>To give an account of something</a:t>
            </a:r>
          </a:p>
          <a:p>
            <a:pPr marL="457200" indent="-457200"/>
            <a:r>
              <a:rPr lang="en-GB" b="1" dirty="0"/>
              <a:t>To report/relate</a:t>
            </a:r>
          </a:p>
          <a:p>
            <a:pPr marL="457200" indent="-457200"/>
            <a:r>
              <a:rPr lang="en-GB" b="1" dirty="0"/>
              <a:t>To outline </a:t>
            </a:r>
          </a:p>
          <a:p>
            <a:pPr marL="457200" indent="-457200"/>
            <a:r>
              <a:rPr lang="en-GB" b="1" dirty="0"/>
              <a:t>To give the details of something</a:t>
            </a:r>
          </a:p>
          <a:p>
            <a:endParaRPr lang="en-GB" dirty="0"/>
          </a:p>
          <a:p>
            <a:endParaRPr lang="en-GB" dirty="0"/>
          </a:p>
          <a:p>
            <a:r>
              <a:rPr lang="en-GB" dirty="0"/>
              <a:t>In these b. questions, pupils must </a:t>
            </a:r>
            <a:r>
              <a:rPr lang="en-GB" u="sng" dirty="0"/>
              <a:t>describe</a:t>
            </a:r>
            <a:r>
              <a:rPr lang="en-GB" dirty="0"/>
              <a:t>, giving as much detail as possible in the time allowed (about 5 minutes) and using accurate and relevant religious language and sources of wisdom, where appropriate. </a:t>
            </a:r>
          </a:p>
          <a:p>
            <a:endParaRPr lang="en-US" dirty="0">
              <a:latin typeface="Bliss" pitchFamily="2" charset="77"/>
              <a:cs typeface="Arial" panose="020B0604020202020204" pitchFamily="34" charset="0"/>
            </a:endParaRPr>
          </a:p>
          <a:p>
            <a:endParaRPr lang="en-GB" dirty="0"/>
          </a:p>
        </p:txBody>
      </p:sp>
    </p:spTree>
    <p:extLst>
      <p:ext uri="{BB962C8B-B14F-4D97-AF65-F5344CB8AC3E}">
        <p14:creationId xmlns:p14="http://schemas.microsoft.com/office/powerpoint/2010/main" val="3028271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DC465-187E-4F68-BD0D-254199E191C3}"/>
              </a:ext>
            </a:extLst>
          </p:cNvPr>
          <p:cNvSpPr>
            <a:spLocks noGrp="1"/>
          </p:cNvSpPr>
          <p:nvPr>
            <p:ph type="title"/>
          </p:nvPr>
        </p:nvSpPr>
        <p:spPr>
          <a:xfrm>
            <a:off x="1073649" y="79429"/>
            <a:ext cx="8229600" cy="651794"/>
          </a:xfrm>
        </p:spPr>
        <p:txBody>
          <a:bodyPr>
            <a:normAutofit fontScale="90000"/>
          </a:bodyPr>
          <a:lstStyle/>
          <a:p>
            <a:r>
              <a:rPr lang="en-GB" dirty="0">
                <a:solidFill>
                  <a:schemeClr val="bg1"/>
                </a:solidFill>
              </a:rPr>
              <a:t>Exemplifying the b. Questions</a:t>
            </a:r>
          </a:p>
        </p:txBody>
      </p:sp>
      <p:sp>
        <p:nvSpPr>
          <p:cNvPr id="3" name="Content Placeholder 2">
            <a:extLst>
              <a:ext uri="{FF2B5EF4-FFF2-40B4-BE49-F238E27FC236}">
                <a16:creationId xmlns:a16="http://schemas.microsoft.com/office/drawing/2014/main" id="{6973306D-C68A-48DF-8E1D-9A970B6B4EC6}"/>
              </a:ext>
            </a:extLst>
          </p:cNvPr>
          <p:cNvSpPr>
            <a:spLocks noGrp="1"/>
          </p:cNvSpPr>
          <p:nvPr>
            <p:ph idx="1"/>
          </p:nvPr>
        </p:nvSpPr>
        <p:spPr>
          <a:xfrm>
            <a:off x="132347" y="1070812"/>
            <a:ext cx="8843211" cy="5606714"/>
          </a:xfrm>
        </p:spPr>
        <p:txBody>
          <a:bodyPr>
            <a:normAutofit fontScale="47500" lnSpcReduction="20000"/>
          </a:bodyPr>
          <a:lstStyle/>
          <a:p>
            <a:r>
              <a:rPr lang="en-US" dirty="0">
                <a:latin typeface="Arial" panose="020B0604020202020204" pitchFamily="34" charset="0"/>
                <a:ea typeface="Cambria" panose="02040503050406030204" pitchFamily="18" charset="0"/>
                <a:cs typeface="Arial" panose="020B0604020202020204" pitchFamily="34" charset="0"/>
              </a:rPr>
              <a:t>The following examples are taken from 2019 Component 1 question papers:</a:t>
            </a:r>
            <a:endParaRPr lang="en-US" b="1" dirty="0">
              <a:solidFill>
                <a:srgbClr val="FF0000"/>
              </a:solidFill>
              <a:latin typeface="Arial" panose="020B0604020202020204" pitchFamily="34" charset="0"/>
              <a:cs typeface="Arial" panose="020B0604020202020204" pitchFamily="34" charset="0"/>
            </a:endParaRPr>
          </a:p>
          <a:p>
            <a:endParaRPr lang="en-US" b="1" dirty="0">
              <a:solidFill>
                <a:srgbClr val="FF0000"/>
              </a:solidFill>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(b) Describe two ways in which the work of </a:t>
            </a:r>
            <a:r>
              <a:rPr lang="en-US" b="1" dirty="0" err="1">
                <a:solidFill>
                  <a:srgbClr val="FF0000"/>
                </a:solidFill>
                <a:latin typeface="Arial" panose="020B0604020202020204" pitchFamily="34" charset="0"/>
                <a:cs typeface="Arial" panose="020B0604020202020204" pitchFamily="34" charset="0"/>
              </a:rPr>
              <a:t>Cafod</a:t>
            </a:r>
            <a:r>
              <a:rPr lang="en-US" b="1" dirty="0">
                <a:solidFill>
                  <a:srgbClr val="FF0000"/>
                </a:solidFill>
                <a:latin typeface="Arial" panose="020B0604020202020204" pitchFamily="34" charset="0"/>
                <a:cs typeface="Arial" panose="020B0604020202020204" pitchFamily="34" charset="0"/>
              </a:rPr>
              <a:t> reflects human dignity. [5]</a:t>
            </a:r>
          </a:p>
          <a:p>
            <a:pPr marL="0" indent="0">
              <a:buNone/>
            </a:pPr>
            <a:endParaRPr lang="en-GB" sz="3600" b="1" dirty="0">
              <a:latin typeface="Arial" panose="020B0604020202020204" pitchFamily="34" charset="0"/>
              <a:cs typeface="Arial" panose="020B0604020202020204" pitchFamily="34" charset="0"/>
            </a:endParaRPr>
          </a:p>
          <a:p>
            <a:pPr marL="0" indent="0">
              <a:buNone/>
            </a:pPr>
            <a:r>
              <a:rPr lang="en-GB" sz="3600" b="1" dirty="0">
                <a:latin typeface="Arial" panose="020B0604020202020204" pitchFamily="34" charset="0"/>
                <a:cs typeface="Arial" panose="020B0604020202020204" pitchFamily="34" charset="0"/>
              </a:rPr>
              <a:t>Characteristics of less successful responses: </a:t>
            </a:r>
          </a:p>
          <a:p>
            <a:pPr marL="0" indent="0">
              <a:buNone/>
            </a:pPr>
            <a:r>
              <a:rPr lang="en-GB" sz="36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explain rather than describe (see an example below).</a:t>
            </a:r>
          </a:p>
          <a:p>
            <a:pPr marL="0" indent="0">
              <a:buNone/>
            </a:pPr>
            <a:endParaRPr lang="en-GB" sz="3600" b="1" dirty="0">
              <a:latin typeface="Arial" panose="020B0604020202020204" pitchFamily="34" charset="0"/>
              <a:cs typeface="Arial" panose="020B0604020202020204" pitchFamily="34" charset="0"/>
            </a:endParaRPr>
          </a:p>
          <a:p>
            <a:pPr marL="0" indent="0">
              <a:buNone/>
            </a:pPr>
            <a:endParaRPr lang="en-US" b="1" dirty="0">
              <a:solidFill>
                <a:srgbClr val="FF0000"/>
              </a:solidFill>
              <a:latin typeface="Arial" panose="020B0604020202020204" pitchFamily="34" charset="0"/>
              <a:cs typeface="Arial" panose="020B0604020202020204" pitchFamily="34" charset="0"/>
            </a:endParaRPr>
          </a:p>
          <a:p>
            <a:pPr marL="0" indent="0">
              <a:buNone/>
            </a:pPr>
            <a:r>
              <a:rPr lang="en-US" sz="3400" b="1" dirty="0">
                <a:latin typeface="Arial" panose="020B0604020202020204" pitchFamily="34" charset="0"/>
                <a:cs typeface="Arial" panose="020B0604020202020204" pitchFamily="34" charset="0"/>
              </a:rPr>
              <a:t>Response: </a:t>
            </a:r>
          </a:p>
          <a:p>
            <a:pPr marL="0" indent="0">
              <a:buNone/>
            </a:pPr>
            <a:r>
              <a:rPr lang="en-GB" sz="3400" dirty="0"/>
              <a:t>CAFOD is a Catholic charity that lives up to the teachings of Jesus about loving your neighbour and treating others as you would want to be treated. In the Parable of the Final Judgement, Jesus says that only those who have fed the hungry and thirsty, helped the sick, and clothed and welcomed people will be able to go to heaven. Another teaching is in the story of the rich man and Lazarus, when Lazarus goes to hell for not helping the beggar outside his house and also when the Good Samaritan helps the person who has been mugged. These teachings show that charity is an important thing for Christians; everyone is made in God’s image and deserves respect and CAFOD tries to do that in a practical way. </a:t>
            </a:r>
          </a:p>
          <a:p>
            <a:pPr marL="0" indent="0">
              <a:buNone/>
            </a:pPr>
            <a:endParaRPr lang="en-GB" sz="3400" dirty="0"/>
          </a:p>
          <a:p>
            <a:pPr marL="0" indent="0">
              <a:buNone/>
            </a:pPr>
            <a:endParaRPr lang="en-GB" dirty="0"/>
          </a:p>
          <a:p>
            <a:pPr marL="0" indent="0">
              <a:buNone/>
            </a:pPr>
            <a:r>
              <a:rPr lang="en-GB" b="1" dirty="0"/>
              <a:t>Band 1 – the response is an excellent </a:t>
            </a:r>
            <a:r>
              <a:rPr lang="en-GB" b="1" u="sng" dirty="0"/>
              <a:t>explanation</a:t>
            </a:r>
            <a:r>
              <a:rPr lang="en-GB" b="1" dirty="0"/>
              <a:t> of WHY this religious charity does the work it does (and the references to sources of wisdom are also excellent), but there is no information about the work of CAFOD. 1 mark has been generously given for the general reference to, ‘CAFOD tries to do that in a practical way.’</a:t>
            </a:r>
          </a:p>
          <a:p>
            <a:endParaRPr lang="en-GB" dirty="0"/>
          </a:p>
        </p:txBody>
      </p:sp>
    </p:spTree>
    <p:extLst>
      <p:ext uri="{BB962C8B-B14F-4D97-AF65-F5344CB8AC3E}">
        <p14:creationId xmlns:p14="http://schemas.microsoft.com/office/powerpoint/2010/main" val="1285626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A047-CECB-48B8-A7FF-18AB07E52CBC}"/>
              </a:ext>
            </a:extLst>
          </p:cNvPr>
          <p:cNvSpPr>
            <a:spLocks noGrp="1"/>
          </p:cNvSpPr>
          <p:nvPr>
            <p:ph type="title"/>
          </p:nvPr>
        </p:nvSpPr>
        <p:spPr>
          <a:xfrm>
            <a:off x="914400" y="180474"/>
            <a:ext cx="8229600" cy="627730"/>
          </a:xfrm>
        </p:spPr>
        <p:txBody>
          <a:bodyPr>
            <a:normAutofit fontScale="90000"/>
          </a:bodyPr>
          <a:lstStyle/>
          <a:p>
            <a:r>
              <a:rPr lang="en-GB" dirty="0">
                <a:solidFill>
                  <a:schemeClr val="bg1"/>
                </a:solidFill>
              </a:rPr>
              <a:t>Exemplifying the b. Questions</a:t>
            </a:r>
          </a:p>
        </p:txBody>
      </p:sp>
      <p:sp>
        <p:nvSpPr>
          <p:cNvPr id="3" name="Content Placeholder 2">
            <a:extLst>
              <a:ext uri="{FF2B5EF4-FFF2-40B4-BE49-F238E27FC236}">
                <a16:creationId xmlns:a16="http://schemas.microsoft.com/office/drawing/2014/main" id="{B9F9B154-177C-487F-A1E7-2171377B4F25}"/>
              </a:ext>
            </a:extLst>
          </p:cNvPr>
          <p:cNvSpPr>
            <a:spLocks noGrp="1"/>
          </p:cNvSpPr>
          <p:nvPr>
            <p:ph idx="1"/>
          </p:nvPr>
        </p:nvSpPr>
        <p:spPr>
          <a:xfrm>
            <a:off x="216567" y="1179096"/>
            <a:ext cx="8771021" cy="5498430"/>
          </a:xfrm>
        </p:spPr>
        <p:txBody>
          <a:bodyPr>
            <a:normAutofit fontScale="85000" lnSpcReduction="10000"/>
          </a:bodyPr>
          <a:lstStyle/>
          <a:p>
            <a:pPr marL="0" indent="0">
              <a:buNone/>
            </a:pPr>
            <a:r>
              <a:rPr lang="en-GB" sz="1800" b="1" dirty="0">
                <a:latin typeface="Arial" panose="020B0604020202020204" pitchFamily="34" charset="0"/>
                <a:cs typeface="Arial" panose="020B0604020202020204" pitchFamily="34" charset="0"/>
              </a:rPr>
              <a:t>Characteristics of successful responses:</a:t>
            </a:r>
          </a:p>
          <a:p>
            <a:pPr marL="0" indent="0">
              <a:buNone/>
            </a:pPr>
            <a:r>
              <a:rPr lang="en-US" sz="1800" b="1" dirty="0">
                <a:solidFill>
                  <a:srgbClr val="FF0000"/>
                </a:solidFill>
                <a:latin typeface="Arial" panose="020B0604020202020204" pitchFamily="34" charset="0"/>
                <a:cs typeface="Arial" panose="020B0604020202020204" pitchFamily="34" charset="0"/>
              </a:rPr>
              <a:t>(b) Describe two ways in which the work of </a:t>
            </a:r>
            <a:r>
              <a:rPr lang="en-US" sz="1800" b="1" dirty="0" err="1">
                <a:solidFill>
                  <a:srgbClr val="FF0000"/>
                </a:solidFill>
                <a:latin typeface="Arial" panose="020B0604020202020204" pitchFamily="34" charset="0"/>
                <a:cs typeface="Arial" panose="020B0604020202020204" pitchFamily="34" charset="0"/>
              </a:rPr>
              <a:t>Cafod</a:t>
            </a:r>
            <a:r>
              <a:rPr lang="en-US" sz="1800" b="1" dirty="0">
                <a:solidFill>
                  <a:srgbClr val="FF0000"/>
                </a:solidFill>
                <a:latin typeface="Arial" panose="020B0604020202020204" pitchFamily="34" charset="0"/>
                <a:cs typeface="Arial" panose="020B0604020202020204" pitchFamily="34" charset="0"/>
              </a:rPr>
              <a:t> reflects human dignity. [5]</a:t>
            </a:r>
          </a:p>
          <a:p>
            <a:pPr marL="0" indent="0">
              <a:buNone/>
            </a:pPr>
            <a:endParaRPr lang="en-US" sz="1800" b="1" dirty="0">
              <a:solidFill>
                <a:srgbClr val="FF0000"/>
              </a:solidFill>
              <a:latin typeface="Arial" panose="020B0604020202020204" pitchFamily="34" charset="0"/>
              <a:cs typeface="Arial" panose="020B0604020202020204" pitchFamily="34" charset="0"/>
            </a:endParaRPr>
          </a:p>
          <a:p>
            <a:pPr marL="0" indent="0">
              <a:buNone/>
            </a:pPr>
            <a:endParaRPr lang="en-GB" sz="1800" b="1" dirty="0">
              <a:latin typeface="Arial" panose="020B0604020202020204" pitchFamily="34" charset="0"/>
              <a:cs typeface="Arial" panose="020B0604020202020204" pitchFamily="34" charset="0"/>
            </a:endParaRPr>
          </a:p>
          <a:p>
            <a:pPr marL="0" indent="0">
              <a:buNone/>
            </a:pPr>
            <a:r>
              <a:rPr lang="en-GB" sz="2600" dirty="0" err="1">
                <a:latin typeface="+mj-lt"/>
              </a:rPr>
              <a:t>Cafod</a:t>
            </a:r>
            <a:r>
              <a:rPr lang="en-GB" sz="2600" dirty="0">
                <a:latin typeface="+mj-lt"/>
              </a:rPr>
              <a:t>, as a Catholic charity hold the belief that everyone is “made in God’s image”- Imago Dei and so deserves respect and dignity and CAFOD tries to do that in a practical way to help them help themselves by aiming to reduce poverty overseas. To do this, they are involved in practical projects that involve longer term goals such as educating and supporting  individuals and communities in order that they can help themselves, such as sinking wells, providing fishing nets, building schools or supporting a craft or trade, such as making jewellery. They also have short-term goals, such as giving emergency relief, such as food, clean water and shelter in times of natural disasters (floods and earthquakes) and war.  They help people regardless of nationality or religion. They also work in the UK to educate, raise awareness and fundraise because they say that poverty is not part of God’s plan.  </a:t>
            </a:r>
          </a:p>
          <a:p>
            <a:r>
              <a:rPr lang="en-GB" sz="2600" b="1" dirty="0"/>
              <a:t>Band 3 – This is a highly detailed </a:t>
            </a:r>
            <a:r>
              <a:rPr lang="en-GB" sz="2600" b="1" u="sng" dirty="0"/>
              <a:t>description</a:t>
            </a:r>
            <a:r>
              <a:rPr lang="en-GB" sz="2600" b="1" dirty="0"/>
              <a:t> of two actions of </a:t>
            </a:r>
            <a:r>
              <a:rPr lang="en-GB" sz="2600" b="1" dirty="0" err="1"/>
              <a:t>Cafod</a:t>
            </a:r>
            <a:r>
              <a:rPr lang="en-GB" sz="2600" b="1" dirty="0"/>
              <a:t> that reflect human dignity.</a:t>
            </a:r>
          </a:p>
        </p:txBody>
      </p:sp>
    </p:spTree>
    <p:extLst>
      <p:ext uri="{BB962C8B-B14F-4D97-AF65-F5344CB8AC3E}">
        <p14:creationId xmlns:p14="http://schemas.microsoft.com/office/powerpoint/2010/main" val="2872889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A4A5-8D5E-4A57-B49E-A99FEEE8E5E0}"/>
              </a:ext>
            </a:extLst>
          </p:cNvPr>
          <p:cNvSpPr>
            <a:spLocks noGrp="1"/>
          </p:cNvSpPr>
          <p:nvPr>
            <p:ph type="title"/>
          </p:nvPr>
        </p:nvSpPr>
        <p:spPr>
          <a:xfrm>
            <a:off x="1279132" y="120526"/>
            <a:ext cx="8229600" cy="651794"/>
          </a:xfrm>
        </p:spPr>
        <p:txBody>
          <a:bodyPr>
            <a:normAutofit fontScale="90000"/>
          </a:bodyPr>
          <a:lstStyle/>
          <a:p>
            <a:r>
              <a:rPr lang="en-GB" dirty="0">
                <a:solidFill>
                  <a:schemeClr val="bg1"/>
                </a:solidFill>
              </a:rPr>
              <a:t>How are the c. Questions marked?</a:t>
            </a:r>
          </a:p>
        </p:txBody>
      </p:sp>
      <p:sp>
        <p:nvSpPr>
          <p:cNvPr id="3" name="Content Placeholder 2">
            <a:extLst>
              <a:ext uri="{FF2B5EF4-FFF2-40B4-BE49-F238E27FC236}">
                <a16:creationId xmlns:a16="http://schemas.microsoft.com/office/drawing/2014/main" id="{196760E8-4F94-41AA-8D94-03892294598A}"/>
              </a:ext>
            </a:extLst>
          </p:cNvPr>
          <p:cNvSpPr>
            <a:spLocks noGrp="1"/>
          </p:cNvSpPr>
          <p:nvPr>
            <p:ph idx="1"/>
          </p:nvPr>
        </p:nvSpPr>
        <p:spPr>
          <a:xfrm>
            <a:off x="204537" y="1118938"/>
            <a:ext cx="8771021" cy="5464424"/>
          </a:xfrm>
        </p:spPr>
        <p:txBody>
          <a:bodyPr>
            <a:normAutofit fontScale="47500" lnSpcReduction="20000"/>
          </a:bodyPr>
          <a:lstStyle/>
          <a:p>
            <a:r>
              <a:rPr lang="en-GB" dirty="0">
                <a:latin typeface="Arial" panose="020B0604020202020204" pitchFamily="34" charset="0"/>
                <a:cs typeface="Arial" panose="020B0604020202020204" pitchFamily="34" charset="0"/>
              </a:rPr>
              <a:t>The c. Questions will always ask pupils to </a:t>
            </a:r>
            <a:r>
              <a:rPr lang="en-GB" u="sng" dirty="0">
                <a:latin typeface="Arial" panose="020B0604020202020204" pitchFamily="34" charset="0"/>
                <a:cs typeface="Arial" panose="020B0604020202020204" pitchFamily="34" charset="0"/>
              </a:rPr>
              <a:t>explain </a:t>
            </a:r>
            <a:r>
              <a:rPr lang="en-GB" dirty="0">
                <a:latin typeface="Arial" panose="020B0604020202020204" pitchFamily="34" charset="0"/>
                <a:cs typeface="Arial" panose="020B0604020202020204" pitchFamily="34" charset="0"/>
              </a:rPr>
              <a:t>an idea, event, action, ceremony, building, belief, teaching, view, attitude etc. *</a:t>
            </a:r>
            <a:r>
              <a:rPr lang="en-GB" b="1" dirty="0">
                <a:latin typeface="Arial" panose="020B0604020202020204" pitchFamily="34" charset="0"/>
                <a:cs typeface="Arial" panose="020B0604020202020204" pitchFamily="34" charset="0"/>
              </a:rPr>
              <a:t>The Component 1 c. Questions require TWO </a:t>
            </a:r>
            <a:r>
              <a:rPr lang="en-GB" b="1" dirty="0">
                <a:solidFill>
                  <a:schemeClr val="accent1"/>
                </a:solidFill>
                <a:latin typeface="Arial" panose="020B0604020202020204" pitchFamily="34" charset="0"/>
                <a:cs typeface="Arial" panose="020B0604020202020204" pitchFamily="34" charset="0"/>
              </a:rPr>
              <a:t>religious</a:t>
            </a:r>
            <a:r>
              <a:rPr lang="en-GB" b="1" dirty="0">
                <a:latin typeface="Arial" panose="020B0604020202020204" pitchFamily="34" charset="0"/>
                <a:cs typeface="Arial" panose="020B0604020202020204" pitchFamily="34" charset="0"/>
              </a:rPr>
              <a:t> responses; two Christian OR one Catholic and one Jewish.</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What does ‘explain’ mean?</a:t>
            </a:r>
          </a:p>
          <a:p>
            <a:r>
              <a:rPr lang="en-GB" b="1" dirty="0">
                <a:latin typeface="Arial" panose="020B0604020202020204" pitchFamily="34" charset="0"/>
                <a:cs typeface="Arial" panose="020B0604020202020204" pitchFamily="34" charset="0"/>
              </a:rPr>
              <a:t>To make clear by giving more detail</a:t>
            </a:r>
          </a:p>
          <a:p>
            <a:r>
              <a:rPr lang="en-GB" b="1" dirty="0">
                <a:latin typeface="Arial" panose="020B0604020202020204" pitchFamily="34" charset="0"/>
                <a:cs typeface="Arial" panose="020B0604020202020204" pitchFamily="34" charset="0"/>
              </a:rPr>
              <a:t>To clarify</a:t>
            </a:r>
          </a:p>
          <a:p>
            <a:r>
              <a:rPr lang="en-GB" b="1" dirty="0">
                <a:latin typeface="Arial" panose="020B0604020202020204" pitchFamily="34" charset="0"/>
                <a:cs typeface="Arial" panose="020B0604020202020204" pitchFamily="34" charset="0"/>
              </a:rPr>
              <a:t>To go beyond description and offer more depth</a:t>
            </a:r>
          </a:p>
          <a:p>
            <a:r>
              <a:rPr lang="en-GB" b="1" dirty="0">
                <a:latin typeface="Arial" panose="020B0604020202020204" pitchFamily="34" charset="0"/>
                <a:cs typeface="Arial" panose="020B0604020202020204" pitchFamily="34" charset="0"/>
              </a:rPr>
              <a:t>To reveal the reasons behind something</a:t>
            </a:r>
          </a:p>
          <a:p>
            <a:endParaRPr lang="en-GB"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DESCRIBE + ‘WHY’ + ‘BECAUSE’ = EXPLAIN. </a:t>
            </a:r>
          </a:p>
          <a:p>
            <a:pPr marL="0" indent="0">
              <a:buNone/>
            </a:pPr>
            <a:r>
              <a:rPr lang="en-GB" b="1" dirty="0">
                <a:latin typeface="Arial" panose="020B0604020202020204" pitchFamily="34" charset="0"/>
                <a:cs typeface="Arial" panose="020B0604020202020204" pitchFamily="34" charset="0"/>
              </a:rPr>
              <a:t>Explanations are not descriptions; more of the ‘why’ and ‘because’ are expected in an explanation – see the next slide.  Pupils must give detailed explanations and use accurate religious language and sources of wisdom and authority, where appropriate.  There are no marks for a non – religious belief (Atheist or Humanist).</a:t>
            </a:r>
          </a:p>
          <a:p>
            <a:pPr marL="0" indent="0">
              <a:buNone/>
            </a:pPr>
            <a:endParaRPr lang="en-GB" b="1" dirty="0">
              <a:latin typeface="Arial" panose="020B0604020202020204" pitchFamily="34" charset="0"/>
              <a:cs typeface="Arial" panose="020B0604020202020204" pitchFamily="34" charset="0"/>
            </a:endParaRPr>
          </a:p>
          <a:p>
            <a:r>
              <a:rPr lang="en-US" sz="3800" dirty="0">
                <a:latin typeface="Arial" panose="020B0604020202020204" pitchFamily="34" charset="0"/>
                <a:ea typeface="Cambria" panose="02040503050406030204" pitchFamily="18" charset="0"/>
                <a:cs typeface="Arial" panose="020B0604020202020204" pitchFamily="34" charset="0"/>
              </a:rPr>
              <a:t>The following example is taken from 2019 Component 1 question paper:</a:t>
            </a:r>
            <a:endParaRPr lang="en-US" sz="3800" b="1" dirty="0">
              <a:solidFill>
                <a:srgbClr val="FF0000"/>
              </a:solidFill>
              <a:latin typeface="Arial" panose="020B0604020202020204" pitchFamily="34" charset="0"/>
              <a:cs typeface="Arial" panose="020B0604020202020204" pitchFamily="34" charset="0"/>
            </a:endParaRPr>
          </a:p>
          <a:p>
            <a:r>
              <a:rPr lang="en-US" sz="4000" i="1" dirty="0"/>
              <a:t>(c) </a:t>
            </a:r>
            <a:r>
              <a:rPr lang="en-US" sz="4000" dirty="0"/>
              <a:t>Explain from </a:t>
            </a:r>
            <a:r>
              <a:rPr lang="en-US" sz="4000" b="1" dirty="0"/>
              <a:t>either Catholic Christianity and Judaism or two Christian</a:t>
            </a:r>
            <a:r>
              <a:rPr lang="en-US" sz="4000" dirty="0"/>
              <a:t> </a:t>
            </a:r>
            <a:r>
              <a:rPr lang="en-US" sz="4000" b="1" dirty="0"/>
              <a:t>traditions</a:t>
            </a:r>
            <a:r>
              <a:rPr lang="en-US" sz="4000" dirty="0"/>
              <a:t>, attitudes to abortion. [8] </a:t>
            </a:r>
          </a:p>
          <a:p>
            <a:endParaRPr lang="en-GB" sz="3800" b="1" dirty="0"/>
          </a:p>
          <a:p>
            <a:endParaRPr lang="en-US" b="1" dirty="0">
              <a:solidFill>
                <a:srgbClr val="FF000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4125322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59683-002C-4640-B660-4581547CF548}"/>
              </a:ext>
            </a:extLst>
          </p:cNvPr>
          <p:cNvSpPr>
            <a:spLocks noGrp="1"/>
          </p:cNvSpPr>
          <p:nvPr>
            <p:ph type="title"/>
          </p:nvPr>
        </p:nvSpPr>
        <p:spPr>
          <a:xfrm>
            <a:off x="1114746" y="-131190"/>
            <a:ext cx="8229600" cy="1143000"/>
          </a:xfrm>
        </p:spPr>
        <p:txBody>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B0998739-FFA5-4EC6-8623-4F8AD2836E57}"/>
              </a:ext>
            </a:extLst>
          </p:cNvPr>
          <p:cNvSpPr>
            <a:spLocks noGrp="1"/>
          </p:cNvSpPr>
          <p:nvPr>
            <p:ph idx="1"/>
          </p:nvPr>
        </p:nvSpPr>
        <p:spPr>
          <a:xfrm>
            <a:off x="132347" y="1203158"/>
            <a:ext cx="8903369" cy="5534526"/>
          </a:xfrm>
        </p:spPr>
        <p:txBody>
          <a:bodyPr>
            <a:normAutofit fontScale="47500" lnSpcReduction="20000"/>
          </a:bodyPr>
          <a:lstStyle/>
          <a:p>
            <a:r>
              <a:rPr lang="en-GB" sz="3600" b="1" dirty="0">
                <a:latin typeface="Arial" panose="020B0604020202020204" pitchFamily="34" charset="0"/>
                <a:cs typeface="Arial" panose="020B0604020202020204" pitchFamily="34" charset="0"/>
              </a:rPr>
              <a:t>This is an example of a description </a:t>
            </a:r>
            <a:r>
              <a:rPr lang="en-GB" sz="3600" b="1" dirty="0">
                <a:solidFill>
                  <a:srgbClr val="00B050"/>
                </a:solidFill>
                <a:latin typeface="Arial" panose="020B0604020202020204" pitchFamily="34" charset="0"/>
                <a:cs typeface="Arial" panose="020B0604020202020204" pitchFamily="34" charset="0"/>
              </a:rPr>
              <a:t>(A)</a:t>
            </a:r>
            <a:r>
              <a:rPr lang="en-GB" sz="3600" b="1" dirty="0">
                <a:latin typeface="Arial" panose="020B0604020202020204" pitchFamily="34" charset="0"/>
                <a:cs typeface="Arial" panose="020B0604020202020204" pitchFamily="34" charset="0"/>
              </a:rPr>
              <a:t> compared to an explanation </a:t>
            </a:r>
            <a:r>
              <a:rPr lang="en-GB" sz="3600" b="1" dirty="0">
                <a:solidFill>
                  <a:srgbClr val="7030A0"/>
                </a:solidFill>
                <a:latin typeface="Arial" panose="020B0604020202020204" pitchFamily="34" charset="0"/>
                <a:cs typeface="Arial" panose="020B0604020202020204" pitchFamily="34" charset="0"/>
              </a:rPr>
              <a:t>(B):</a:t>
            </a:r>
          </a:p>
          <a:p>
            <a:endParaRPr lang="en-GB" sz="3600" b="1" dirty="0">
              <a:solidFill>
                <a:srgbClr val="00B050"/>
              </a:solidFill>
              <a:latin typeface="Arial" panose="020B0604020202020204" pitchFamily="34" charset="0"/>
              <a:cs typeface="Arial" panose="020B0604020202020204" pitchFamily="34" charset="0"/>
            </a:endParaRPr>
          </a:p>
          <a:p>
            <a:pPr marL="228600" indent="-228600">
              <a:buAutoNum type="alphaUcPeriod"/>
            </a:pPr>
            <a:r>
              <a:rPr lang="en-GB" b="1" dirty="0">
                <a:solidFill>
                  <a:srgbClr val="00B050"/>
                </a:solidFill>
                <a:latin typeface="Arial" panose="020B0604020202020204" pitchFamily="34" charset="0"/>
                <a:cs typeface="Arial" panose="020B0604020202020204" pitchFamily="34" charset="0"/>
              </a:rPr>
              <a:t>If you were asked to describe, for example, two features of the design of a church, you might include the following:</a:t>
            </a:r>
          </a:p>
          <a:p>
            <a:pPr marL="0" indent="0">
              <a:buNone/>
            </a:pPr>
            <a:r>
              <a:rPr lang="en-GB" b="1" dirty="0">
                <a:solidFill>
                  <a:srgbClr val="00B050"/>
                </a:solidFill>
                <a:latin typeface="Arial" panose="020B0604020202020204" pitchFamily="34" charset="0"/>
                <a:cs typeface="Arial" panose="020B0604020202020204" pitchFamily="34" charset="0"/>
              </a:rPr>
              <a:t> </a:t>
            </a:r>
          </a:p>
          <a:p>
            <a:r>
              <a:rPr lang="en-GB" b="1" dirty="0">
                <a:solidFill>
                  <a:srgbClr val="00B050"/>
                </a:solidFill>
                <a:latin typeface="Arial" panose="020B0604020202020204" pitchFamily="34" charset="0"/>
                <a:cs typeface="Arial" panose="020B0604020202020204" pitchFamily="34" charset="0"/>
              </a:rPr>
              <a:t>Many churches are designed with the altar facing east, where the sun rises so a symbol of resurrection.</a:t>
            </a:r>
          </a:p>
          <a:p>
            <a:r>
              <a:rPr lang="en-GB" b="1" dirty="0">
                <a:solidFill>
                  <a:srgbClr val="00B050"/>
                </a:solidFill>
                <a:latin typeface="Arial" panose="020B0604020202020204" pitchFamily="34" charset="0"/>
                <a:cs typeface="Arial" panose="020B0604020202020204" pitchFamily="34" charset="0"/>
              </a:rPr>
              <a:t>The central place is given to the altar which is often a table with candles and cloths on it. It is often in the sanctuary; the holiest part of the church.</a:t>
            </a:r>
          </a:p>
          <a:p>
            <a:r>
              <a:rPr lang="en-GB" b="1" dirty="0">
                <a:solidFill>
                  <a:srgbClr val="00B050"/>
                </a:solidFill>
                <a:latin typeface="Arial" panose="020B0604020202020204" pitchFamily="34" charset="0"/>
                <a:cs typeface="Arial" panose="020B0604020202020204" pitchFamily="34" charset="0"/>
              </a:rPr>
              <a:t>The font can be near the door or near the front as it is where Baptism, the sacrament of initiation is celebrated. It is usually a big bowl filled with holy water.</a:t>
            </a:r>
            <a:endParaRPr lang="en-GB" dirty="0">
              <a:solidFill>
                <a:srgbClr val="00B050"/>
              </a:solidFill>
              <a:latin typeface="Arial" panose="020B0604020202020204" pitchFamily="34" charset="0"/>
              <a:cs typeface="Arial" panose="020B0604020202020204" pitchFamily="34" charset="0"/>
            </a:endParaRPr>
          </a:p>
          <a:p>
            <a:pPr marL="228600" indent="-228600">
              <a:buAutoNum type="alphaUcPeriod" startAt="2"/>
            </a:pPr>
            <a:r>
              <a:rPr lang="en-GB" b="1" dirty="0">
                <a:solidFill>
                  <a:srgbClr val="7030A0"/>
                </a:solidFill>
                <a:latin typeface="Arial" panose="020B0604020202020204" pitchFamily="34" charset="0"/>
                <a:cs typeface="Arial" panose="020B0604020202020204" pitchFamily="34" charset="0"/>
              </a:rPr>
              <a:t>BUT if you were asked to explain how Catholic beliefs about salvation influence the design of churches (Component 2. 2018), the answer would include lots of ‘because’ as you try and explain </a:t>
            </a:r>
            <a:r>
              <a:rPr lang="en-GB" b="1" u="sng" dirty="0">
                <a:solidFill>
                  <a:srgbClr val="7030A0"/>
                </a:solidFill>
                <a:latin typeface="Arial" panose="020B0604020202020204" pitchFamily="34" charset="0"/>
                <a:cs typeface="Arial" panose="020B0604020202020204" pitchFamily="34" charset="0"/>
              </a:rPr>
              <a:t>why</a:t>
            </a:r>
            <a:r>
              <a:rPr lang="en-GB" b="1" dirty="0">
                <a:solidFill>
                  <a:srgbClr val="7030A0"/>
                </a:solidFill>
                <a:latin typeface="Arial" panose="020B0604020202020204" pitchFamily="34" charset="0"/>
                <a:cs typeface="Arial" panose="020B0604020202020204" pitchFamily="34" charset="0"/>
              </a:rPr>
              <a:t> it is important. You might include the following:</a:t>
            </a:r>
          </a:p>
          <a:p>
            <a:pPr marL="0" indent="0">
              <a:buNone/>
            </a:pPr>
            <a:endParaRPr lang="en-GB" b="1" dirty="0">
              <a:solidFill>
                <a:srgbClr val="7030A0"/>
              </a:solidFill>
              <a:latin typeface="Arial" panose="020B0604020202020204" pitchFamily="34" charset="0"/>
              <a:cs typeface="Arial" panose="020B0604020202020204" pitchFamily="34" charset="0"/>
            </a:endParaRPr>
          </a:p>
          <a:p>
            <a:r>
              <a:rPr lang="en-GB" b="1" dirty="0">
                <a:solidFill>
                  <a:srgbClr val="7030A0"/>
                </a:solidFill>
                <a:latin typeface="Arial" panose="020B0604020202020204" pitchFamily="34" charset="0"/>
                <a:cs typeface="Arial" panose="020B0604020202020204" pitchFamily="34" charset="0"/>
              </a:rPr>
              <a:t>Many churches are designed with the altar facing east, where the sun rise so a symbol of resurrection this is important</a:t>
            </a:r>
            <a:r>
              <a:rPr lang="en-GB" b="1" dirty="0">
                <a:solidFill>
                  <a:schemeClr val="tx2">
                    <a:lumMod val="60000"/>
                    <a:lumOff val="40000"/>
                  </a:schemeClr>
                </a:solidFill>
                <a:latin typeface="Arial" panose="020B0604020202020204" pitchFamily="34" charset="0"/>
                <a:cs typeface="Arial" panose="020B0604020202020204" pitchFamily="34" charset="0"/>
              </a:rPr>
              <a:t> because </a:t>
            </a:r>
            <a:r>
              <a:rPr lang="en-GB" b="1" dirty="0">
                <a:solidFill>
                  <a:srgbClr val="7030A0"/>
                </a:solidFill>
                <a:latin typeface="Arial" panose="020B0604020202020204" pitchFamily="34" charset="0"/>
                <a:cs typeface="Arial" panose="020B0604020202020204" pitchFamily="34" charset="0"/>
              </a:rPr>
              <a:t>Catholics believe in the resurrection of Christ and ultimately of salvation for all believers through his sacrifice.  </a:t>
            </a:r>
          </a:p>
          <a:p>
            <a:r>
              <a:rPr lang="en-GB" b="1" dirty="0">
                <a:solidFill>
                  <a:srgbClr val="7030A0"/>
                </a:solidFill>
                <a:latin typeface="Arial" panose="020B0604020202020204" pitchFamily="34" charset="0"/>
                <a:cs typeface="Arial" panose="020B0604020202020204" pitchFamily="34" charset="0"/>
              </a:rPr>
              <a:t>The central place is given to the altar which is a symbol of Jesus’ sacrifice which saves people from their sins because it celebrates Jesus’ atonement for the sins of humankind inherited from Original Sin, it is important</a:t>
            </a:r>
            <a:r>
              <a:rPr lang="en-GB" b="1" dirty="0">
                <a:solidFill>
                  <a:schemeClr val="accent1"/>
                </a:solidFill>
                <a:latin typeface="Arial" panose="020B0604020202020204" pitchFamily="34" charset="0"/>
                <a:cs typeface="Arial" panose="020B0604020202020204" pitchFamily="34" charset="0"/>
              </a:rPr>
              <a:t> because </a:t>
            </a:r>
            <a:r>
              <a:rPr lang="en-GB" b="1" dirty="0">
                <a:solidFill>
                  <a:srgbClr val="7030A0"/>
                </a:solidFill>
                <a:latin typeface="Arial" panose="020B0604020202020204" pitchFamily="34" charset="0"/>
                <a:cs typeface="Arial" panose="020B0604020202020204" pitchFamily="34" charset="0"/>
              </a:rPr>
              <a:t>it is a symbol of communion and fellow ship with Jesus and others as they gather together, an image of the eternal feast of heaven. </a:t>
            </a:r>
          </a:p>
          <a:p>
            <a:r>
              <a:rPr lang="en-GB" b="1" dirty="0">
                <a:solidFill>
                  <a:srgbClr val="7030A0"/>
                </a:solidFill>
                <a:latin typeface="Arial" panose="020B0604020202020204" pitchFamily="34" charset="0"/>
                <a:cs typeface="Arial" panose="020B0604020202020204" pitchFamily="34" charset="0"/>
              </a:rPr>
              <a:t>The font can be near the door or near the front as it is where Baptism, the sacrament of initiation is celebrated. This is important to Catholics </a:t>
            </a:r>
            <a:r>
              <a:rPr lang="en-GB" b="1" dirty="0">
                <a:solidFill>
                  <a:schemeClr val="accent1"/>
                </a:solidFill>
                <a:latin typeface="Arial" panose="020B0604020202020204" pitchFamily="34" charset="0"/>
                <a:cs typeface="Arial" panose="020B0604020202020204" pitchFamily="34" charset="0"/>
              </a:rPr>
              <a:t>because</a:t>
            </a:r>
            <a:r>
              <a:rPr lang="en-GB" b="1" dirty="0">
                <a:solidFill>
                  <a:srgbClr val="7030A0"/>
                </a:solidFill>
                <a:latin typeface="Arial" panose="020B0604020202020204" pitchFamily="34" charset="0"/>
                <a:cs typeface="Arial" panose="020B0604020202020204" pitchFamily="34" charset="0"/>
              </a:rPr>
              <a:t> it is where they are bought into God’s community, the water is important </a:t>
            </a:r>
            <a:r>
              <a:rPr lang="en-GB" b="1" dirty="0">
                <a:solidFill>
                  <a:schemeClr val="accent1"/>
                </a:solidFill>
                <a:latin typeface="Arial" panose="020B0604020202020204" pitchFamily="34" charset="0"/>
                <a:cs typeface="Arial" panose="020B0604020202020204" pitchFamily="34" charset="0"/>
              </a:rPr>
              <a:t>because</a:t>
            </a:r>
            <a:r>
              <a:rPr lang="en-GB" b="1" dirty="0">
                <a:solidFill>
                  <a:srgbClr val="7030A0"/>
                </a:solidFill>
                <a:latin typeface="Arial" panose="020B0604020202020204" pitchFamily="34" charset="0"/>
                <a:cs typeface="Arial" panose="020B0604020202020204" pitchFamily="34" charset="0"/>
              </a:rPr>
              <a:t> it is symbol of beliefs in death to an old self and Original Sin and being born anew in Jesus.</a:t>
            </a:r>
            <a:endParaRPr lang="en-GB" dirty="0">
              <a:solidFill>
                <a:srgbClr val="7030A0"/>
              </a:solidFill>
              <a:latin typeface="Arial" panose="020B0604020202020204" pitchFamily="34" charset="0"/>
              <a:cs typeface="Arial" panose="020B0604020202020204" pitchFamily="34" charset="0"/>
            </a:endParaRPr>
          </a:p>
          <a:p>
            <a:endParaRPr lang="en-GB" b="1" dirty="0">
              <a:solidFill>
                <a:srgbClr val="7030A0"/>
              </a:solidFill>
              <a:latin typeface="Arial" panose="020B0604020202020204" pitchFamily="34" charset="0"/>
              <a:cs typeface="Arial" panose="020B0604020202020204" pitchFamily="34" charset="0"/>
            </a:endParaRPr>
          </a:p>
          <a:p>
            <a:pPr marL="0" indent="0">
              <a:buNone/>
            </a:pPr>
            <a:endParaRPr lang="en-GB" sz="3600" b="1" dirty="0">
              <a:solidFill>
                <a:srgbClr val="7030A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55014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33F72-9B2B-47E5-9C9E-B5D90E5B0DDA}"/>
              </a:ext>
            </a:extLst>
          </p:cNvPr>
          <p:cNvSpPr>
            <a:spLocks noGrp="1"/>
          </p:cNvSpPr>
          <p:nvPr>
            <p:ph type="title"/>
          </p:nvPr>
        </p:nvSpPr>
        <p:spPr>
          <a:xfrm>
            <a:off x="733926" y="120316"/>
            <a:ext cx="8229600" cy="627730"/>
          </a:xfrm>
        </p:spPr>
        <p:txBody>
          <a:bodyPr>
            <a:normAutofit fontScale="90000"/>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F5A21890-7E13-4294-9268-C5AC71CAE744}"/>
              </a:ext>
            </a:extLst>
          </p:cNvPr>
          <p:cNvSpPr>
            <a:spLocks noGrp="1"/>
          </p:cNvSpPr>
          <p:nvPr>
            <p:ph idx="1"/>
          </p:nvPr>
        </p:nvSpPr>
        <p:spPr>
          <a:xfrm>
            <a:off x="144379" y="1143000"/>
            <a:ext cx="8819147" cy="5594684"/>
          </a:xfrm>
        </p:spPr>
        <p:txBody>
          <a:bodyPr>
            <a:normAutofit fontScale="92500" lnSpcReduction="10000"/>
          </a:bodyPr>
          <a:lstStyle/>
          <a:p>
            <a:pPr marL="0" indent="0">
              <a:buNone/>
            </a:pPr>
            <a:r>
              <a:rPr lang="en-GB" sz="2400" b="1" dirty="0">
                <a:latin typeface="Arial" panose="020B0604020202020204" pitchFamily="34" charset="0"/>
                <a:cs typeface="Arial" panose="020B0604020202020204" pitchFamily="34" charset="0"/>
              </a:rPr>
              <a:t>Characteristics of less successful responses: </a:t>
            </a:r>
          </a:p>
          <a:p>
            <a:pPr marL="0" indent="0">
              <a:buNone/>
            </a:pPr>
            <a:r>
              <a:rPr lang="en-GB" sz="16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describe rather than explain. Sometimes, they fail to include a second religious response in the Component 1 c. Questions, or it is very brief (see an example below).</a:t>
            </a:r>
          </a:p>
          <a:p>
            <a:pPr marL="0" indent="0">
              <a:buNone/>
            </a:pPr>
            <a:endParaRPr lang="en-GB" sz="1600" b="1" dirty="0">
              <a:latin typeface="Arial" panose="020B0604020202020204" pitchFamily="34" charset="0"/>
              <a:cs typeface="Arial" panose="020B0604020202020204" pitchFamily="34" charset="0"/>
            </a:endParaRPr>
          </a:p>
          <a:p>
            <a:r>
              <a:rPr lang="en-US" sz="1800" i="1" dirty="0"/>
              <a:t>(c) </a:t>
            </a:r>
            <a:r>
              <a:rPr lang="en-US" sz="1800" dirty="0"/>
              <a:t>Explain from </a:t>
            </a:r>
            <a:r>
              <a:rPr lang="en-US" sz="1800" b="1" dirty="0"/>
              <a:t>either Catholic Christianity and Judaism or two Christian</a:t>
            </a:r>
            <a:r>
              <a:rPr lang="en-US" sz="1800" dirty="0"/>
              <a:t> traditions, attitudes to abortion. [8] Component 1 2019</a:t>
            </a:r>
          </a:p>
          <a:p>
            <a:r>
              <a:rPr lang="en-GB" sz="1800" dirty="0">
                <a:latin typeface="Arial" panose="020B0604020202020204" pitchFamily="34" charset="0"/>
                <a:cs typeface="Arial" panose="020B0604020202020204" pitchFamily="34" charset="0"/>
              </a:rPr>
              <a:t>The Catholic Church opposes abortion based on the ideas posed in Jeremiah,   “ before I formed you in the womb, I knew you” this shows that God has a plan and it is not for people to interfere with this by terminating a pregnancy.  Catholics reject abortion due to their belief in Imago Dei, “ made in God’s image” and is shown in Genesis where God, “breathed into his nostrils the breath of life”.  Catholics oppose abortion as it destroys a refection of God.  Adoption is an alternative to abortion where no life is ended and the child can be loved. The only case where abortion is valid is in the case of double effect, if the mother’s life is at risk, it is better to save one life than lose two.</a:t>
            </a:r>
          </a:p>
          <a:p>
            <a:endParaRPr lang="en-US" sz="1800" b="1" dirty="0"/>
          </a:p>
          <a:p>
            <a:pPr marL="0" indent="0">
              <a:buNone/>
            </a:pPr>
            <a:r>
              <a:rPr lang="en-US" sz="1800" b="1" dirty="0"/>
              <a:t>Response: </a:t>
            </a:r>
          </a:p>
          <a:p>
            <a:pPr marL="0" indent="0">
              <a:buNone/>
            </a:pPr>
            <a:r>
              <a:rPr lang="en-US" sz="1800" dirty="0"/>
              <a:t>.</a:t>
            </a:r>
          </a:p>
          <a:p>
            <a:r>
              <a:rPr lang="en-US" sz="1800" b="1" dirty="0"/>
              <a:t>Band 2: an excellent response, using excellent religious language and sources of authority, but it took too long and left no time for a second religious perspective.</a:t>
            </a:r>
            <a:endParaRPr lang="en-GB" sz="1800" b="1" dirty="0"/>
          </a:p>
          <a:p>
            <a:endParaRPr lang="en-US" b="1" dirty="0">
              <a:solidFill>
                <a:srgbClr val="FF0000"/>
              </a:solidFill>
              <a:latin typeface="Arial" panose="020B0604020202020204" pitchFamily="34" charset="0"/>
              <a:cs typeface="Arial" panose="020B0604020202020204" pitchFamily="34" charset="0"/>
            </a:endParaRPr>
          </a:p>
          <a:p>
            <a:pPr marL="0" indent="0">
              <a:buNone/>
            </a:pPr>
            <a:endParaRPr lang="en-GB" b="1" dirty="0">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1902270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AB7FA-1C39-4578-89D2-9A4757C224D8}"/>
              </a:ext>
            </a:extLst>
          </p:cNvPr>
          <p:cNvSpPr>
            <a:spLocks noGrp="1"/>
          </p:cNvSpPr>
          <p:nvPr>
            <p:ph type="title"/>
          </p:nvPr>
        </p:nvSpPr>
        <p:spPr>
          <a:xfrm>
            <a:off x="816796" y="156412"/>
            <a:ext cx="8229600" cy="591636"/>
          </a:xfrm>
        </p:spPr>
        <p:txBody>
          <a:bodyPr>
            <a:normAutofit fontScale="90000"/>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A933E2A4-EB61-4320-B98A-56C7BB2E8ABA}"/>
              </a:ext>
            </a:extLst>
          </p:cNvPr>
          <p:cNvSpPr>
            <a:spLocks noGrp="1"/>
          </p:cNvSpPr>
          <p:nvPr>
            <p:ph idx="1"/>
          </p:nvPr>
        </p:nvSpPr>
        <p:spPr>
          <a:xfrm>
            <a:off x="132347" y="1070811"/>
            <a:ext cx="8831179" cy="5630777"/>
          </a:xfrm>
        </p:spPr>
        <p:txBody>
          <a:bodyPr>
            <a:normAutofit fontScale="25000" lnSpcReduction="20000"/>
          </a:bodyPr>
          <a:lstStyle/>
          <a:p>
            <a:r>
              <a:rPr lang="en-GB" sz="6400" b="1" dirty="0">
                <a:latin typeface="Arial" panose="020B0604020202020204" pitchFamily="34" charset="0"/>
                <a:cs typeface="Arial" panose="020B0604020202020204" pitchFamily="34" charset="0"/>
              </a:rPr>
              <a:t>Characteristics of successful responses:</a:t>
            </a:r>
          </a:p>
          <a:p>
            <a:pPr marL="0" indent="0">
              <a:buNone/>
            </a:pPr>
            <a:endParaRPr lang="en-GB" sz="6400" b="1" dirty="0">
              <a:latin typeface="Arial" panose="020B0604020202020204" pitchFamily="34" charset="0"/>
              <a:cs typeface="Arial" panose="020B0604020202020204" pitchFamily="34" charset="0"/>
            </a:endParaRPr>
          </a:p>
          <a:p>
            <a:r>
              <a:rPr lang="en-GB" sz="6400" dirty="0">
                <a:latin typeface="Arial" panose="020B0604020202020204" pitchFamily="34" charset="0"/>
                <a:cs typeface="Arial" panose="020B0604020202020204" pitchFamily="34" charset="0"/>
              </a:rPr>
              <a:t>The Catholic Church opposes abortion because they base their beliefs on the ideas posed in Jeremiah, “ before I formed you in the womb I knew you” this shows that God has a plan and it is not for people to interfere with this by terminating a pregnancy.  Catholics reject abortion because of their belief in Imago Dei, “ made in God’s image” and is shown in Genesis, where God, “ breathed into his nostrils the breath of life” .  Catholics oppose abortion as it destroys a refection of God.  St Catherine of Siena views humans as the ‘pinnacle of creation’ and so we should not destroy God’s creation. It can be as simple as “do not murder”.    Adoption is an alternative to abortion because no life is ended and the child can be loved. The only case where abortion is valid is in the case of double effect, if the mother’s life is at risk it is better to save one life than lose two.</a:t>
            </a:r>
          </a:p>
          <a:p>
            <a:r>
              <a:rPr lang="en-GB" sz="6400" dirty="0">
                <a:latin typeface="Arial" panose="020B0604020202020204" pitchFamily="34" charset="0"/>
                <a:cs typeface="Arial" panose="020B0604020202020204" pitchFamily="34" charset="0"/>
              </a:rPr>
              <a:t>Other Christians would also follow the idea of “Do not kill” and because of this feel abortion should be avoided as much as possible, but some also feel in some cases such as rape or mental well being, it may be the most loving thing to do because in the Bible it says “ Love thy neighbour as thy self” .  But we should not judge but show love and support. They might apply a relativist approach and where a child would be born badly disabled, look more at the quality of life.</a:t>
            </a:r>
          </a:p>
          <a:p>
            <a:pPr marL="0" indent="0">
              <a:buNone/>
            </a:pPr>
            <a:endParaRPr lang="en-GB" sz="6400" b="1" dirty="0">
              <a:latin typeface="Arial" panose="020B0604020202020204" pitchFamily="34" charset="0"/>
              <a:cs typeface="Arial" panose="020B0604020202020204" pitchFamily="34" charset="0"/>
            </a:endParaRPr>
          </a:p>
          <a:p>
            <a:pPr marL="0" indent="0">
              <a:buNone/>
            </a:pPr>
            <a:r>
              <a:rPr lang="en-GB" sz="6400" b="1" dirty="0">
                <a:latin typeface="Arial" panose="020B0604020202020204" pitchFamily="34" charset="0"/>
                <a:cs typeface="Arial" panose="020B0604020202020204" pitchFamily="34" charset="0"/>
              </a:rPr>
              <a:t> </a:t>
            </a:r>
            <a:endParaRPr lang="en-GB" sz="6400" b="1" dirty="0">
              <a:cs typeface="Arial" panose="020B0604020202020204" pitchFamily="34" charset="0"/>
            </a:endParaRPr>
          </a:p>
          <a:p>
            <a:pPr marL="0" indent="0">
              <a:buNone/>
            </a:pPr>
            <a:r>
              <a:rPr lang="en-GB" sz="6400" b="1" dirty="0">
                <a:latin typeface="Arial" panose="020B0604020202020204" pitchFamily="34" charset="0"/>
                <a:cs typeface="Arial" panose="020B0604020202020204" pitchFamily="34" charset="0"/>
              </a:rPr>
              <a:t>Band 4 – an excellent explanation from both religious perspectives, including excellent religious language and sources of wisdom and authority.  Note: they do not have to be equal in length or detail; take the answer as a whole and apply the marking bands to the whole answer. What is lacking in one perspective may be compensated for in the other perspective.</a:t>
            </a:r>
          </a:p>
          <a:p>
            <a:endParaRPr lang="en-GB" dirty="0"/>
          </a:p>
        </p:txBody>
      </p:sp>
    </p:spTree>
    <p:extLst>
      <p:ext uri="{BB962C8B-B14F-4D97-AF65-F5344CB8AC3E}">
        <p14:creationId xmlns:p14="http://schemas.microsoft.com/office/powerpoint/2010/main" val="2624800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7188A-A729-48F1-9DFB-712BA926293D}"/>
              </a:ext>
            </a:extLst>
          </p:cNvPr>
          <p:cNvSpPr>
            <a:spLocks noGrp="1"/>
          </p:cNvSpPr>
          <p:nvPr>
            <p:ph type="title"/>
          </p:nvPr>
        </p:nvSpPr>
        <p:spPr>
          <a:xfrm>
            <a:off x="1114747" y="168442"/>
            <a:ext cx="8229600" cy="627730"/>
          </a:xfrm>
        </p:spPr>
        <p:txBody>
          <a:bodyPr>
            <a:normAutofit fontScale="90000"/>
          </a:bodyPr>
          <a:lstStyle/>
          <a:p>
            <a:r>
              <a:rPr lang="en-GB" dirty="0">
                <a:solidFill>
                  <a:schemeClr val="bg1"/>
                </a:solidFill>
              </a:rPr>
              <a:t>How are d. Questions marked?</a:t>
            </a:r>
          </a:p>
        </p:txBody>
      </p:sp>
      <p:sp>
        <p:nvSpPr>
          <p:cNvPr id="3" name="Content Placeholder 2">
            <a:extLst>
              <a:ext uri="{FF2B5EF4-FFF2-40B4-BE49-F238E27FC236}">
                <a16:creationId xmlns:a16="http://schemas.microsoft.com/office/drawing/2014/main" id="{193D83E3-1F1B-4861-B668-0283190BEC4A}"/>
              </a:ext>
            </a:extLst>
          </p:cNvPr>
          <p:cNvSpPr>
            <a:spLocks noGrp="1"/>
          </p:cNvSpPr>
          <p:nvPr>
            <p:ph idx="1"/>
          </p:nvPr>
        </p:nvSpPr>
        <p:spPr>
          <a:xfrm>
            <a:off x="96253" y="1106906"/>
            <a:ext cx="8927431" cy="5582652"/>
          </a:xfrm>
        </p:spPr>
        <p:txBody>
          <a:bodyPr>
            <a:normAutofit fontScale="62500" lnSpcReduction="20000"/>
          </a:bodyPr>
          <a:lstStyle/>
          <a:p>
            <a:r>
              <a:rPr lang="en-GB" dirty="0"/>
              <a:t>The d. Questions test </a:t>
            </a:r>
            <a:r>
              <a:rPr lang="en-GB" b="1" dirty="0"/>
              <a:t>Assessment Objective 2: the ability to analyse and evaluate.</a:t>
            </a:r>
            <a:r>
              <a:rPr lang="en-GB" dirty="0"/>
              <a:t> They give the opportunity to write longer answers and they are worth 15 marks. Pupils must offer an </a:t>
            </a:r>
            <a:r>
              <a:rPr lang="en-GB" b="1" dirty="0"/>
              <a:t>informed discussion </a:t>
            </a:r>
            <a:r>
              <a:rPr lang="en-GB" dirty="0"/>
              <a:t>of the statement and not just explain different responses to it. They must </a:t>
            </a:r>
            <a:r>
              <a:rPr lang="en-GB" b="1" dirty="0"/>
              <a:t>argue the validity </a:t>
            </a:r>
            <a:r>
              <a:rPr lang="en-GB" dirty="0"/>
              <a:t>of the statement and use </a:t>
            </a:r>
            <a:r>
              <a:rPr lang="en-GB" b="1" dirty="0"/>
              <a:t>religious language </a:t>
            </a:r>
            <a:r>
              <a:rPr lang="en-GB" dirty="0"/>
              <a:t>and appropriate </a:t>
            </a:r>
            <a:r>
              <a:rPr lang="en-GB" b="1" dirty="0"/>
              <a:t>sources of wisdom and authority.</a:t>
            </a:r>
          </a:p>
          <a:p>
            <a:r>
              <a:rPr lang="en-GB" b="1" dirty="0"/>
              <a:t>In Comp 1 they must include a non-religious view as the question asks. </a:t>
            </a:r>
          </a:p>
          <a:p>
            <a:pPr marL="0" indent="0">
              <a:buNone/>
            </a:pPr>
            <a:endParaRPr lang="en-GB" dirty="0"/>
          </a:p>
          <a:p>
            <a:r>
              <a:rPr lang="en-GB" b="1" dirty="0"/>
              <a:t>What does ‘analyse’ mean?</a:t>
            </a:r>
          </a:p>
          <a:p>
            <a:r>
              <a:rPr lang="en-GB" dirty="0"/>
              <a:t>To examine</a:t>
            </a:r>
          </a:p>
          <a:p>
            <a:r>
              <a:rPr lang="en-GB" dirty="0"/>
              <a:t>To scrutinise</a:t>
            </a:r>
          </a:p>
          <a:p>
            <a:r>
              <a:rPr lang="en-GB" dirty="0"/>
              <a:t>To probe or investigate</a:t>
            </a:r>
          </a:p>
          <a:p>
            <a:r>
              <a:rPr lang="en-GB" dirty="0"/>
              <a:t>To take part or break down</a:t>
            </a:r>
          </a:p>
          <a:p>
            <a:r>
              <a:rPr lang="en-GB" b="1" dirty="0"/>
              <a:t>What does ‘evaluate’ mean?</a:t>
            </a:r>
          </a:p>
          <a:p>
            <a:r>
              <a:rPr lang="en-GB" dirty="0"/>
              <a:t>To assess, argue or judge the worth of something</a:t>
            </a:r>
          </a:p>
          <a:p>
            <a:r>
              <a:rPr lang="en-GB" dirty="0"/>
              <a:t>To measure or weigh up </a:t>
            </a:r>
          </a:p>
          <a:p>
            <a:r>
              <a:rPr lang="en-GB" dirty="0"/>
              <a:t>To appraise or assess the value of something</a:t>
            </a:r>
          </a:p>
          <a:p>
            <a:r>
              <a:rPr lang="en-GB" dirty="0"/>
              <a:t>To pass judgement on how valid something is</a:t>
            </a:r>
          </a:p>
          <a:p>
            <a:endParaRPr lang="en-GB" dirty="0"/>
          </a:p>
        </p:txBody>
      </p:sp>
    </p:spTree>
    <p:extLst>
      <p:ext uri="{BB962C8B-B14F-4D97-AF65-F5344CB8AC3E}">
        <p14:creationId xmlns:p14="http://schemas.microsoft.com/office/powerpoint/2010/main" val="3507462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A4DE4BA-5A81-4A8F-B319-E946416349CC}"/>
              </a:ext>
            </a:extLst>
          </p:cNvPr>
          <p:cNvSpPr>
            <a:spLocks noGrp="1"/>
          </p:cNvSpPr>
          <p:nvPr>
            <p:ph type="title"/>
          </p:nvPr>
        </p:nvSpPr>
        <p:spPr>
          <a:xfrm>
            <a:off x="457199" y="1037690"/>
            <a:ext cx="8229600" cy="1322661"/>
          </a:xfrm>
        </p:spPr>
        <p:txBody>
          <a:bodyPr>
            <a:normAutofit/>
          </a:bodyPr>
          <a:lstStyle/>
          <a:p>
            <a:r>
              <a:rPr lang="en-GB" sz="1800" b="1" dirty="0"/>
              <a:t>Using Connectives to link arguments and move the discussion forward. </a:t>
            </a:r>
            <a:br>
              <a:rPr lang="en-GB" sz="1800" b="1" dirty="0"/>
            </a:br>
            <a:r>
              <a:rPr lang="en-GB" sz="1800" b="1" dirty="0"/>
              <a:t>Good evaluative responses often use connectives to good effect. See below some common connecting words</a:t>
            </a:r>
            <a:endParaRPr lang="en-GB" sz="1800" dirty="0"/>
          </a:p>
        </p:txBody>
      </p:sp>
      <p:graphicFrame>
        <p:nvGraphicFramePr>
          <p:cNvPr id="9" name="Table 8">
            <a:extLst>
              <a:ext uri="{FF2B5EF4-FFF2-40B4-BE49-F238E27FC236}">
                <a16:creationId xmlns:a16="http://schemas.microsoft.com/office/drawing/2014/main" id="{E618794E-BE4F-40BC-97B5-3BBCED60ACDF}"/>
              </a:ext>
            </a:extLst>
          </p:cNvPr>
          <p:cNvGraphicFramePr>
            <a:graphicFrameLocks noGrp="1"/>
          </p:cNvGraphicFramePr>
          <p:nvPr>
            <p:extLst>
              <p:ext uri="{D42A27DB-BD31-4B8C-83A1-F6EECF244321}">
                <p14:modId xmlns:p14="http://schemas.microsoft.com/office/powerpoint/2010/main" val="265034092"/>
              </p:ext>
            </p:extLst>
          </p:nvPr>
        </p:nvGraphicFramePr>
        <p:xfrm>
          <a:off x="115167" y="2521880"/>
          <a:ext cx="8913663" cy="3856523"/>
        </p:xfrm>
        <a:graphic>
          <a:graphicData uri="http://schemas.openxmlformats.org/drawingml/2006/table">
            <a:tbl>
              <a:tblPr firstRow="1" bandRow="1">
                <a:tableStyleId>{93296810-A885-4BE3-A3E7-6D5BEEA58F35}</a:tableStyleId>
              </a:tblPr>
              <a:tblGrid>
                <a:gridCol w="4469859">
                  <a:extLst>
                    <a:ext uri="{9D8B030D-6E8A-4147-A177-3AD203B41FA5}">
                      <a16:colId xmlns:a16="http://schemas.microsoft.com/office/drawing/2014/main" val="245843292"/>
                    </a:ext>
                  </a:extLst>
                </a:gridCol>
                <a:gridCol w="4443804">
                  <a:extLst>
                    <a:ext uri="{9D8B030D-6E8A-4147-A177-3AD203B41FA5}">
                      <a16:colId xmlns:a16="http://schemas.microsoft.com/office/drawing/2014/main" val="2133261699"/>
                    </a:ext>
                  </a:extLst>
                </a:gridCol>
              </a:tblGrid>
              <a:tr h="748148">
                <a:tc>
                  <a:txBody>
                    <a:bodyPr/>
                    <a:lstStyle/>
                    <a:p>
                      <a:r>
                        <a:rPr lang="en-GB" dirty="0"/>
                        <a:t>CONNECTIVES THAT LINK SIMILAR IDEAS</a:t>
                      </a:r>
                    </a:p>
                  </a:txBody>
                  <a:tcPr/>
                </a:tc>
                <a:tc>
                  <a:txBody>
                    <a:bodyPr/>
                    <a:lstStyle/>
                    <a:p>
                      <a:r>
                        <a:rPr lang="en-GB" dirty="0"/>
                        <a:t>CONNECTIVES THAT SHOW A DIFFERENT OR ALTERNATIVE IDEA</a:t>
                      </a:r>
                    </a:p>
                  </a:txBody>
                  <a:tcPr/>
                </a:tc>
                <a:extLst>
                  <a:ext uri="{0D108BD9-81ED-4DB2-BD59-A6C34878D82A}">
                    <a16:rowId xmlns:a16="http://schemas.microsoft.com/office/drawing/2014/main" val="675083497"/>
                  </a:ext>
                </a:extLst>
              </a:tr>
              <a:tr h="621675">
                <a:tc>
                  <a:txBody>
                    <a:bodyPr/>
                    <a:lstStyle/>
                    <a:p>
                      <a:r>
                        <a:rPr lang="en-GB" dirty="0"/>
                        <a:t>ALSO</a:t>
                      </a:r>
                    </a:p>
                  </a:txBody>
                  <a:tcPr/>
                </a:tc>
                <a:tc>
                  <a:txBody>
                    <a:bodyPr/>
                    <a:lstStyle/>
                    <a:p>
                      <a:r>
                        <a:rPr lang="en-GB" dirty="0"/>
                        <a:t>HOWEVER</a:t>
                      </a:r>
                    </a:p>
                  </a:txBody>
                  <a:tcPr/>
                </a:tc>
                <a:extLst>
                  <a:ext uri="{0D108BD9-81ED-4DB2-BD59-A6C34878D82A}">
                    <a16:rowId xmlns:a16="http://schemas.microsoft.com/office/drawing/2014/main" val="260550704"/>
                  </a:ext>
                </a:extLst>
              </a:tr>
              <a:tr h="621675">
                <a:tc>
                  <a:txBody>
                    <a:bodyPr/>
                    <a:lstStyle/>
                    <a:p>
                      <a:r>
                        <a:rPr lang="en-GB" dirty="0"/>
                        <a:t>FURTHERMORE</a:t>
                      </a:r>
                    </a:p>
                  </a:txBody>
                  <a:tcPr/>
                </a:tc>
                <a:tc>
                  <a:txBody>
                    <a:bodyPr/>
                    <a:lstStyle/>
                    <a:p>
                      <a:r>
                        <a:rPr lang="en-GB" dirty="0"/>
                        <a:t>ON THE OTHER HAND</a:t>
                      </a:r>
                    </a:p>
                  </a:txBody>
                  <a:tcPr/>
                </a:tc>
                <a:extLst>
                  <a:ext uri="{0D108BD9-81ED-4DB2-BD59-A6C34878D82A}">
                    <a16:rowId xmlns:a16="http://schemas.microsoft.com/office/drawing/2014/main" val="2772027242"/>
                  </a:ext>
                </a:extLst>
              </a:tr>
              <a:tr h="621675">
                <a:tc>
                  <a:txBody>
                    <a:bodyPr/>
                    <a:lstStyle/>
                    <a:p>
                      <a:r>
                        <a:rPr lang="en-GB" dirty="0"/>
                        <a:t>MOREOVER</a:t>
                      </a:r>
                    </a:p>
                  </a:txBody>
                  <a:tcPr/>
                </a:tc>
                <a:tc>
                  <a:txBody>
                    <a:bodyPr/>
                    <a:lstStyle/>
                    <a:p>
                      <a:r>
                        <a:rPr lang="en-GB" dirty="0"/>
                        <a:t>ALTERNATIVELY</a:t>
                      </a:r>
                    </a:p>
                  </a:txBody>
                  <a:tcPr/>
                </a:tc>
                <a:extLst>
                  <a:ext uri="{0D108BD9-81ED-4DB2-BD59-A6C34878D82A}">
                    <a16:rowId xmlns:a16="http://schemas.microsoft.com/office/drawing/2014/main" val="3032330623"/>
                  </a:ext>
                </a:extLst>
              </a:tr>
              <a:tr h="621675">
                <a:tc>
                  <a:txBody>
                    <a:bodyPr/>
                    <a:lstStyle/>
                    <a:p>
                      <a:r>
                        <a:rPr lang="en-GB" dirty="0"/>
                        <a:t>IN ADDITION TO</a:t>
                      </a:r>
                    </a:p>
                  </a:txBody>
                  <a:tcPr/>
                </a:tc>
                <a:tc>
                  <a:txBody>
                    <a:bodyPr/>
                    <a:lstStyle/>
                    <a:p>
                      <a:r>
                        <a:rPr lang="en-GB" dirty="0"/>
                        <a:t>IN CONTRAST TO</a:t>
                      </a:r>
                    </a:p>
                  </a:txBody>
                  <a:tcPr/>
                </a:tc>
                <a:extLst>
                  <a:ext uri="{0D108BD9-81ED-4DB2-BD59-A6C34878D82A}">
                    <a16:rowId xmlns:a16="http://schemas.microsoft.com/office/drawing/2014/main" val="4033267639"/>
                  </a:ext>
                </a:extLst>
              </a:tr>
              <a:tr h="621675">
                <a:tc>
                  <a:txBody>
                    <a:bodyPr/>
                    <a:lstStyle/>
                    <a:p>
                      <a:r>
                        <a:rPr lang="en-GB" dirty="0"/>
                        <a:t>SIMILARLY</a:t>
                      </a:r>
                    </a:p>
                  </a:txBody>
                  <a:tcPr/>
                </a:tc>
                <a:tc>
                  <a:txBody>
                    <a:bodyPr/>
                    <a:lstStyle/>
                    <a:p>
                      <a:r>
                        <a:rPr lang="en-GB" dirty="0"/>
                        <a:t>HAVING SAID THAT</a:t>
                      </a:r>
                    </a:p>
                  </a:txBody>
                  <a:tcPr/>
                </a:tc>
                <a:extLst>
                  <a:ext uri="{0D108BD9-81ED-4DB2-BD59-A6C34878D82A}">
                    <a16:rowId xmlns:a16="http://schemas.microsoft.com/office/drawing/2014/main" val="815558876"/>
                  </a:ext>
                </a:extLst>
              </a:tr>
            </a:tbl>
          </a:graphicData>
        </a:graphic>
      </p:graphicFrame>
      <p:sp>
        <p:nvSpPr>
          <p:cNvPr id="10" name="Title 1">
            <a:extLst>
              <a:ext uri="{FF2B5EF4-FFF2-40B4-BE49-F238E27FC236}">
                <a16:creationId xmlns:a16="http://schemas.microsoft.com/office/drawing/2014/main" id="{233D1F2F-E058-4673-A257-9256693D053E}"/>
              </a:ext>
            </a:extLst>
          </p:cNvPr>
          <p:cNvSpPr txBox="1">
            <a:spLocks/>
          </p:cNvSpPr>
          <p:nvPr/>
        </p:nvSpPr>
        <p:spPr>
          <a:xfrm>
            <a:off x="799231" y="195921"/>
            <a:ext cx="8229600" cy="680240"/>
          </a:xfrm>
          <a:prstGeom prst="rect">
            <a:avLst/>
          </a:prstGeom>
        </p:spPr>
        <p:txBody>
          <a:bodyPr vert="horz" lIns="91440" tIns="45720" rIns="91440" bIns="45720" rtlCol="0" anchor="ct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10000" dirty="0">
                <a:solidFill>
                  <a:schemeClr val="bg1"/>
                </a:solidFill>
              </a:rPr>
              <a:t> Exemplifying d. Questions: </a:t>
            </a:r>
            <a:br>
              <a:rPr lang="en-GB" b="1" dirty="0">
                <a:solidFill>
                  <a:schemeClr val="bg1"/>
                </a:solidFill>
              </a:rPr>
            </a:br>
            <a:endParaRPr lang="en-GB" sz="1800" dirty="0">
              <a:solidFill>
                <a:schemeClr val="bg1"/>
              </a:solidFill>
            </a:endParaRPr>
          </a:p>
        </p:txBody>
      </p:sp>
    </p:spTree>
    <p:extLst>
      <p:ext uri="{BB962C8B-B14F-4D97-AF65-F5344CB8AC3E}">
        <p14:creationId xmlns:p14="http://schemas.microsoft.com/office/powerpoint/2010/main" val="113641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A9FE2-63B1-4218-A71A-4C09D40F7EA0}"/>
              </a:ext>
            </a:extLst>
          </p:cNvPr>
          <p:cNvSpPr>
            <a:spLocks noGrp="1"/>
          </p:cNvSpPr>
          <p:nvPr>
            <p:ph type="title"/>
          </p:nvPr>
        </p:nvSpPr>
        <p:spPr>
          <a:xfrm>
            <a:off x="1022279" y="156411"/>
            <a:ext cx="8229600" cy="651794"/>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23FD04A7-B6F6-48A7-AFE4-F0B63F92E332}"/>
              </a:ext>
            </a:extLst>
          </p:cNvPr>
          <p:cNvSpPr>
            <a:spLocks noGrp="1"/>
          </p:cNvSpPr>
          <p:nvPr>
            <p:ph idx="1"/>
          </p:nvPr>
        </p:nvSpPr>
        <p:spPr>
          <a:xfrm>
            <a:off x="144379" y="1094874"/>
            <a:ext cx="8831179" cy="5606715"/>
          </a:xfrm>
        </p:spPr>
        <p:txBody>
          <a:bodyPr>
            <a:normAutofit fontScale="47500" lnSpcReduction="20000"/>
          </a:bodyPr>
          <a:lstStyle/>
          <a:p>
            <a:r>
              <a:rPr lang="en-GB" b="1" dirty="0">
                <a:latin typeface="Arial" panose="020B0604020202020204" pitchFamily="34" charset="0"/>
                <a:cs typeface="Arial" panose="020B0604020202020204" pitchFamily="34" charset="0"/>
              </a:rPr>
              <a:t>Characteristics of less successful responses.  Marks are often lost due to a lack of engagement with the statement. Pupils treat it like a b. or a c. Question and describe or explain different perspectives on it, rather than arguing it in a discursive way. Sometimes, pupils just rant and give unsubstantiated, highly personal opinions. Sometimes they don’t have sufficient knowledge of the topic to argue its validity. Sometimes they don’t leave enough time to complete the d. Questions well. Component 1 question 1d must give a non-religious view.</a:t>
            </a:r>
          </a:p>
          <a:p>
            <a:endParaRPr lang="en-GB"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From Component 2 2018</a:t>
            </a:r>
          </a:p>
          <a:p>
            <a:r>
              <a:rPr lang="en-US" b="1" dirty="0">
                <a:solidFill>
                  <a:srgbClr val="FF0000"/>
                </a:solidFill>
                <a:latin typeface="Arial" panose="020B0604020202020204" pitchFamily="34" charset="0"/>
                <a:cs typeface="Arial" panose="020B0604020202020204" pitchFamily="34" charset="0"/>
              </a:rPr>
              <a:t>(d) </a:t>
            </a:r>
            <a:r>
              <a:rPr lang="en-GB" dirty="0">
                <a:solidFill>
                  <a:srgbClr val="FF0000"/>
                </a:solidFill>
              </a:rPr>
              <a:t>'Euthanasia is never acceptable.' [15+6] </a:t>
            </a:r>
            <a:r>
              <a:rPr lang="en-US" dirty="0"/>
              <a:t>Discuss this statement showing that you have considered more than one point of view. (You must refer to religion and belief in your answer.) </a:t>
            </a:r>
            <a:r>
              <a:rPr lang="en-GB" dirty="0"/>
              <a:t>Marks for spelling, punctuation and the accurate use of grammar and specialist terminology are allocated to this question. </a:t>
            </a:r>
            <a:endParaRPr lang="en-US" dirty="0"/>
          </a:p>
          <a:p>
            <a:endParaRPr lang="en-GB" sz="2400" b="1" dirty="0"/>
          </a:p>
          <a:p>
            <a:r>
              <a:rPr lang="en-GB" sz="2400" b="1" dirty="0"/>
              <a:t>KEY: </a:t>
            </a:r>
            <a:r>
              <a:rPr lang="en-GB" sz="2400" b="1" dirty="0">
                <a:highlight>
                  <a:srgbClr val="FFFF00"/>
                </a:highlight>
              </a:rPr>
              <a:t>HIGHLIGHTED WORDS ARE CONNECTIVES</a:t>
            </a:r>
            <a:endParaRPr lang="en-GB" sz="2400" dirty="0">
              <a:highlight>
                <a:srgbClr val="FFFF00"/>
              </a:highlight>
            </a:endParaRPr>
          </a:p>
          <a:p>
            <a:r>
              <a:rPr lang="en-GB" sz="2400" b="1" dirty="0"/>
              <a:t>         </a:t>
            </a:r>
            <a:r>
              <a:rPr lang="en-GB" sz="2400" b="1" dirty="0">
                <a:solidFill>
                  <a:srgbClr val="FF0000"/>
                </a:solidFill>
              </a:rPr>
              <a:t>WORDS IN RED ARE EXAMPLES OF SPECIALIST LANGUAGE</a:t>
            </a:r>
            <a:endParaRPr lang="en-GB" sz="2400" dirty="0">
              <a:solidFill>
                <a:srgbClr val="FF0000"/>
              </a:solidFill>
            </a:endParaRPr>
          </a:p>
          <a:p>
            <a:r>
              <a:rPr lang="en-GB" sz="2400" b="1" dirty="0"/>
              <a:t>         </a:t>
            </a:r>
            <a:r>
              <a:rPr lang="en-GB" sz="2400" b="1" dirty="0">
                <a:solidFill>
                  <a:srgbClr val="00B050"/>
                </a:solidFill>
              </a:rPr>
              <a:t>WORDS IN GREEN ARE EXAMPLES OF SOURCES OF WISDOM AND AUTHORITY</a:t>
            </a:r>
          </a:p>
          <a:p>
            <a:pPr marL="0" indent="0">
              <a:buNone/>
            </a:pPr>
            <a:endParaRPr lang="en-US" sz="2400" dirty="0"/>
          </a:p>
          <a:p>
            <a:r>
              <a:rPr lang="en-GB" b="1" dirty="0">
                <a:latin typeface="Arial" panose="020B0604020202020204" pitchFamily="34" charset="0"/>
                <a:cs typeface="Arial" panose="020B0604020202020204" pitchFamily="34" charset="0"/>
              </a:rPr>
              <a:t>Response:</a:t>
            </a:r>
          </a:p>
          <a:p>
            <a:pPr marL="0" indent="0">
              <a:buNone/>
            </a:pPr>
            <a:r>
              <a:rPr lang="en-GB" dirty="0">
                <a:latin typeface="Arial" panose="020B0604020202020204" pitchFamily="34" charset="0"/>
                <a:cs typeface="Arial" panose="020B0604020202020204" pitchFamily="34" charset="0"/>
              </a:rPr>
              <a:t>      Yes, I think euthanasia is wrong because people get hurt if they had to decide if the people they love in pain and need to be killed.  </a:t>
            </a:r>
            <a:r>
              <a:rPr lang="en-GB" dirty="0">
                <a:solidFill>
                  <a:srgbClr val="FF0000"/>
                </a:solidFill>
                <a:latin typeface="Arial" panose="020B0604020202020204" pitchFamily="34" charset="0"/>
                <a:cs typeface="Arial" panose="020B0604020202020204" pitchFamily="34" charset="0"/>
              </a:rPr>
              <a:t>God</a:t>
            </a:r>
            <a:r>
              <a:rPr lang="en-GB" dirty="0">
                <a:latin typeface="Arial" panose="020B0604020202020204" pitchFamily="34" charset="0"/>
                <a:cs typeface="Arial" panose="020B0604020202020204" pitchFamily="34" charset="0"/>
              </a:rPr>
              <a:t> should decide what happens to us, not us and it says in the </a:t>
            </a:r>
            <a:r>
              <a:rPr lang="en-GB" dirty="0">
                <a:solidFill>
                  <a:srgbClr val="FF0000"/>
                </a:solidFill>
                <a:latin typeface="Arial" panose="020B0604020202020204" pitchFamily="34" charset="0"/>
                <a:cs typeface="Arial" panose="020B0604020202020204" pitchFamily="34" charset="0"/>
              </a:rPr>
              <a:t>Bible</a:t>
            </a:r>
            <a:r>
              <a:rPr lang="en-GB" dirty="0">
                <a:latin typeface="Arial" panose="020B0604020202020204" pitchFamily="34" charset="0"/>
                <a:cs typeface="Arial" panose="020B0604020202020204" pitchFamily="34" charset="0"/>
              </a:rPr>
              <a:t> it is wrong.  </a:t>
            </a:r>
            <a:endParaRPr lang="en-GB" dirty="0">
              <a:solidFill>
                <a:srgbClr val="FF0000"/>
              </a:solidFill>
              <a:latin typeface="Arial" panose="020B0604020202020204" pitchFamily="34" charset="0"/>
              <a:cs typeface="Arial" panose="020B0604020202020204" pitchFamily="34" charset="0"/>
            </a:endParaRPr>
          </a:p>
          <a:p>
            <a:pPr marL="0" indent="0">
              <a:buNone/>
            </a:pPr>
            <a:endParaRPr lang="en-GB" dirty="0">
              <a:solidFill>
                <a:srgbClr val="FF0000"/>
              </a:solidFill>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Band 1 – a basic statement of a point of view. The response shows some AO1 explanation skills (God should decide), but there is only a basic attempt to consider whether or not euthanasia is acceptable.   Some use of religious language but a vey limited demonstration of AO2 skills.</a:t>
            </a:r>
          </a:p>
          <a:p>
            <a:endParaRPr lang="en-GB" dirty="0"/>
          </a:p>
        </p:txBody>
      </p:sp>
    </p:spTree>
    <p:extLst>
      <p:ext uri="{BB962C8B-B14F-4D97-AF65-F5344CB8AC3E}">
        <p14:creationId xmlns:p14="http://schemas.microsoft.com/office/powerpoint/2010/main" val="2241745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28599" y="1094875"/>
            <a:ext cx="8650705" cy="5515860"/>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Assessing Spelling, Punctuation and Grammar (</a:t>
            </a:r>
            <a:r>
              <a:rPr lang="en-GB" sz="2400" b="1" dirty="0" err="1"/>
              <a:t>SPaG</a:t>
            </a:r>
            <a:r>
              <a:rPr lang="en-GB" sz="2400" b="1" dirty="0"/>
              <a:t>)</a:t>
            </a:r>
          </a:p>
          <a:p>
            <a:pPr marL="342900" lvl="0" indent="-342900">
              <a:buFont typeface="Arial" panose="020B0604020202020204" pitchFamily="34" charset="0"/>
              <a:buChar char="•"/>
            </a:pPr>
            <a:r>
              <a:rPr lang="en-GB" sz="2200" dirty="0"/>
              <a:t>This qualification usually assesses the quality of the students’ spelling, punctuation and grammar (up to 6 marks – Component 1 and up to 6 marks – Component 2)</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Component 3 is not awarded </a:t>
            </a:r>
            <a:r>
              <a:rPr lang="en-GB" sz="2200" dirty="0" err="1"/>
              <a:t>SPaG</a:t>
            </a:r>
            <a:r>
              <a:rPr lang="en-GB" sz="2200" dirty="0"/>
              <a:t> as non-English words (Pali/Arabic/Hebrew) are more likely to be used.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endParaRPr lang="en-GB" sz="2200" dirty="0"/>
          </a:p>
          <a:p>
            <a:endParaRPr lang="en-GB" sz="2400" b="1" dirty="0"/>
          </a:p>
        </p:txBody>
      </p:sp>
    </p:spTree>
    <p:extLst>
      <p:ext uri="{BB962C8B-B14F-4D97-AF65-F5344CB8AC3E}">
        <p14:creationId xmlns:p14="http://schemas.microsoft.com/office/powerpoint/2010/main" val="1596755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271E2-C57F-4397-B982-A062D169586F}"/>
              </a:ext>
            </a:extLst>
          </p:cNvPr>
          <p:cNvSpPr>
            <a:spLocks noGrp="1"/>
          </p:cNvSpPr>
          <p:nvPr>
            <p:ph type="title"/>
          </p:nvPr>
        </p:nvSpPr>
        <p:spPr>
          <a:xfrm>
            <a:off x="1012004" y="180474"/>
            <a:ext cx="8229600" cy="627730"/>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49E17504-D223-4ECB-AFD1-F1CB9161B6FD}"/>
              </a:ext>
            </a:extLst>
          </p:cNvPr>
          <p:cNvSpPr>
            <a:spLocks noGrp="1"/>
          </p:cNvSpPr>
          <p:nvPr>
            <p:ph idx="1"/>
          </p:nvPr>
        </p:nvSpPr>
        <p:spPr>
          <a:xfrm>
            <a:off x="144379" y="1130968"/>
            <a:ext cx="8831179" cy="5546558"/>
          </a:xfrm>
        </p:spPr>
        <p:txBody>
          <a:bodyPr>
            <a:normAutofit fontScale="47500" lnSpcReduction="20000"/>
          </a:bodyPr>
          <a:lstStyle/>
          <a:p>
            <a:pPr marL="0" indent="0">
              <a:buNone/>
            </a:pPr>
            <a:r>
              <a:rPr lang="en-GB" b="1" dirty="0">
                <a:latin typeface="Arial" panose="020B0604020202020204" pitchFamily="34" charset="0"/>
                <a:cs typeface="Arial" panose="020B0604020202020204" pitchFamily="34" charset="0"/>
              </a:rPr>
              <a:t>Characteristics of successful responses</a:t>
            </a:r>
          </a:p>
          <a:p>
            <a:pPr marL="0" indent="0">
              <a:buNone/>
            </a:pPr>
            <a:endParaRPr lang="en-GB" b="1"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From Component 2. 2018</a:t>
            </a:r>
          </a:p>
          <a:p>
            <a:r>
              <a:rPr lang="en-US" b="1" dirty="0">
                <a:solidFill>
                  <a:srgbClr val="FF0000"/>
                </a:solidFill>
                <a:latin typeface="Arial" panose="020B0604020202020204" pitchFamily="34" charset="0"/>
                <a:cs typeface="Arial" panose="020B0604020202020204" pitchFamily="34" charset="0"/>
              </a:rPr>
              <a:t>(d) </a:t>
            </a:r>
            <a:r>
              <a:rPr lang="en-GB" dirty="0">
                <a:solidFill>
                  <a:srgbClr val="FF0000"/>
                </a:solidFill>
              </a:rPr>
              <a:t>'Euthanasia is never acceptable.' [15+6]</a:t>
            </a:r>
            <a:r>
              <a:rPr lang="en-GB" dirty="0"/>
              <a:t> </a:t>
            </a:r>
            <a:r>
              <a:rPr lang="en-US" dirty="0"/>
              <a:t>Discuss this statement showing that you have considered more than one point of view. (You must refer to religion and belief in your answer.) </a:t>
            </a:r>
            <a:r>
              <a:rPr lang="en-GB" dirty="0"/>
              <a:t>Marks for spelling, punctuation and the accurate use of grammar and specialist terminology are allocated to this question. </a:t>
            </a:r>
            <a:endParaRPr lang="en-US" dirty="0"/>
          </a:p>
          <a:p>
            <a:endParaRPr lang="en-GB" dirty="0"/>
          </a:p>
          <a:p>
            <a:r>
              <a:rPr lang="en-GB" b="1" dirty="0"/>
              <a:t>KEY: </a:t>
            </a:r>
            <a:r>
              <a:rPr lang="en-GB" b="1" dirty="0">
                <a:highlight>
                  <a:srgbClr val="FFFF00"/>
                </a:highlight>
              </a:rPr>
              <a:t>HIGHLIGHTED WORDS ARE CONNECTIVES</a:t>
            </a:r>
            <a:endParaRPr lang="en-GB" dirty="0">
              <a:highlight>
                <a:srgbClr val="FFFF00"/>
              </a:highlight>
            </a:endParaRPr>
          </a:p>
          <a:p>
            <a:r>
              <a:rPr lang="en-GB" b="1" dirty="0"/>
              <a:t>         </a:t>
            </a:r>
            <a:r>
              <a:rPr lang="en-GB" b="1" dirty="0">
                <a:solidFill>
                  <a:srgbClr val="FF0000"/>
                </a:solidFill>
              </a:rPr>
              <a:t>WORDS IN RED ARE EXAMPLES OF SPECIALIST LANGUAGE</a:t>
            </a:r>
            <a:endParaRPr lang="en-GB" dirty="0">
              <a:solidFill>
                <a:srgbClr val="FF0000"/>
              </a:solidFill>
            </a:endParaRPr>
          </a:p>
          <a:p>
            <a:r>
              <a:rPr lang="en-GB" b="1" dirty="0"/>
              <a:t>         </a:t>
            </a:r>
            <a:r>
              <a:rPr lang="en-GB" b="1" dirty="0">
                <a:solidFill>
                  <a:srgbClr val="00B050"/>
                </a:solidFill>
              </a:rPr>
              <a:t>WORDS IN GREEN ARE EXAMPLES OF SOURCES OF WISDOM AND AUTHORITY</a:t>
            </a:r>
          </a:p>
          <a:p>
            <a:endParaRPr lang="en-GB" dirty="0"/>
          </a:p>
          <a:p>
            <a:r>
              <a:rPr lang="en-GB" b="1" dirty="0">
                <a:highlight>
                  <a:srgbClr val="FFFF00"/>
                </a:highlight>
              </a:rPr>
              <a:t>Many people</a:t>
            </a:r>
            <a:r>
              <a:rPr lang="en-GB" b="1" dirty="0"/>
              <a:t>, such as </a:t>
            </a:r>
            <a:r>
              <a:rPr lang="en-GB" b="1" dirty="0">
                <a:solidFill>
                  <a:srgbClr val="FF0000"/>
                </a:solidFill>
              </a:rPr>
              <a:t>Catholics</a:t>
            </a:r>
            <a:r>
              <a:rPr lang="en-GB" b="1" dirty="0"/>
              <a:t>, would strongly agree with this because it is an </a:t>
            </a:r>
            <a:r>
              <a:rPr lang="en-GB" b="1" dirty="0">
                <a:solidFill>
                  <a:srgbClr val="FF0000"/>
                </a:solidFill>
              </a:rPr>
              <a:t>absolute</a:t>
            </a:r>
            <a:r>
              <a:rPr lang="en-GB" b="1" dirty="0"/>
              <a:t> statement that is definite in all situations. Furthermore, </a:t>
            </a:r>
            <a:r>
              <a:rPr lang="en-GB" b="1" dirty="0">
                <a:solidFill>
                  <a:srgbClr val="FF0000"/>
                </a:solidFill>
              </a:rPr>
              <a:t>the Bible </a:t>
            </a:r>
            <a:r>
              <a:rPr lang="en-GB" b="1" dirty="0"/>
              <a:t>teaches that  </a:t>
            </a:r>
            <a:r>
              <a:rPr lang="en-GB" b="1" dirty="0">
                <a:solidFill>
                  <a:srgbClr val="00B050"/>
                </a:solidFill>
              </a:rPr>
              <a:t>“thy shall not murder” </a:t>
            </a:r>
            <a:r>
              <a:rPr lang="en-GB" b="1" dirty="0"/>
              <a:t>and so ending life is not up to us but up to God. Euthanasia is the deliberate killing of a human being and so can be considered as murder.   All life is sacred as we are made </a:t>
            </a:r>
            <a:r>
              <a:rPr lang="en-GB" b="1" dirty="0">
                <a:solidFill>
                  <a:srgbClr val="FF0000"/>
                </a:solidFill>
              </a:rPr>
              <a:t>imago Dei, </a:t>
            </a:r>
            <a:r>
              <a:rPr lang="en-GB" b="1" dirty="0">
                <a:solidFill>
                  <a:srgbClr val="00B050"/>
                </a:solidFill>
              </a:rPr>
              <a:t>“made in God’s image” </a:t>
            </a:r>
            <a:r>
              <a:rPr lang="en-GB" b="1" dirty="0"/>
              <a:t>and so even if someone is suffering or ill and cannot do much, they are still precious in God’s eyes, we shouldn’t  interfere with God’s plans as it says in the </a:t>
            </a:r>
            <a:r>
              <a:rPr lang="en-GB" b="1" dirty="0">
                <a:solidFill>
                  <a:srgbClr val="00B050"/>
                </a:solidFill>
              </a:rPr>
              <a:t>Old Testament, “ before I formed you in the womb I know you”.</a:t>
            </a:r>
            <a:r>
              <a:rPr lang="en-GB" b="1" dirty="0"/>
              <a:t>  We should judge the value of life by what someone can or cannot do.  We should show love by caring with palliative or hospice care in order to make the end as comfortable as possible.  </a:t>
            </a:r>
          </a:p>
          <a:p>
            <a:r>
              <a:rPr lang="en-GB" b="1" dirty="0">
                <a:highlight>
                  <a:srgbClr val="FFFF00"/>
                </a:highlight>
              </a:rPr>
              <a:t>However</a:t>
            </a:r>
            <a:r>
              <a:rPr lang="en-GB" b="1" dirty="0"/>
              <a:t>, some may would argue that it is too absolute and that a more </a:t>
            </a:r>
            <a:r>
              <a:rPr lang="en-GB" b="1" dirty="0">
                <a:solidFill>
                  <a:srgbClr val="FF0000"/>
                </a:solidFill>
              </a:rPr>
              <a:t>relativist </a:t>
            </a:r>
            <a:r>
              <a:rPr lang="en-GB" b="1" dirty="0"/>
              <a:t>approach is needed. Also, they might point to the idea that we should always aim to do </a:t>
            </a:r>
            <a:r>
              <a:rPr lang="en-GB" b="1" dirty="0">
                <a:solidFill>
                  <a:srgbClr val="00B050"/>
                </a:solidFill>
              </a:rPr>
              <a:t>the most loving thing </a:t>
            </a:r>
            <a:r>
              <a:rPr lang="en-GB" b="1" dirty="0">
                <a:solidFill>
                  <a:srgbClr val="FF0000"/>
                </a:solidFill>
              </a:rPr>
              <a:t>(agape) </a:t>
            </a:r>
            <a:r>
              <a:rPr lang="en-GB" b="1" dirty="0"/>
              <a:t>and that, sometimes, this is to listen to a people who, after all, have </a:t>
            </a:r>
            <a:r>
              <a:rPr lang="en-GB" b="1" dirty="0">
                <a:solidFill>
                  <a:srgbClr val="FF0000"/>
                </a:solidFill>
              </a:rPr>
              <a:t>free will, </a:t>
            </a:r>
            <a:r>
              <a:rPr lang="en-GB" b="1" dirty="0"/>
              <a:t>and help them to reach the best decisions for their particular situation. </a:t>
            </a:r>
            <a:r>
              <a:rPr lang="en-GB" b="1" dirty="0">
                <a:highlight>
                  <a:srgbClr val="FFFF00"/>
                </a:highlight>
              </a:rPr>
              <a:t>After all,</a:t>
            </a:r>
            <a:r>
              <a:rPr lang="en-GB" b="1" dirty="0"/>
              <a:t> Jesus said, </a:t>
            </a:r>
            <a:r>
              <a:rPr lang="en-GB" b="1" dirty="0">
                <a:solidFill>
                  <a:srgbClr val="00B050"/>
                </a:solidFill>
              </a:rPr>
              <a:t>‘Treat others as you would want to be treated’ </a:t>
            </a:r>
            <a:r>
              <a:rPr lang="en-GB" b="1" dirty="0"/>
              <a:t>and we may not like to end our life suffering.  Some feel they are trying to balance the sanctity of life with the quality of life.</a:t>
            </a:r>
          </a:p>
          <a:p>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642640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2CE29-2CFB-41F5-B1C5-1279E2DDF753}"/>
              </a:ext>
            </a:extLst>
          </p:cNvPr>
          <p:cNvSpPr>
            <a:spLocks noGrp="1"/>
          </p:cNvSpPr>
          <p:nvPr>
            <p:ph type="title"/>
          </p:nvPr>
        </p:nvSpPr>
        <p:spPr>
          <a:xfrm>
            <a:off x="914400" y="96253"/>
            <a:ext cx="8229600" cy="639762"/>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7B5B0E23-F2E3-4368-8CE6-8773DC6F990F}"/>
              </a:ext>
            </a:extLst>
          </p:cNvPr>
          <p:cNvSpPr>
            <a:spLocks noGrp="1"/>
          </p:cNvSpPr>
          <p:nvPr>
            <p:ph idx="1"/>
          </p:nvPr>
        </p:nvSpPr>
        <p:spPr>
          <a:xfrm>
            <a:off x="120315" y="1130968"/>
            <a:ext cx="8879305" cy="5630779"/>
          </a:xfrm>
        </p:spPr>
        <p:txBody>
          <a:bodyPr>
            <a:normAutofit fontScale="55000" lnSpcReduction="20000"/>
          </a:bodyPr>
          <a:lstStyle/>
          <a:p>
            <a:r>
              <a:rPr lang="en-GB" b="1" dirty="0">
                <a:highlight>
                  <a:srgbClr val="FFFF00"/>
                </a:highlight>
              </a:rPr>
              <a:t>Furthermore</a:t>
            </a:r>
            <a:r>
              <a:rPr lang="en-GB" b="1" dirty="0"/>
              <a:t>, some humanists would support this view but not on religious grounds, as they would argue that they don’t believe in or need a God in order to make decisions. </a:t>
            </a:r>
            <a:r>
              <a:rPr lang="en-GB" b="1" dirty="0">
                <a:solidFill>
                  <a:srgbClr val="00B050"/>
                </a:solidFill>
              </a:rPr>
              <a:t>Peter Singer </a:t>
            </a:r>
            <a:r>
              <a:rPr lang="en-GB" b="1" dirty="0"/>
              <a:t>would put forward an ethical argument so say we should be able to avoid pain and suffering and so argue in the case for euthanasia.  He feels we are no different to animals and we would not let them suffer in the same way.   </a:t>
            </a:r>
            <a:r>
              <a:rPr lang="en-GB" b="1" dirty="0">
                <a:highlight>
                  <a:srgbClr val="FFFF00"/>
                </a:highlight>
              </a:rPr>
              <a:t>Moreover</a:t>
            </a:r>
            <a:r>
              <a:rPr lang="en-GB" b="1" dirty="0"/>
              <a:t>, many would argue that God doesn't exist because an </a:t>
            </a:r>
            <a:r>
              <a:rPr lang="en-GB" b="1" dirty="0">
                <a:solidFill>
                  <a:srgbClr val="FF0000"/>
                </a:solidFill>
              </a:rPr>
              <a:t>omnibenevolent</a:t>
            </a:r>
            <a:r>
              <a:rPr lang="en-GB" b="1" dirty="0"/>
              <a:t> God wouldn't let people suffer, we should have </a:t>
            </a:r>
            <a:r>
              <a:rPr lang="en-GB" b="1" dirty="0">
                <a:solidFill>
                  <a:srgbClr val="FF0000"/>
                </a:solidFill>
              </a:rPr>
              <a:t>free will </a:t>
            </a:r>
            <a:r>
              <a:rPr lang="en-GB" b="1" dirty="0"/>
              <a:t>to make up our own minds. </a:t>
            </a:r>
          </a:p>
          <a:p>
            <a:endParaRPr lang="en-GB" b="1" dirty="0">
              <a:highlight>
                <a:srgbClr val="FFFF00"/>
              </a:highlight>
            </a:endParaRPr>
          </a:p>
          <a:p>
            <a:r>
              <a:rPr lang="en-GB" b="1" dirty="0">
                <a:highlight>
                  <a:srgbClr val="FFFF00"/>
                </a:highlight>
              </a:rPr>
              <a:t>Having said that</a:t>
            </a:r>
            <a:r>
              <a:rPr lang="en-GB" b="1" dirty="0"/>
              <a:t>, some would say these are weak arguments as euthanasia goes against the law in many countries and so we should not do illegal acts, doesn't matter if we are religious or not.</a:t>
            </a:r>
          </a:p>
          <a:p>
            <a:endParaRPr lang="en-GB" b="1" dirty="0"/>
          </a:p>
          <a:p>
            <a:endParaRPr lang="en-GB" b="1" dirty="0"/>
          </a:p>
          <a:p>
            <a:r>
              <a:rPr lang="en-GB" b="1" dirty="0">
                <a:solidFill>
                  <a:schemeClr val="accent1"/>
                </a:solidFill>
              </a:rPr>
              <a:t>THIS USE OF CONNECTIVES TO LINK AND MOVE ARGUMENTS ON AVOIDS A SIMPLE ‘FOR’ AND ‘AGAINST’ STRUCTURE WHICH CAN END UP READING LIKE TWO BLOCKS OF EXPLANATION RATHER THAN AN EVALUATION OF THE STATEMENT.</a:t>
            </a:r>
          </a:p>
          <a:p>
            <a:endParaRPr lang="en-GB" b="1" dirty="0">
              <a:solidFill>
                <a:schemeClr val="accent1"/>
              </a:solidFill>
            </a:endParaRPr>
          </a:p>
          <a:p>
            <a:r>
              <a:rPr lang="en-GB" b="1" dirty="0"/>
              <a:t>Band 4 – an excellent, highly detailed analysis and evaluation, showing clear and well supported judgements and a really thorough discussion of the statement. AO2 skills are demonstrated very well. Excellent use of religious language and appropriate sources of wisdom and authority. </a:t>
            </a:r>
            <a:endParaRPr lang="en-GB" dirty="0"/>
          </a:p>
          <a:p>
            <a:endParaRPr lang="en-GB" dirty="0"/>
          </a:p>
        </p:txBody>
      </p:sp>
    </p:spTree>
    <p:extLst>
      <p:ext uri="{BB962C8B-B14F-4D97-AF65-F5344CB8AC3E}">
        <p14:creationId xmlns:p14="http://schemas.microsoft.com/office/powerpoint/2010/main" val="2369418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108285" y="1484784"/>
            <a:ext cx="8831178" cy="2492990"/>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GB" dirty="0">
                <a:solidFill>
                  <a:schemeClr val="bg1"/>
                </a:solidFill>
                <a:hlinkClick r:id="rId2"/>
              </a:rPr>
              <a:t>GCSEReligiousStudies@eduqas.co.uk</a:t>
            </a:r>
            <a:endParaRPr lang="en-GB" dirty="0">
              <a:highlight>
                <a:srgbClr val="FFFF00"/>
              </a:highlight>
            </a:endParaRPr>
          </a:p>
        </p:txBody>
      </p:sp>
    </p:spTree>
    <p:extLst>
      <p:ext uri="{BB962C8B-B14F-4D97-AF65-F5344CB8AC3E}">
        <p14:creationId xmlns:p14="http://schemas.microsoft.com/office/powerpoint/2010/main" val="264161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CA64D-2A18-4C30-BCAD-59DE31D68018}"/>
              </a:ext>
            </a:extLst>
          </p:cNvPr>
          <p:cNvSpPr>
            <a:spLocks noGrp="1"/>
          </p:cNvSpPr>
          <p:nvPr>
            <p:ph type="title"/>
          </p:nvPr>
        </p:nvSpPr>
        <p:spPr>
          <a:xfrm>
            <a:off x="457200" y="120525"/>
            <a:ext cx="8229600" cy="675857"/>
          </a:xfrm>
        </p:spPr>
        <p:txBody>
          <a:bodyPr>
            <a:normAutofit fontScale="90000"/>
          </a:bodyPr>
          <a:lstStyle/>
          <a:p>
            <a:r>
              <a:rPr lang="en-GB" dirty="0">
                <a:solidFill>
                  <a:schemeClr val="bg1"/>
                </a:solidFill>
              </a:rPr>
              <a:t>Applying </a:t>
            </a:r>
            <a:r>
              <a:rPr lang="en-GB" dirty="0" err="1">
                <a:solidFill>
                  <a:schemeClr val="bg1"/>
                </a:solidFill>
              </a:rPr>
              <a:t>SPaG</a:t>
            </a:r>
            <a:r>
              <a:rPr lang="en-GB" dirty="0">
                <a:solidFill>
                  <a:schemeClr val="bg1"/>
                </a:solidFill>
              </a:rPr>
              <a:t> Marks</a:t>
            </a:r>
          </a:p>
        </p:txBody>
      </p:sp>
      <p:sp>
        <p:nvSpPr>
          <p:cNvPr id="7" name="Content Placeholder 2">
            <a:extLst>
              <a:ext uri="{FF2B5EF4-FFF2-40B4-BE49-F238E27FC236}">
                <a16:creationId xmlns:a16="http://schemas.microsoft.com/office/drawing/2014/main" id="{624ACF69-E555-4AEF-996F-2189042085FC}"/>
              </a:ext>
            </a:extLst>
          </p:cNvPr>
          <p:cNvSpPr>
            <a:spLocks noGrp="1"/>
          </p:cNvSpPr>
          <p:nvPr>
            <p:ph idx="1"/>
          </p:nvPr>
        </p:nvSpPr>
        <p:spPr>
          <a:xfrm>
            <a:off x="457200" y="1347537"/>
            <a:ext cx="8229600" cy="5235825"/>
          </a:xfrm>
        </p:spPr>
        <p:txBody>
          <a:bodyPr>
            <a:normAutofit fontScale="70000" lnSpcReduction="20000"/>
          </a:bodyPr>
          <a:lstStyle/>
          <a:p>
            <a:r>
              <a:rPr lang="en-GB" sz="3400" dirty="0"/>
              <a:t>Spelling, punctuation and grammar do not all have to be completely perfect to gain the full six marks; two or three small errors are allowed, given the constraints of time. </a:t>
            </a:r>
          </a:p>
          <a:p>
            <a:r>
              <a:rPr lang="en-GB" sz="3400" dirty="0"/>
              <a:t>Do not penalise poor handwriting. </a:t>
            </a:r>
          </a:p>
          <a:p>
            <a:r>
              <a:rPr lang="en-GB" sz="3400" dirty="0"/>
              <a:t>Do not penalise the misuse of capital letters for words that are the same in both lower and upper case e.g., Christian/</a:t>
            </a:r>
            <a:r>
              <a:rPr lang="en-GB" sz="3400" dirty="0" err="1"/>
              <a:t>christian</a:t>
            </a:r>
            <a:r>
              <a:rPr lang="en-GB" sz="3400" dirty="0"/>
              <a:t>, Sacrament/sacrament, as this could be a handwriting issue rather than a punctuation issue.</a:t>
            </a:r>
          </a:p>
          <a:p>
            <a:r>
              <a:rPr lang="en-GB" sz="3400" dirty="0"/>
              <a:t>Do not penalise the spelling of words other than English (i.e., Arabic/Pali/Sanskrit/Hebrew).</a:t>
            </a:r>
          </a:p>
          <a:p>
            <a:r>
              <a:rPr lang="en-GB" sz="3400" dirty="0"/>
              <a:t>Do not penalise candidates for failing to use good religious language – the </a:t>
            </a:r>
            <a:r>
              <a:rPr lang="en-GB" sz="3400" dirty="0" err="1"/>
              <a:t>SPaG</a:t>
            </a:r>
            <a:r>
              <a:rPr lang="en-GB" sz="3400" dirty="0"/>
              <a:t> marks are </a:t>
            </a:r>
            <a:r>
              <a:rPr lang="en-GB" sz="3400" b="1" dirty="0"/>
              <a:t>only</a:t>
            </a:r>
            <a:r>
              <a:rPr lang="en-GB" sz="3400" dirty="0"/>
              <a:t> for spelling, punctuation and grammar.</a:t>
            </a:r>
          </a:p>
          <a:p>
            <a:r>
              <a:rPr lang="en-GB" sz="3400" dirty="0"/>
              <a:t>Extra guidance regarding </a:t>
            </a:r>
            <a:r>
              <a:rPr lang="en-GB" sz="3400" dirty="0" err="1"/>
              <a:t>SPaG</a:t>
            </a:r>
            <a:r>
              <a:rPr lang="en-GB" sz="3400" dirty="0"/>
              <a:t> is available </a:t>
            </a:r>
            <a:r>
              <a:rPr lang="en-US" sz="3400" dirty="0"/>
              <a:t>within the training file on the secure website.</a:t>
            </a:r>
            <a:endParaRPr lang="en-GB" sz="3400" dirty="0"/>
          </a:p>
          <a:p>
            <a:endParaRPr lang="en-GB" dirty="0"/>
          </a:p>
        </p:txBody>
      </p:sp>
    </p:spTree>
    <p:extLst>
      <p:ext uri="{BB962C8B-B14F-4D97-AF65-F5344CB8AC3E}">
        <p14:creationId xmlns:p14="http://schemas.microsoft.com/office/powerpoint/2010/main" val="2376593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marking scheme</a:t>
            </a:r>
          </a:p>
          <a:p>
            <a:pPr lvl="0"/>
            <a:endParaRPr lang="en-GB" sz="2400" b="1" dirty="0"/>
          </a:p>
          <a:p>
            <a:pPr lvl="0"/>
            <a:r>
              <a:rPr lang="en-GB" sz="2400" dirty="0"/>
              <a:t>The marking scheme is designed to offer indicative content only. It is not prescriptive or exhaustive and it is not a check list. It is perfectly possible for candidates to give an accurate and relevant response to a question, yet not have included everything (or even anything) on the mark scheme. </a:t>
            </a:r>
          </a:p>
          <a:p>
            <a:pPr lvl="0"/>
            <a:endParaRPr lang="en-GB" sz="2400" dirty="0"/>
          </a:p>
          <a:p>
            <a:pPr lvl="0"/>
            <a:r>
              <a:rPr lang="en-GB" sz="2400" dirty="0"/>
              <a:t>The content of a response should be marked against the criteria of the marking bands and should be a ‘best-fit.’ </a:t>
            </a:r>
          </a:p>
          <a:p>
            <a:pPr lvl="0"/>
            <a:endParaRPr lang="en-GB" sz="2400" b="1" dirty="0"/>
          </a:p>
        </p:txBody>
      </p:sp>
    </p:spTree>
    <p:extLst>
      <p:ext uri="{BB962C8B-B14F-4D97-AF65-F5344CB8AC3E}">
        <p14:creationId xmlns:p14="http://schemas.microsoft.com/office/powerpoint/2010/main" val="3468535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96253" y="950495"/>
            <a:ext cx="8963525" cy="3785652"/>
          </a:xfrm>
          <a:prstGeom prst="rect">
            <a:avLst/>
          </a:prstGeom>
          <a:noFill/>
        </p:spPr>
        <p:txBody>
          <a:bodyPr wrap="square" rtlCol="0">
            <a:spAutoFit/>
          </a:bodyPr>
          <a:lstStyle/>
          <a:p>
            <a:endParaRPr lang="en-GB" sz="2400" b="1" dirty="0">
              <a:solidFill>
                <a:srgbClr val="FF0000"/>
              </a:solidFill>
            </a:endParaRPr>
          </a:p>
          <a:p>
            <a:pPr lvl="0"/>
            <a:endParaRPr lang="en-GB" dirty="0"/>
          </a:p>
          <a:p>
            <a:pPr lvl="0"/>
            <a:r>
              <a:rPr lang="en-GB" dirty="0"/>
              <a:t>This Power Point applies to RS Route B Catholic Christianity </a:t>
            </a:r>
            <a:r>
              <a:rPr lang="en-GB" b="1" dirty="0"/>
              <a:t>Component 1 Foundational Catholic Christianity and Component 2 Applied Catholic Christianity.</a:t>
            </a:r>
          </a:p>
          <a:p>
            <a:pPr lvl="0"/>
            <a:endParaRPr lang="en-GB" b="1" dirty="0"/>
          </a:p>
          <a:p>
            <a:pPr lvl="0"/>
            <a:r>
              <a:rPr lang="en-GB" b="1" dirty="0"/>
              <a:t>Judaism is covered in the Component 3 power point.</a:t>
            </a:r>
          </a:p>
          <a:p>
            <a:pPr lvl="0"/>
            <a:endParaRPr lang="en-GB" b="1" dirty="0"/>
          </a:p>
          <a:p>
            <a:r>
              <a:rPr lang="en-GB" sz="1800" dirty="0">
                <a:ea typeface="Cambria" panose="02040503050406030204" pitchFamily="18" charset="0"/>
                <a:cs typeface="Arial" panose="020B0604020202020204" pitchFamily="34" charset="0"/>
              </a:rPr>
              <a:t>This PowerPoint offers guidance on marking the different questions types: a., b., c., and d.</a:t>
            </a:r>
          </a:p>
          <a:p>
            <a:endParaRPr lang="en-GB" sz="1800" dirty="0">
              <a:ea typeface="Cambria" panose="02040503050406030204" pitchFamily="18" charset="0"/>
              <a:cs typeface="Arial" panose="020B0604020202020204" pitchFamily="34" charset="0"/>
            </a:endParaRPr>
          </a:p>
          <a:p>
            <a:r>
              <a:rPr lang="en-GB" sz="1800" dirty="0">
                <a:ea typeface="Cambria" panose="02040503050406030204" pitchFamily="18" charset="0"/>
                <a:cs typeface="Arial" panose="020B0604020202020204" pitchFamily="34" charset="0"/>
              </a:rPr>
              <a:t>The 2018 and 2019 Route B Components 1 and 2 papers have been used to provide examples of questions.</a:t>
            </a:r>
          </a:p>
          <a:p>
            <a:pPr lvl="0"/>
            <a:endParaRPr lang="en-GB" b="1" dirty="0"/>
          </a:p>
          <a:p>
            <a:pPr lvl="0"/>
            <a:endParaRPr lang="en-GB" dirty="0"/>
          </a:p>
        </p:txBody>
      </p:sp>
    </p:spTree>
    <p:extLst>
      <p:ext uri="{BB962C8B-B14F-4D97-AF65-F5344CB8AC3E}">
        <p14:creationId xmlns:p14="http://schemas.microsoft.com/office/powerpoint/2010/main" val="4184239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57EEC-F1D4-4287-A141-885A5DBBFF52}"/>
              </a:ext>
            </a:extLst>
          </p:cNvPr>
          <p:cNvSpPr>
            <a:spLocks noGrp="1"/>
          </p:cNvSpPr>
          <p:nvPr>
            <p:ph type="title"/>
          </p:nvPr>
        </p:nvSpPr>
        <p:spPr>
          <a:xfrm>
            <a:off x="457200" y="108284"/>
            <a:ext cx="8229600" cy="663825"/>
          </a:xfrm>
        </p:spPr>
        <p:txBody>
          <a:bodyPr>
            <a:normAutofit fontScale="90000"/>
          </a:bodyPr>
          <a:lstStyle/>
          <a:p>
            <a:r>
              <a:rPr lang="en-GB" dirty="0">
                <a:solidFill>
                  <a:schemeClr val="bg1"/>
                </a:solidFill>
              </a:rPr>
              <a:t>Reminders</a:t>
            </a:r>
          </a:p>
        </p:txBody>
      </p:sp>
      <p:sp>
        <p:nvSpPr>
          <p:cNvPr id="3" name="Content Placeholder 2">
            <a:extLst>
              <a:ext uri="{FF2B5EF4-FFF2-40B4-BE49-F238E27FC236}">
                <a16:creationId xmlns:a16="http://schemas.microsoft.com/office/drawing/2014/main" id="{BE37CBB9-B447-40A0-A0D3-4D51FB2B12B6}"/>
              </a:ext>
            </a:extLst>
          </p:cNvPr>
          <p:cNvSpPr>
            <a:spLocks noGrp="1"/>
          </p:cNvSpPr>
          <p:nvPr>
            <p:ph idx="1"/>
          </p:nvPr>
        </p:nvSpPr>
        <p:spPr>
          <a:xfrm>
            <a:off x="156411" y="1118938"/>
            <a:ext cx="8867273" cy="5630778"/>
          </a:xfrm>
        </p:spPr>
        <p:txBody>
          <a:bodyPr>
            <a:normAutofit fontScale="40000" lnSpcReduction="20000"/>
          </a:bodyPr>
          <a:lstStyle/>
          <a:p>
            <a:r>
              <a:rPr lang="en-GB" dirty="0"/>
              <a:t>EDUQAS OPERATES A POSITIVE MARKING POLICY, SO INCORRECT OR IRRELEVANT MATERIAL IS </a:t>
            </a:r>
            <a:r>
              <a:rPr lang="en-GB" b="1" dirty="0"/>
              <a:t>IGNORED, NOT PENALISED </a:t>
            </a:r>
            <a:r>
              <a:rPr lang="en-GB" dirty="0"/>
              <a:t>AND MARKS ARE AWARDED FOR ANY INFORMATION THAT IS ACCURATE AND RELEVANT TO THE QUESTION.</a:t>
            </a:r>
          </a:p>
          <a:p>
            <a:r>
              <a:rPr lang="en-GB" dirty="0"/>
              <a:t>IF THE RESPONSE IS GIVEN IN BULLET POINTS, THE DESCRIPTION, EXPLANATION OR EVALUATION CAN GAIN CREDIT, BUT IS UNLIKLEY TO BE ‘EXCELLENT’ OR ‘HIGHLY DETAILED’. </a:t>
            </a:r>
          </a:p>
          <a:p>
            <a:r>
              <a:rPr lang="en-GB" dirty="0"/>
              <a:t>IF A PUPIL CROSSES OUT THEIR OWN WORK, IT SHOULD </a:t>
            </a:r>
            <a:r>
              <a:rPr lang="en-GB" b="1" dirty="0"/>
              <a:t>NOT</a:t>
            </a:r>
            <a:r>
              <a:rPr lang="en-GB" dirty="0"/>
              <a:t> BE GIVEN CREDIT EVEN IF IT IS CORRECT.</a:t>
            </a:r>
          </a:p>
          <a:p>
            <a:r>
              <a:rPr lang="en-GB" dirty="0"/>
              <a:t>TEACHERS CAN USE MARKING SCHEMES, PRINCIPAL EXAMINER REPORTS, EXAM WALK-THROUGHS, ONLINE EXAM REVIEWS AND PREVIOUS CPD TRAINING MATERIAL TO HELP THEM MARK SPECIFIC PAST PAPER QUESTIONS. </a:t>
            </a:r>
          </a:p>
          <a:p>
            <a:r>
              <a:rPr lang="en-GB" dirty="0"/>
              <a:t>THE MARK SCHEME IS NOT A CHECKLIST; OTHER MATERIAL SHOULD BE CREDITED IF IT IS ACCURATE AND RELEVANT TO THE QUESTION. </a:t>
            </a:r>
          </a:p>
          <a:p>
            <a:r>
              <a:rPr lang="en-GB" dirty="0"/>
              <a:t>THERE IS NO SUCH THING AS A ‘PERFECT ANSWER’ GIVEN THE CONSTRAINTS OF TIME. COMPARE ALL RESPONSES WITH THE CRITERIA OF THE MARKING BANDS AND USE YOUR PROFESSIONAL JUDGEMENT.</a:t>
            </a:r>
          </a:p>
          <a:p>
            <a:r>
              <a:rPr lang="en-GB" dirty="0"/>
              <a:t>SOURCES OF WISDOM AND AUTHORITY ARE NOT JUST REFERENCES FROM SACRED TEXTS. ACCURATE &amp; RELEVANT REFERENCES TO LAW/CONSCIENCE/PHILOSOPHERS/RELIGIOUS LEADERS/REASON ETC. CAN ALL BE CREDITED AS ‘SOURCES OF WISDOM’.</a:t>
            </a:r>
          </a:p>
          <a:p>
            <a:r>
              <a:rPr lang="en-GB" dirty="0"/>
              <a:t>NO EXTRA MARKS ARE AVAILABLE FOR GIVING THE TEXT REFERENCE E.G. JOHN 1:14 OR TORAH. TEXT REFERENCES DO NOT HAVE TO BE GIVEN WORD FOR WORD; AN ACCURATE AND RELEVANT SUMMARY CAN BE CREDITED.</a:t>
            </a:r>
          </a:p>
          <a:p>
            <a:pPr marL="0" indent="0">
              <a:buNone/>
            </a:pPr>
            <a:endParaRPr lang="en-GB" dirty="0"/>
          </a:p>
          <a:p>
            <a:r>
              <a:rPr lang="en-GB" dirty="0"/>
              <a:t>PUPILS CANNOT GAIN CREDIT FOR JUST REPEATING THE KEY CONCEPT IN THE a. QUESTIONS – THEY MUST ACCURATELY DEFINE IT.</a:t>
            </a:r>
          </a:p>
          <a:p>
            <a:r>
              <a:rPr lang="en-GB" dirty="0"/>
              <a:t>DO NOT ‘PENNY-POINT’ MARK. ANY 5 POINTS </a:t>
            </a:r>
            <a:r>
              <a:rPr lang="en-GB" b="1" dirty="0"/>
              <a:t>DOES NOT </a:t>
            </a:r>
            <a:r>
              <a:rPr lang="en-GB" dirty="0"/>
              <a:t>NECESSARILY EQUATE TO 5 MARKS.</a:t>
            </a:r>
          </a:p>
          <a:p>
            <a:endParaRPr lang="en-GB" dirty="0"/>
          </a:p>
          <a:p>
            <a:r>
              <a:rPr lang="en-GB" dirty="0"/>
              <a:t>B. QUESTIONS MUST DESCRIBE – CREDIT MUST BE GIVEN FOR THE </a:t>
            </a:r>
            <a:r>
              <a:rPr lang="en-GB" b="1" dirty="0"/>
              <a:t>QUALITY OF THE DESCRIPTION </a:t>
            </a:r>
          </a:p>
          <a:p>
            <a:r>
              <a:rPr lang="en-GB" dirty="0"/>
              <a:t>C. QUESTIONS MUST EXPLAIN – CREDIT MUST BE GIVEN FOR THE </a:t>
            </a:r>
            <a:r>
              <a:rPr lang="en-GB" b="1" dirty="0"/>
              <a:t>QUALITY OF THE EXPLANATION</a:t>
            </a:r>
          </a:p>
          <a:p>
            <a:r>
              <a:rPr lang="en-GB" dirty="0"/>
              <a:t>D. QUESTIONS MUST EVALUATE – CREDIT MUST BE GIVEN FOR THE </a:t>
            </a:r>
            <a:r>
              <a:rPr lang="en-GB" b="1" dirty="0"/>
              <a:t>QUALITY OF THE DISCUSSION, ANALYSIS AND EVALUATION</a:t>
            </a:r>
            <a:r>
              <a:rPr lang="en-GB" dirty="0"/>
              <a:t>. THE AO2 SKILLS SHOULD BE CLEARLY DEMONSTRATED</a:t>
            </a:r>
          </a:p>
          <a:p>
            <a:r>
              <a:rPr lang="en-GB" dirty="0"/>
              <a:t>RESPONSES MUST BE PLACED INTO A ‘BEST-FIT’ BAND AND THEN THE MARK WITHIN THAT BAND SHOULD BE DECIDED (THINK: IS THE RESPONSE GETTING CLOSE TO THE HIGHER BAND OR CLOSE TO THE LOWER BAND? THEN AWARD THE MARK ACCORDINGLY)</a:t>
            </a:r>
          </a:p>
          <a:p>
            <a:endParaRPr lang="en-GB" dirty="0"/>
          </a:p>
        </p:txBody>
      </p:sp>
    </p:spTree>
    <p:extLst>
      <p:ext uri="{BB962C8B-B14F-4D97-AF65-F5344CB8AC3E}">
        <p14:creationId xmlns:p14="http://schemas.microsoft.com/office/powerpoint/2010/main" val="2476062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95AC-4467-4F8E-A06A-4C6919F13601}"/>
              </a:ext>
            </a:extLst>
          </p:cNvPr>
          <p:cNvSpPr>
            <a:spLocks noGrp="1"/>
          </p:cNvSpPr>
          <p:nvPr>
            <p:ph type="title"/>
          </p:nvPr>
        </p:nvSpPr>
        <p:spPr>
          <a:xfrm>
            <a:off x="457200" y="274638"/>
            <a:ext cx="8229600" cy="555541"/>
          </a:xfrm>
        </p:spPr>
        <p:txBody>
          <a:bodyPr>
            <a:normAutofit fontScale="90000"/>
          </a:bodyPr>
          <a:lstStyle/>
          <a:p>
            <a:r>
              <a:rPr lang="en-GB" dirty="0">
                <a:solidFill>
                  <a:schemeClr val="bg1"/>
                </a:solidFill>
              </a:rPr>
              <a:t>Non-religious Beliefs</a:t>
            </a:r>
          </a:p>
        </p:txBody>
      </p:sp>
      <p:sp>
        <p:nvSpPr>
          <p:cNvPr id="3" name="Content Placeholder 2">
            <a:extLst>
              <a:ext uri="{FF2B5EF4-FFF2-40B4-BE49-F238E27FC236}">
                <a16:creationId xmlns:a16="http://schemas.microsoft.com/office/drawing/2014/main" id="{21786571-98AD-4DDD-9BF3-9FF0F7D2F943}"/>
              </a:ext>
            </a:extLst>
          </p:cNvPr>
          <p:cNvSpPr>
            <a:spLocks noGrp="1"/>
          </p:cNvSpPr>
          <p:nvPr>
            <p:ph idx="1"/>
          </p:nvPr>
        </p:nvSpPr>
        <p:spPr>
          <a:xfrm>
            <a:off x="144379" y="1106905"/>
            <a:ext cx="8831179" cy="5666873"/>
          </a:xfrm>
        </p:spPr>
        <p:txBody>
          <a:bodyPr>
            <a:normAutofit fontScale="85000" lnSpcReduction="10000"/>
          </a:bodyPr>
          <a:lstStyle/>
          <a:p>
            <a:r>
              <a:rPr lang="en-GB" sz="2400" dirty="0"/>
              <a:t>Question 1d. Origins &amp; Meaning in Component 1 is the only d. question where pupils are asked explicitly to include non-religious beliefs in their answer. They may include non-religious beliefs in other d. questions </a:t>
            </a:r>
            <a:r>
              <a:rPr lang="en-GB" sz="2400" b="1" dirty="0"/>
              <a:t>IF</a:t>
            </a:r>
            <a:r>
              <a:rPr lang="en-GB" sz="2400" dirty="0"/>
              <a:t> doing so would be relevant to the statement. For example: ‘God can’t exist in an evil world’ is open-ended enough to allow non-religious views, whereas ‘You must keep kosher to be Jewish’ is not open-ended and reference to non-religious beliefs would not be relevant.</a:t>
            </a:r>
          </a:p>
          <a:p>
            <a:endParaRPr lang="en-GB" sz="2400" dirty="0"/>
          </a:p>
          <a:p>
            <a:r>
              <a:rPr lang="en-GB" sz="2400" b="1" dirty="0"/>
              <a:t>What if pupils do not include non-religious views in question 2d.?</a:t>
            </a:r>
          </a:p>
          <a:p>
            <a:pPr marL="0" indent="0">
              <a:buNone/>
            </a:pPr>
            <a:r>
              <a:rPr lang="en-GB" sz="2400" dirty="0"/>
              <a:t>The instruction to do so is in the question and is a requirement of a successful response. If absolutely no non-religious content is included, pupils are capped at Level 1 ‘no consideration of non-religious beliefs.’</a:t>
            </a:r>
          </a:p>
          <a:p>
            <a:pPr marL="0" indent="0">
              <a:buNone/>
            </a:pPr>
            <a:r>
              <a:rPr lang="en-GB" sz="2400" b="1" dirty="0">
                <a:solidFill>
                  <a:srgbClr val="FF0000"/>
                </a:solidFill>
              </a:rPr>
              <a:t>However,</a:t>
            </a:r>
            <a:r>
              <a:rPr lang="en-GB" sz="2400" dirty="0"/>
              <a:t> content that is, in fact, secular (not religious), but is not actually stated as such can still be credited. For example, ‘Death is the end, there is nothing more…’, ‘Quality of life is very important…’, ‘The universe created itself…’, ‘Pro-choice is more important than pro-life…’ ‘God can’t exist when so many suffer…’  These are all accurate secular viewpoints and can be given credit even though the pupil has not actually said, ‘Humanists/Atheists/Secularists believe that…..’  </a:t>
            </a:r>
          </a:p>
          <a:p>
            <a:pPr marL="0" indent="0">
              <a:buNone/>
            </a:pPr>
            <a:r>
              <a:rPr lang="en-GB" sz="2400" b="1" dirty="0"/>
              <a:t>Positive marking credits what IS there, rather than penalising what is not there.</a:t>
            </a:r>
          </a:p>
        </p:txBody>
      </p:sp>
    </p:spTree>
    <p:extLst>
      <p:ext uri="{BB962C8B-B14F-4D97-AF65-F5344CB8AC3E}">
        <p14:creationId xmlns:p14="http://schemas.microsoft.com/office/powerpoint/2010/main" val="3019948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EEC8-CF9E-40A6-BC66-A8C167B05162}"/>
              </a:ext>
            </a:extLst>
          </p:cNvPr>
          <p:cNvSpPr>
            <a:spLocks noGrp="1"/>
          </p:cNvSpPr>
          <p:nvPr>
            <p:ph type="title"/>
          </p:nvPr>
        </p:nvSpPr>
        <p:spPr>
          <a:xfrm>
            <a:off x="1248310" y="180474"/>
            <a:ext cx="8229600" cy="639762"/>
          </a:xfrm>
        </p:spPr>
        <p:txBody>
          <a:bodyPr>
            <a:normAutofit fontScale="90000"/>
          </a:bodyPr>
          <a:lstStyle/>
          <a:p>
            <a:r>
              <a:rPr lang="en-GB" dirty="0">
                <a:solidFill>
                  <a:schemeClr val="bg1"/>
                </a:solidFill>
              </a:rPr>
              <a:t>How are the a. Questions marked?</a:t>
            </a:r>
          </a:p>
        </p:txBody>
      </p:sp>
      <p:sp>
        <p:nvSpPr>
          <p:cNvPr id="3" name="Content Placeholder 2">
            <a:extLst>
              <a:ext uri="{FF2B5EF4-FFF2-40B4-BE49-F238E27FC236}">
                <a16:creationId xmlns:a16="http://schemas.microsoft.com/office/drawing/2014/main" id="{3B82CA16-92B5-4587-9E94-7F8DC0C49658}"/>
              </a:ext>
            </a:extLst>
          </p:cNvPr>
          <p:cNvSpPr>
            <a:spLocks noGrp="1"/>
          </p:cNvSpPr>
          <p:nvPr>
            <p:ph idx="1"/>
          </p:nvPr>
        </p:nvSpPr>
        <p:spPr>
          <a:xfrm>
            <a:off x="120315" y="1215189"/>
            <a:ext cx="8710863" cy="5462337"/>
          </a:xfrm>
        </p:spPr>
        <p:txBody>
          <a:bodyPr>
            <a:normAutofit fontScale="47500" lnSpcReduction="20000"/>
          </a:bodyPr>
          <a:lstStyle/>
          <a:p>
            <a:r>
              <a:rPr lang="en-US" sz="4000" dirty="0">
                <a:latin typeface="Arial" panose="020B0604020202020204" pitchFamily="34" charset="0"/>
                <a:ea typeface="Cambria" panose="02040503050406030204" pitchFamily="18" charset="0"/>
                <a:cs typeface="Arial" panose="020B0604020202020204" pitchFamily="34" charset="0"/>
              </a:rPr>
              <a:t>Question a.: Skill being tested – AO1 – knowledge and understanding – </a:t>
            </a:r>
            <a:r>
              <a:rPr lang="en-US" sz="4000" u="sng" dirty="0">
                <a:latin typeface="Arial" panose="020B0604020202020204" pitchFamily="34" charset="0"/>
                <a:ea typeface="Cambria" panose="02040503050406030204" pitchFamily="18" charset="0"/>
                <a:cs typeface="Arial" panose="020B0604020202020204" pitchFamily="34" charset="0"/>
              </a:rPr>
              <a:t>defining</a:t>
            </a:r>
            <a:r>
              <a:rPr lang="en-US" sz="4000" dirty="0">
                <a:latin typeface="Arial" panose="020B0604020202020204" pitchFamily="34" charset="0"/>
                <a:ea typeface="Cambria" panose="02040503050406030204" pitchFamily="18" charset="0"/>
                <a:cs typeface="Arial" panose="020B0604020202020204" pitchFamily="34" charset="0"/>
              </a:rPr>
              <a:t> Key Concepts. Worth 2 marks.</a:t>
            </a:r>
          </a:p>
          <a:p>
            <a:endParaRPr lang="en-US" sz="4000" dirty="0">
              <a:latin typeface="Arial" panose="020B0604020202020204" pitchFamily="34" charset="0"/>
              <a:ea typeface="Cambria" panose="02040503050406030204" pitchFamily="18" charset="0"/>
              <a:cs typeface="Arial" panose="020B0604020202020204" pitchFamily="34" charset="0"/>
            </a:endParaRPr>
          </a:p>
          <a:p>
            <a:r>
              <a:rPr lang="en-US" sz="4000" dirty="0">
                <a:latin typeface="Arial" panose="020B0604020202020204" pitchFamily="34" charset="0"/>
                <a:ea typeface="Cambria" panose="02040503050406030204" pitchFamily="18" charset="0"/>
                <a:cs typeface="Arial" panose="020B0604020202020204" pitchFamily="34" charset="0"/>
              </a:rPr>
              <a:t>Pupils must give an </a:t>
            </a:r>
            <a:r>
              <a:rPr lang="en-US" sz="4000" b="1" dirty="0">
                <a:latin typeface="Arial" panose="020B0604020202020204" pitchFamily="34" charset="0"/>
                <a:ea typeface="Cambria" panose="02040503050406030204" pitchFamily="18" charset="0"/>
                <a:cs typeface="Arial" panose="020B0604020202020204" pitchFamily="34" charset="0"/>
              </a:rPr>
              <a:t>accurate</a:t>
            </a:r>
            <a:r>
              <a:rPr lang="en-US" sz="4000" dirty="0">
                <a:latin typeface="Arial" panose="020B0604020202020204" pitchFamily="34" charset="0"/>
                <a:ea typeface="Cambria" panose="02040503050406030204" pitchFamily="18" charset="0"/>
                <a:cs typeface="Arial" panose="020B0604020202020204" pitchFamily="34" charset="0"/>
              </a:rPr>
              <a:t> definition of the meaning of the Key Concept without just repeating the word. </a:t>
            </a:r>
            <a:r>
              <a:rPr lang="en-US" sz="4000" b="1" dirty="0">
                <a:latin typeface="Arial" panose="020B0604020202020204" pitchFamily="34" charset="0"/>
                <a:ea typeface="Cambria" panose="02040503050406030204" pitchFamily="18" charset="0"/>
                <a:cs typeface="Arial" panose="020B0604020202020204" pitchFamily="34" charset="0"/>
              </a:rPr>
              <a:t>They don’t have to give the Glossary definition </a:t>
            </a:r>
            <a:r>
              <a:rPr lang="en-US" sz="4000" dirty="0">
                <a:latin typeface="Arial" panose="020B0604020202020204" pitchFamily="34" charset="0"/>
                <a:ea typeface="Cambria" panose="02040503050406030204" pitchFamily="18" charset="0"/>
                <a:cs typeface="Arial" panose="020B0604020202020204" pitchFamily="34" charset="0"/>
              </a:rPr>
              <a:t>(see the link below) </a:t>
            </a:r>
            <a:r>
              <a:rPr lang="en-US" sz="4000" b="1" dirty="0">
                <a:latin typeface="Arial" panose="020B0604020202020204" pitchFamily="34" charset="0"/>
                <a:ea typeface="Cambria" panose="02040503050406030204" pitchFamily="18" charset="0"/>
                <a:cs typeface="Arial" panose="020B0604020202020204" pitchFamily="34" charset="0"/>
              </a:rPr>
              <a:t>and they do not have to explain the Concept.</a:t>
            </a:r>
            <a:r>
              <a:rPr lang="en-US" sz="4000" dirty="0">
                <a:latin typeface="Arial" panose="020B0604020202020204" pitchFamily="34" charset="0"/>
                <a:ea typeface="Cambria" panose="02040503050406030204" pitchFamily="18" charset="0"/>
                <a:cs typeface="Arial" panose="020B0604020202020204" pitchFamily="34" charset="0"/>
              </a:rPr>
              <a:t> They can provide a strong definition, or a weaker definition with an example and gain the 2 marks. </a:t>
            </a:r>
            <a:r>
              <a:rPr lang="en-US" sz="4000" b="1" dirty="0">
                <a:latin typeface="Arial" panose="020B0604020202020204" pitchFamily="34" charset="0"/>
                <a:ea typeface="Cambria" panose="02040503050406030204" pitchFamily="18" charset="0"/>
                <a:cs typeface="Arial" panose="020B0604020202020204" pitchFamily="34" charset="0"/>
              </a:rPr>
              <a:t>No credit can be given for just repeating the Concept</a:t>
            </a:r>
            <a:r>
              <a:rPr lang="en-US" sz="4000" dirty="0">
                <a:latin typeface="Arial" panose="020B0604020202020204" pitchFamily="34" charset="0"/>
                <a:ea typeface="Cambria" panose="02040503050406030204" pitchFamily="18" charset="0"/>
                <a:cs typeface="Arial" panose="020B0604020202020204" pitchFamily="34" charset="0"/>
              </a:rPr>
              <a:t>.</a:t>
            </a:r>
          </a:p>
          <a:p>
            <a:r>
              <a:rPr lang="en-US" sz="4000" dirty="0">
                <a:latin typeface="Arial" panose="020B0604020202020204" pitchFamily="34" charset="0"/>
                <a:ea typeface="Cambria" panose="02040503050406030204" pitchFamily="18" charset="0"/>
                <a:cs typeface="Arial" panose="020B0604020202020204" pitchFamily="34" charset="0"/>
              </a:rPr>
              <a:t>a. Questions are always ‘religion specific’ i.e. ‘What do Catholics mean by….?’</a:t>
            </a:r>
          </a:p>
          <a:p>
            <a:r>
              <a:rPr lang="en-US" sz="4000" dirty="0">
                <a:latin typeface="Arial" panose="020B0604020202020204" pitchFamily="34" charset="0"/>
                <a:ea typeface="Cambria" panose="02040503050406030204" pitchFamily="18" charset="0"/>
                <a:cs typeface="Arial" panose="020B0604020202020204" pitchFamily="34" charset="0"/>
              </a:rPr>
              <a:t>The following example is taken from 2018 Component 1 question paper:</a:t>
            </a:r>
          </a:p>
          <a:p>
            <a:endParaRPr lang="en-US" sz="4000" dirty="0">
              <a:latin typeface="Arial" panose="020B0604020202020204" pitchFamily="34" charset="0"/>
              <a:ea typeface="Cambria" panose="02040503050406030204" pitchFamily="18"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a:p>
            <a:r>
              <a:rPr lang="en-US" sz="4000" b="1" dirty="0">
                <a:solidFill>
                  <a:srgbClr val="FF0000"/>
                </a:solidFill>
                <a:latin typeface="Arial" panose="020B0604020202020204" pitchFamily="34" charset="0"/>
                <a:cs typeface="Arial" panose="020B0604020202020204" pitchFamily="34" charset="0"/>
              </a:rPr>
              <a:t>(a) What is meant by ‘omnipotence’?  [2]  </a:t>
            </a:r>
            <a:endParaRPr lang="en-US" sz="4000" b="1" dirty="0">
              <a:latin typeface="Arial" panose="020B0604020202020204" pitchFamily="34" charset="0"/>
              <a:cs typeface="Arial" panose="020B0604020202020204" pitchFamily="34" charset="0"/>
            </a:endParaRPr>
          </a:p>
          <a:p>
            <a:endParaRPr lang="en-US" sz="4000" b="1" dirty="0">
              <a:solidFill>
                <a:srgbClr val="FF0000"/>
              </a:solidFill>
              <a:highlight>
                <a:srgbClr val="FFFF00"/>
              </a:highlight>
              <a:latin typeface="Arial" panose="020B0604020202020204" pitchFamily="34" charset="0"/>
              <a:cs typeface="Arial" panose="020B0604020202020204" pitchFamily="34" charset="0"/>
            </a:endParaRPr>
          </a:p>
          <a:p>
            <a:r>
              <a:rPr lang="en-US" sz="4000" dirty="0">
                <a:latin typeface="Arial" panose="020B0604020202020204" pitchFamily="34" charset="0"/>
                <a:cs typeface="Arial" panose="020B0604020202020204" pitchFamily="34" charset="0"/>
              </a:rPr>
              <a:t>The definitions of these Key Concepts are given in a </a:t>
            </a:r>
            <a:r>
              <a:rPr lang="en-US" sz="4000" dirty="0">
                <a:latin typeface="Arial" panose="020B0604020202020204" pitchFamily="34" charset="0"/>
                <a:cs typeface="Arial" panose="020B0604020202020204" pitchFamily="34" charset="0"/>
                <a:hlinkClick r:id="rId2"/>
              </a:rPr>
              <a:t>Glossary.</a:t>
            </a:r>
            <a:endParaRPr lang="en-US" sz="4000" dirty="0">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3989224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914400" y="180474"/>
            <a:ext cx="8229600" cy="555541"/>
          </a:xfrm>
        </p:spPr>
        <p:txBody>
          <a:bodyPr>
            <a:normAutofit fontScale="90000"/>
          </a:bodyPr>
          <a:lstStyle/>
          <a:p>
            <a:r>
              <a:rPr lang="en-GB" dirty="0">
                <a:solidFill>
                  <a:schemeClr val="bg1"/>
                </a:solidFill>
              </a:rPr>
              <a:t>Exemplifying the a. Questions</a:t>
            </a:r>
          </a:p>
        </p:txBody>
      </p:sp>
      <p:sp>
        <p:nvSpPr>
          <p:cNvPr id="3" name="Content Placeholder 2">
            <a:extLst>
              <a:ext uri="{FF2B5EF4-FFF2-40B4-BE49-F238E27FC236}">
                <a16:creationId xmlns:a16="http://schemas.microsoft.com/office/drawing/2014/main" id="{63C072C5-D857-419D-9D64-39F0F04F6693}"/>
              </a:ext>
            </a:extLst>
          </p:cNvPr>
          <p:cNvSpPr>
            <a:spLocks noGrp="1"/>
          </p:cNvSpPr>
          <p:nvPr>
            <p:ph idx="1"/>
          </p:nvPr>
        </p:nvSpPr>
        <p:spPr>
          <a:xfrm>
            <a:off x="144379" y="1058780"/>
            <a:ext cx="8795084" cy="5618746"/>
          </a:xfrm>
        </p:spPr>
        <p:txBody>
          <a:bodyPr>
            <a:normAutofit fontScale="62500" lnSpcReduction="20000"/>
          </a:bodyPr>
          <a:lstStyle/>
          <a:p>
            <a:r>
              <a:rPr lang="en-GB" b="1" dirty="0">
                <a:latin typeface="Arial" panose="020B0604020202020204" pitchFamily="34" charset="0"/>
                <a:cs typeface="Arial" panose="020B0604020202020204" pitchFamily="34" charset="0"/>
              </a:rPr>
              <a:t>Characteristics of less successful responses:</a:t>
            </a:r>
          </a:p>
          <a:p>
            <a:endParaRPr lang="en-GB" b="1" dirty="0">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(a) What is meant by ‘omnipotence’?</a:t>
            </a: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Response: </a:t>
            </a:r>
            <a:r>
              <a:rPr lang="en-GB" b="1" dirty="0">
                <a:solidFill>
                  <a:srgbClr val="FF0000"/>
                </a:solidFill>
                <a:latin typeface="Arial" panose="020B0604020202020204" pitchFamily="34" charset="0"/>
                <a:cs typeface="Arial" panose="020B0604020202020204" pitchFamily="34" charset="0"/>
              </a:rPr>
              <a:t>all loving </a:t>
            </a:r>
          </a:p>
          <a:p>
            <a:r>
              <a:rPr lang="en-GB" b="1" dirty="0">
                <a:latin typeface="Arial" panose="020B0604020202020204" pitchFamily="34" charset="0"/>
                <a:cs typeface="Arial" panose="020B0604020202020204" pitchFamily="34" charset="0"/>
              </a:rPr>
              <a:t>0 Marks – an incorrect definition that shows no understanding of the Key Concept.</a:t>
            </a:r>
          </a:p>
          <a:p>
            <a:endParaRPr lang="en-GB" sz="36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Characteristics of successful responses:</a:t>
            </a:r>
          </a:p>
          <a:p>
            <a:pPr marL="0" indent="0">
              <a:buNone/>
            </a:pPr>
            <a:endParaRPr lang="en-GB" b="1" dirty="0">
              <a:solidFill>
                <a:srgbClr val="FF0000"/>
              </a:solidFill>
              <a:highlight>
                <a:srgbClr val="FFFF00"/>
              </a:highlight>
              <a:latin typeface="Arial" panose="020B0604020202020204" pitchFamily="34" charset="0"/>
              <a:cs typeface="Arial" panose="020B0604020202020204" pitchFamily="34" charset="0"/>
            </a:endParaRPr>
          </a:p>
          <a:p>
            <a:pPr lvl="0"/>
            <a:r>
              <a:rPr lang="en-US" b="1" dirty="0">
                <a:solidFill>
                  <a:srgbClr val="FF0000"/>
                </a:solidFill>
                <a:latin typeface="Arial" panose="020B0604020202020204" pitchFamily="34" charset="0"/>
                <a:cs typeface="Arial" panose="020B0604020202020204" pitchFamily="34" charset="0"/>
              </a:rPr>
              <a:t>(a) What is meant by ‘omnipotence’? </a:t>
            </a:r>
          </a:p>
          <a:p>
            <a:pPr lvl="0"/>
            <a:r>
              <a:rPr lang="en-US" b="1" dirty="0">
                <a:latin typeface="Arial" panose="020B0604020202020204" pitchFamily="34" charset="0"/>
                <a:cs typeface="Arial" panose="020B0604020202020204" pitchFamily="34" charset="0"/>
              </a:rPr>
              <a:t>Response:</a:t>
            </a:r>
            <a:r>
              <a:rPr lang="en-US" b="1" dirty="0">
                <a:solidFill>
                  <a:srgbClr val="FF0000"/>
                </a:solidFill>
                <a:latin typeface="Arial" panose="020B0604020202020204" pitchFamily="34" charset="0"/>
                <a:cs typeface="Arial" panose="020B0604020202020204" pitchFamily="34" charset="0"/>
              </a:rPr>
              <a:t> this means all -powerful</a:t>
            </a:r>
            <a:r>
              <a:rPr lang="en-US" dirty="0">
                <a:solidFill>
                  <a:srgbClr val="FF0000"/>
                </a:solidFill>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1 mark – weak, as it does not address the religious aspect of question i.e. the question asks what </a:t>
            </a:r>
            <a:r>
              <a:rPr lang="en-US" b="1" u="sng" dirty="0">
                <a:latin typeface="Arial" panose="020B0604020202020204" pitchFamily="34" charset="0"/>
                <a:cs typeface="Arial" panose="020B0604020202020204" pitchFamily="34" charset="0"/>
              </a:rPr>
              <a:t>Catholics </a:t>
            </a:r>
            <a:r>
              <a:rPr lang="en-US" b="1" dirty="0">
                <a:latin typeface="Arial" panose="020B0604020202020204" pitchFamily="34" charset="0"/>
                <a:cs typeface="Arial" panose="020B0604020202020204" pitchFamily="34" charset="0"/>
              </a:rPr>
              <a:t>mean and, in that context, there must be reference to God as omnipotent.</a:t>
            </a:r>
            <a:endParaRPr lang="en-GB" b="1" dirty="0">
              <a:latin typeface="Arial" panose="020B0604020202020204" pitchFamily="34" charset="0"/>
              <a:cs typeface="Arial" panose="020B0604020202020204" pitchFamily="34" charset="0"/>
            </a:endParaRPr>
          </a:p>
          <a:p>
            <a:pPr marL="0" indent="0">
              <a:buNone/>
            </a:pPr>
            <a:endParaRPr lang="en-GB" b="1" dirty="0">
              <a:solidFill>
                <a:srgbClr val="FF0000"/>
              </a:solidFill>
              <a:latin typeface="Arial" panose="020B0604020202020204" pitchFamily="34" charset="0"/>
              <a:cs typeface="Arial" panose="020B0604020202020204" pitchFamily="34" charset="0"/>
            </a:endParaRPr>
          </a:p>
          <a:p>
            <a:pPr lvl="0"/>
            <a:r>
              <a:rPr lang="en-US" b="1" dirty="0">
                <a:solidFill>
                  <a:srgbClr val="FF0000"/>
                </a:solidFill>
                <a:latin typeface="Arial" panose="020B0604020202020204" pitchFamily="34" charset="0"/>
                <a:cs typeface="Arial" panose="020B0604020202020204" pitchFamily="34" charset="0"/>
              </a:rPr>
              <a:t>(a) What is meant by ‘omnipotence’? </a:t>
            </a:r>
          </a:p>
          <a:p>
            <a:pPr lvl="0"/>
            <a:r>
              <a:rPr lang="en-GB" b="1" dirty="0">
                <a:latin typeface="Arial" panose="020B0604020202020204" pitchFamily="34" charset="0"/>
                <a:cs typeface="Arial" panose="020B0604020202020204" pitchFamily="34" charset="0"/>
              </a:rPr>
              <a:t>Response: </a:t>
            </a:r>
            <a:r>
              <a:rPr lang="en-GB" u="sng" dirty="0">
                <a:solidFill>
                  <a:srgbClr val="FF0000"/>
                </a:solidFill>
                <a:latin typeface="Arial" panose="020B0604020202020204" pitchFamily="34" charset="0"/>
                <a:cs typeface="Arial" panose="020B0604020202020204" pitchFamily="34" charset="0"/>
              </a:rPr>
              <a:t>The belief that God is all powerful </a:t>
            </a:r>
            <a:r>
              <a:rPr lang="en-GB" dirty="0">
                <a:solidFill>
                  <a:srgbClr val="FF0000"/>
                </a:solidFill>
                <a:latin typeface="Arial" panose="020B0604020202020204" pitchFamily="34" charset="0"/>
                <a:cs typeface="Arial" panose="020B0604020202020204" pitchFamily="34" charset="0"/>
              </a:rPr>
              <a:t>as is seen in creation.</a:t>
            </a:r>
            <a:r>
              <a:rPr lang="en-GB" b="1" dirty="0">
                <a:latin typeface="Arial" panose="020B0604020202020204" pitchFamily="34" charset="0"/>
                <a:cs typeface="Arial" panose="020B0604020202020204" pitchFamily="34" charset="0"/>
              </a:rPr>
              <a:t> 2 Marks – brief but accurate definition. 2 marks would be credited for just the underlined content.</a:t>
            </a:r>
          </a:p>
          <a:p>
            <a:endParaRPr lang="en-GB" dirty="0"/>
          </a:p>
        </p:txBody>
      </p:sp>
    </p:spTree>
    <p:extLst>
      <p:ext uri="{BB962C8B-B14F-4D97-AF65-F5344CB8AC3E}">
        <p14:creationId xmlns:p14="http://schemas.microsoft.com/office/powerpoint/2010/main" val="35838726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643588-0C81-4354-9345-A6BA18BA9527}">
  <ds:schemaRefs>
    <ds:schemaRef ds:uri="cd497dfa-9c52-4b77-9510-d5d8b75d053a"/>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36f98b4f-ba65-4a7d-9a34-48b23de556cb"/>
    <ds:schemaRef ds:uri="http://www.w3.org/XML/1998/namespace"/>
  </ds:schemaRefs>
</ds:datastoreItem>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2B840F6D-B36A-4223-BA47-607DAE68EDF2}"/>
</file>

<file path=docProps/app.xml><?xml version="1.0" encoding="utf-8"?>
<Properties xmlns="http://schemas.openxmlformats.org/officeDocument/2006/extended-properties" xmlns:vt="http://schemas.openxmlformats.org/officeDocument/2006/docPropsVTypes">
  <TotalTime>745</TotalTime>
  <Words>4327</Words>
  <Application>Microsoft Office PowerPoint</Application>
  <PresentationFormat>On-screen Show (4:3)</PresentationFormat>
  <Paragraphs>228</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Bliss</vt:lpstr>
      <vt:lpstr>Calibri</vt:lpstr>
      <vt:lpstr>Gotham Rounded Book</vt:lpstr>
      <vt:lpstr>Office Theme</vt:lpstr>
      <vt:lpstr>PowerPoint Presentation</vt:lpstr>
      <vt:lpstr>PowerPoint Presentation</vt:lpstr>
      <vt:lpstr>Applying SPaG Marks</vt:lpstr>
      <vt:lpstr>PowerPoint Presentation</vt:lpstr>
      <vt:lpstr>PowerPoint Presentation</vt:lpstr>
      <vt:lpstr>Reminders</vt:lpstr>
      <vt:lpstr>Non-religious Beliefs</vt:lpstr>
      <vt:lpstr>How are the a. Questions marked?</vt:lpstr>
      <vt:lpstr>Exemplifying the a. Questions</vt:lpstr>
      <vt:lpstr>How are b. Questions marked?</vt:lpstr>
      <vt:lpstr>Exemplifying the b. Questions</vt:lpstr>
      <vt:lpstr>Exemplifying the b. Questions</vt:lpstr>
      <vt:lpstr>How are the c. Questions marked?</vt:lpstr>
      <vt:lpstr>Exemplifying c. Questions</vt:lpstr>
      <vt:lpstr>Exemplifying c. Questions</vt:lpstr>
      <vt:lpstr>Exemplifying c. Questions</vt:lpstr>
      <vt:lpstr>How are d. Questions marked?</vt:lpstr>
      <vt:lpstr>Using Connectives to link arguments and move the discussion forward.  Good evaluative responses often use connectives to good effect. See below some common connecting words</vt:lpstr>
      <vt:lpstr>Exemplifying the d. Questions</vt:lpstr>
      <vt:lpstr>Exemplifying the d. Questions</vt:lpstr>
      <vt:lpstr>Exemplifying the d. 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Maddock, Lynda</cp:lastModifiedBy>
  <cp:revision>52</cp:revision>
  <dcterms:created xsi:type="dcterms:W3CDTF">2021-02-25T10:03:20Z</dcterms:created>
  <dcterms:modified xsi:type="dcterms:W3CDTF">2021-11-24T11:34:57Z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