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256" r:id="rId5"/>
    <p:sldId id="257" r:id="rId6"/>
    <p:sldId id="258" r:id="rId7"/>
    <p:sldId id="309" r:id="rId8"/>
    <p:sldId id="281" r:id="rId9"/>
    <p:sldId id="372" r:id="rId10"/>
    <p:sldId id="283" r:id="rId11"/>
    <p:sldId id="285" r:id="rId12"/>
    <p:sldId id="286" r:id="rId13"/>
    <p:sldId id="288" r:id="rId14"/>
    <p:sldId id="279" r:id="rId15"/>
    <p:sldId id="291" r:id="rId16"/>
    <p:sldId id="293" r:id="rId17"/>
    <p:sldId id="307" r:id="rId18"/>
    <p:sldId id="289" r:id="rId19"/>
    <p:sldId id="300" r:id="rId20"/>
    <p:sldId id="302" r:id="rId21"/>
    <p:sldId id="301" r:id="rId22"/>
    <p:sldId id="303" r:id="rId23"/>
    <p:sldId id="304" r:id="rId24"/>
    <p:sldId id="305" r:id="rId25"/>
    <p:sldId id="306" r:id="rId26"/>
    <p:sldId id="313" r:id="rId27"/>
    <p:sldId id="315" r:id="rId28"/>
    <p:sldId id="320" r:id="rId29"/>
    <p:sldId id="264" r:id="rId30"/>
    <p:sldId id="325" r:id="rId31"/>
    <p:sldId id="323" r:id="rId32"/>
    <p:sldId id="326" r:id="rId33"/>
    <p:sldId id="324" r:id="rId34"/>
    <p:sldId id="327" r:id="rId35"/>
    <p:sldId id="331" r:id="rId36"/>
    <p:sldId id="333" r:id="rId37"/>
    <p:sldId id="335" r:id="rId38"/>
    <p:sldId id="336" r:id="rId39"/>
    <p:sldId id="334" r:id="rId40"/>
    <p:sldId id="345" r:id="rId41"/>
    <p:sldId id="347" r:id="rId42"/>
    <p:sldId id="349" r:id="rId43"/>
    <p:sldId id="342" r:id="rId44"/>
    <p:sldId id="350" r:id="rId45"/>
    <p:sldId id="352" r:id="rId46"/>
    <p:sldId id="370" r:id="rId47"/>
    <p:sldId id="374" r:id="rId48"/>
    <p:sldId id="384" r:id="rId49"/>
    <p:sldId id="382" r:id="rId50"/>
    <p:sldId id="380" r:id="rId51"/>
    <p:sldId id="379" r:id="rId52"/>
    <p:sldId id="376" r:id="rId53"/>
    <p:sldId id="385" r:id="rId54"/>
    <p:sldId id="389" r:id="rId55"/>
    <p:sldId id="388" r:id="rId56"/>
    <p:sldId id="387" r:id="rId57"/>
    <p:sldId id="270" r:id="rId58"/>
    <p:sldId id="332" r:id="rId59"/>
    <p:sldId id="329" r:id="rId60"/>
    <p:sldId id="339" r:id="rId61"/>
    <p:sldId id="369" r:id="rId62"/>
    <p:sldId id="328" r:id="rId63"/>
    <p:sldId id="314" r:id="rId64"/>
    <p:sldId id="295" r:id="rId65"/>
    <p:sldId id="272" r:id="rId66"/>
    <p:sldId id="294" r:id="rId67"/>
    <p:sldId id="37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F52"/>
    <a:srgbClr val="FCEAEF"/>
    <a:srgbClr val="F2DBDB"/>
    <a:srgbClr val="A5A5A5"/>
    <a:srgbClr val="ED7D31"/>
    <a:srgbClr val="5B9BD5"/>
    <a:srgbClr val="FFC000"/>
    <a:srgbClr val="000000"/>
    <a:srgbClr val="FFE6C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DF02D-158B-45FA-B429-988C1DDC4FC8}" v="224" dt="2024-04-17T08:50:24.714"/>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5529" autoAdjust="0"/>
  </p:normalViewPr>
  <p:slideViewPr>
    <p:cSldViewPr snapToGrid="0">
      <p:cViewPr varScale="1">
        <p:scale>
          <a:sx n="79" d="100"/>
          <a:sy n="79" d="100"/>
        </p:scale>
        <p:origin x="1613"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73775-C04B-43C4-8AAA-963B2B0FCB69}"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77498-6780-4FD6-ACF1-61C353E2F573}" type="slidenum">
              <a:rPr lang="en-GB" smtClean="0"/>
              <a:t>‹#›</a:t>
            </a:fld>
            <a:endParaRPr lang="en-GB"/>
          </a:p>
        </p:txBody>
      </p:sp>
    </p:spTree>
    <p:extLst>
      <p:ext uri="{BB962C8B-B14F-4D97-AF65-F5344CB8AC3E}">
        <p14:creationId xmlns:p14="http://schemas.microsoft.com/office/powerpoint/2010/main" val="271588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DA31-15DD-439F-9AF1-EF5408612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7A3B98-F5D1-06ED-9912-97F2D3DD3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F161F4-5504-459D-27E4-E5BDA220CE55}"/>
              </a:ext>
            </a:extLst>
          </p:cNvPr>
          <p:cNvSpPr>
            <a:spLocks noGrp="1"/>
          </p:cNvSpPr>
          <p:nvPr>
            <p:ph type="dt" sz="half" idx="10"/>
          </p:nvPr>
        </p:nvSpPr>
        <p:spPr/>
        <p:txBody>
          <a:bodyPr/>
          <a:lstStyle/>
          <a:p>
            <a:fld id="{98EB6F0E-B709-44E7-AE3A-1D4E2A6E39DA}" type="datetime2">
              <a:rPr lang="en-GB" smtClean="0"/>
              <a:t>Monday, 29 April 2024</a:t>
            </a:fld>
            <a:endParaRPr lang="en-GB"/>
          </a:p>
        </p:txBody>
      </p:sp>
      <p:sp>
        <p:nvSpPr>
          <p:cNvPr id="5" name="Footer Placeholder 4">
            <a:extLst>
              <a:ext uri="{FF2B5EF4-FFF2-40B4-BE49-F238E27FC236}">
                <a16:creationId xmlns:a16="http://schemas.microsoft.com/office/drawing/2014/main" id="{D797CF94-B2D1-DF90-3126-90B86A9641A0}"/>
              </a:ext>
            </a:extLst>
          </p:cNvPr>
          <p:cNvSpPr>
            <a:spLocks noGrp="1"/>
          </p:cNvSpPr>
          <p:nvPr>
            <p:ph type="ftr" sz="quarter" idx="11"/>
          </p:nvPr>
        </p:nvSpPr>
        <p:spPr/>
        <p:txBody>
          <a:body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762B8923-4A6F-A1A8-3C14-89088D20FE84}"/>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413212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BFE2-D575-1E18-3BB3-D5A044C9E7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8DD21D-B02E-A50A-9AEB-1DA8348E1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363B8-E5E9-7998-E6EB-5227B737259C}"/>
              </a:ext>
            </a:extLst>
          </p:cNvPr>
          <p:cNvSpPr>
            <a:spLocks noGrp="1"/>
          </p:cNvSpPr>
          <p:nvPr>
            <p:ph type="dt" sz="half" idx="10"/>
          </p:nvPr>
        </p:nvSpPr>
        <p:spPr/>
        <p:txBody>
          <a:bodyPr/>
          <a:lstStyle/>
          <a:p>
            <a:fld id="{17CD8A36-62BB-48E2-AD77-5AC4B679E91B}" type="datetime2">
              <a:rPr lang="en-GB" smtClean="0"/>
              <a:t>Monday, 29 April 2024</a:t>
            </a:fld>
            <a:endParaRPr lang="en-GB"/>
          </a:p>
        </p:txBody>
      </p:sp>
      <p:sp>
        <p:nvSpPr>
          <p:cNvPr id="5" name="Footer Placeholder 4">
            <a:extLst>
              <a:ext uri="{FF2B5EF4-FFF2-40B4-BE49-F238E27FC236}">
                <a16:creationId xmlns:a16="http://schemas.microsoft.com/office/drawing/2014/main" id="{3F2A04A4-D018-459D-8B14-3C65B67ADE89}"/>
              </a:ext>
            </a:extLst>
          </p:cNvPr>
          <p:cNvSpPr>
            <a:spLocks noGrp="1"/>
          </p:cNvSpPr>
          <p:nvPr>
            <p:ph type="ftr" sz="quarter" idx="11"/>
          </p:nvPr>
        </p:nvSpPr>
        <p:spPr/>
        <p:txBody>
          <a:body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B788B5CF-7CFA-A3BC-B756-64038802ABE4}"/>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244121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F6E37-B13B-5B61-27DC-4FAA6034B8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2014AE-BE6A-430C-AFDF-06F8D9A4B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2986B-7A51-0D83-9C5E-D5B3DF695CAE}"/>
              </a:ext>
            </a:extLst>
          </p:cNvPr>
          <p:cNvSpPr>
            <a:spLocks noGrp="1"/>
          </p:cNvSpPr>
          <p:nvPr>
            <p:ph type="dt" sz="half" idx="10"/>
          </p:nvPr>
        </p:nvSpPr>
        <p:spPr/>
        <p:txBody>
          <a:bodyPr/>
          <a:lstStyle/>
          <a:p>
            <a:fld id="{87A7A6A4-CBA1-405F-823A-C45FCC218237}" type="datetime2">
              <a:rPr lang="en-GB" smtClean="0"/>
              <a:t>Monday, 29 April 2024</a:t>
            </a:fld>
            <a:endParaRPr lang="en-GB"/>
          </a:p>
        </p:txBody>
      </p:sp>
      <p:sp>
        <p:nvSpPr>
          <p:cNvPr id="5" name="Footer Placeholder 4">
            <a:extLst>
              <a:ext uri="{FF2B5EF4-FFF2-40B4-BE49-F238E27FC236}">
                <a16:creationId xmlns:a16="http://schemas.microsoft.com/office/drawing/2014/main" id="{2678752E-9685-1598-CA22-F1CD2D08540C}"/>
              </a:ext>
            </a:extLst>
          </p:cNvPr>
          <p:cNvSpPr>
            <a:spLocks noGrp="1"/>
          </p:cNvSpPr>
          <p:nvPr>
            <p:ph type="ftr" sz="quarter" idx="11"/>
          </p:nvPr>
        </p:nvSpPr>
        <p:spPr/>
        <p:txBody>
          <a:body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6F53B176-EE74-E954-B606-4540A5918E74}"/>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33990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F9F9-57D9-5F3E-08AD-52033022CB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8050A-7275-5024-A381-DD8E68ABC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1B6E7-113A-017C-65A3-BAF72D51AC1F}"/>
              </a:ext>
            </a:extLst>
          </p:cNvPr>
          <p:cNvSpPr>
            <a:spLocks noGrp="1"/>
          </p:cNvSpPr>
          <p:nvPr>
            <p:ph type="dt" sz="half" idx="10"/>
          </p:nvPr>
        </p:nvSpPr>
        <p:spPr/>
        <p:txBody>
          <a:bodyPr/>
          <a:lstStyle/>
          <a:p>
            <a:fld id="{05EEC469-C6FB-4D17-A285-74E47FCD4217}" type="datetime2">
              <a:rPr lang="en-GB" smtClean="0"/>
              <a:t>Monday, 29 April 2024</a:t>
            </a:fld>
            <a:endParaRPr lang="en-GB"/>
          </a:p>
        </p:txBody>
      </p:sp>
      <p:sp>
        <p:nvSpPr>
          <p:cNvPr id="5" name="Footer Placeholder 4">
            <a:extLst>
              <a:ext uri="{FF2B5EF4-FFF2-40B4-BE49-F238E27FC236}">
                <a16:creationId xmlns:a16="http://schemas.microsoft.com/office/drawing/2014/main" id="{89A00384-73C9-39D2-1990-237AC772A9B7}"/>
              </a:ext>
            </a:extLst>
          </p:cNvPr>
          <p:cNvSpPr>
            <a:spLocks noGrp="1"/>
          </p:cNvSpPr>
          <p:nvPr>
            <p:ph type="ftr" sz="quarter" idx="11"/>
          </p:nvPr>
        </p:nvSpPr>
        <p:spPr/>
        <p:txBody>
          <a:body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A35CF289-9BEA-272C-92DD-91A65BB517B5}"/>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101006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4F8E-8A95-7F4E-CF28-60B2C193E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4B8ED9-6BB4-6577-921E-B725233F2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7F258-B44D-D422-3B8E-7D3A849AA168}"/>
              </a:ext>
            </a:extLst>
          </p:cNvPr>
          <p:cNvSpPr>
            <a:spLocks noGrp="1"/>
          </p:cNvSpPr>
          <p:nvPr>
            <p:ph type="dt" sz="half" idx="10"/>
          </p:nvPr>
        </p:nvSpPr>
        <p:spPr/>
        <p:txBody>
          <a:bodyPr/>
          <a:lstStyle/>
          <a:p>
            <a:fld id="{2D0E90DB-2A79-4C71-B28E-5FB3A6574D1F}" type="datetime2">
              <a:rPr lang="en-GB" smtClean="0"/>
              <a:t>Monday, 29 April 2024</a:t>
            </a:fld>
            <a:endParaRPr lang="en-GB"/>
          </a:p>
        </p:txBody>
      </p:sp>
      <p:sp>
        <p:nvSpPr>
          <p:cNvPr id="5" name="Footer Placeholder 4">
            <a:extLst>
              <a:ext uri="{FF2B5EF4-FFF2-40B4-BE49-F238E27FC236}">
                <a16:creationId xmlns:a16="http://schemas.microsoft.com/office/drawing/2014/main" id="{5BA5972B-75E5-C5E9-353B-560A45E114FC}"/>
              </a:ext>
            </a:extLst>
          </p:cNvPr>
          <p:cNvSpPr>
            <a:spLocks noGrp="1"/>
          </p:cNvSpPr>
          <p:nvPr>
            <p:ph type="ftr" sz="quarter" idx="11"/>
          </p:nvPr>
        </p:nvSpPr>
        <p:spPr/>
        <p:txBody>
          <a:body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D4649FDC-E859-3124-A51E-86B7A7C93C5E}"/>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68409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1C04-3B7D-9D8F-D67F-813BEDC896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BB2EC6-1F50-E0E8-7308-A9FDD729D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2AB8ED-9895-4CA4-36DC-763FD218D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4B546B-BE57-8F54-6B2B-D127E8CD6E23}"/>
              </a:ext>
            </a:extLst>
          </p:cNvPr>
          <p:cNvSpPr>
            <a:spLocks noGrp="1"/>
          </p:cNvSpPr>
          <p:nvPr>
            <p:ph type="dt" sz="half" idx="10"/>
          </p:nvPr>
        </p:nvSpPr>
        <p:spPr/>
        <p:txBody>
          <a:bodyPr/>
          <a:lstStyle/>
          <a:p>
            <a:fld id="{BB597793-E62A-43C1-BCA7-CB96A2145AC4}" type="datetime2">
              <a:rPr lang="en-GB" smtClean="0"/>
              <a:t>Monday, 29 April 2024</a:t>
            </a:fld>
            <a:endParaRPr lang="en-GB"/>
          </a:p>
        </p:txBody>
      </p:sp>
      <p:sp>
        <p:nvSpPr>
          <p:cNvPr id="6" name="Footer Placeholder 5">
            <a:extLst>
              <a:ext uri="{FF2B5EF4-FFF2-40B4-BE49-F238E27FC236}">
                <a16:creationId xmlns:a16="http://schemas.microsoft.com/office/drawing/2014/main" id="{41F030F7-BEDC-229C-8EE9-46DC1D18F76B}"/>
              </a:ext>
            </a:extLst>
          </p:cNvPr>
          <p:cNvSpPr>
            <a:spLocks noGrp="1"/>
          </p:cNvSpPr>
          <p:nvPr>
            <p:ph type="ftr" sz="quarter" idx="11"/>
          </p:nvPr>
        </p:nvSpPr>
        <p:spPr/>
        <p:txBody>
          <a:bodyPr/>
          <a:lstStyle/>
          <a:p>
            <a:r>
              <a:rPr lang="en-US"/>
              <a:t>1.4 Food safety in hospitality and catering</a:t>
            </a:r>
            <a:endParaRPr lang="en-GB"/>
          </a:p>
        </p:txBody>
      </p:sp>
      <p:sp>
        <p:nvSpPr>
          <p:cNvPr id="7" name="Slide Number Placeholder 6">
            <a:extLst>
              <a:ext uri="{FF2B5EF4-FFF2-40B4-BE49-F238E27FC236}">
                <a16:creationId xmlns:a16="http://schemas.microsoft.com/office/drawing/2014/main" id="{D724D175-B858-6A9D-139F-155086690094}"/>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81190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58E-53E7-291F-6725-35A0A89B99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BC93AB-983D-CB9A-2991-C834391B3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66C6C-76D2-DEF0-4732-D606B95CA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9CB359-AA85-7C29-4E06-8E8649513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A7CB5-F6F4-02D6-B5E7-8F2A049336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2A1F13-1C17-9E89-B94C-170E3D64A3BD}"/>
              </a:ext>
            </a:extLst>
          </p:cNvPr>
          <p:cNvSpPr>
            <a:spLocks noGrp="1"/>
          </p:cNvSpPr>
          <p:nvPr>
            <p:ph type="dt" sz="half" idx="10"/>
          </p:nvPr>
        </p:nvSpPr>
        <p:spPr/>
        <p:txBody>
          <a:bodyPr/>
          <a:lstStyle/>
          <a:p>
            <a:fld id="{D02B817A-D759-4832-88F2-4F7AD7E61946}" type="datetime2">
              <a:rPr lang="en-GB" smtClean="0"/>
              <a:t>Monday, 29 April 2024</a:t>
            </a:fld>
            <a:endParaRPr lang="en-GB"/>
          </a:p>
        </p:txBody>
      </p:sp>
      <p:sp>
        <p:nvSpPr>
          <p:cNvPr id="8" name="Footer Placeholder 7">
            <a:extLst>
              <a:ext uri="{FF2B5EF4-FFF2-40B4-BE49-F238E27FC236}">
                <a16:creationId xmlns:a16="http://schemas.microsoft.com/office/drawing/2014/main" id="{C2934EC3-B44E-0787-DC8C-FCDFB131E6AC}"/>
              </a:ext>
            </a:extLst>
          </p:cNvPr>
          <p:cNvSpPr>
            <a:spLocks noGrp="1"/>
          </p:cNvSpPr>
          <p:nvPr>
            <p:ph type="ftr" sz="quarter" idx="11"/>
          </p:nvPr>
        </p:nvSpPr>
        <p:spPr/>
        <p:txBody>
          <a:bodyPr/>
          <a:lstStyle/>
          <a:p>
            <a:r>
              <a:rPr lang="en-US"/>
              <a:t>1.4 Food safety in hospitality and catering</a:t>
            </a:r>
            <a:endParaRPr lang="en-GB"/>
          </a:p>
        </p:txBody>
      </p:sp>
      <p:sp>
        <p:nvSpPr>
          <p:cNvPr id="9" name="Slide Number Placeholder 8">
            <a:extLst>
              <a:ext uri="{FF2B5EF4-FFF2-40B4-BE49-F238E27FC236}">
                <a16:creationId xmlns:a16="http://schemas.microsoft.com/office/drawing/2014/main" id="{E1D35324-FC6C-3E92-9F6F-2907ABC708D2}"/>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279941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3699-B3B6-5C13-1B0B-3C3A0F2775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64C543-8D12-BB8F-D513-595087DC0066}"/>
              </a:ext>
            </a:extLst>
          </p:cNvPr>
          <p:cNvSpPr>
            <a:spLocks noGrp="1"/>
          </p:cNvSpPr>
          <p:nvPr>
            <p:ph type="dt" sz="half" idx="10"/>
          </p:nvPr>
        </p:nvSpPr>
        <p:spPr/>
        <p:txBody>
          <a:bodyPr/>
          <a:lstStyle/>
          <a:p>
            <a:fld id="{C15E51E9-C665-4DB4-AAAD-1D5D944EE756}" type="datetime2">
              <a:rPr lang="en-GB" smtClean="0"/>
              <a:t>Monday, 29 April 2024</a:t>
            </a:fld>
            <a:endParaRPr lang="en-GB"/>
          </a:p>
        </p:txBody>
      </p:sp>
      <p:sp>
        <p:nvSpPr>
          <p:cNvPr id="4" name="Footer Placeholder 3">
            <a:extLst>
              <a:ext uri="{FF2B5EF4-FFF2-40B4-BE49-F238E27FC236}">
                <a16:creationId xmlns:a16="http://schemas.microsoft.com/office/drawing/2014/main" id="{6AAF0459-092B-1305-5300-7DE2D1CDD5EB}"/>
              </a:ext>
            </a:extLst>
          </p:cNvPr>
          <p:cNvSpPr>
            <a:spLocks noGrp="1"/>
          </p:cNvSpPr>
          <p:nvPr>
            <p:ph type="ftr" sz="quarter" idx="11"/>
          </p:nvPr>
        </p:nvSpPr>
        <p:spPr/>
        <p:txBody>
          <a:bodyPr/>
          <a:lstStyle/>
          <a:p>
            <a:r>
              <a:rPr lang="en-US"/>
              <a:t>1.4 Food safety in hospitality and catering</a:t>
            </a:r>
            <a:endParaRPr lang="en-GB"/>
          </a:p>
        </p:txBody>
      </p:sp>
      <p:sp>
        <p:nvSpPr>
          <p:cNvPr id="5" name="Slide Number Placeholder 4">
            <a:extLst>
              <a:ext uri="{FF2B5EF4-FFF2-40B4-BE49-F238E27FC236}">
                <a16:creationId xmlns:a16="http://schemas.microsoft.com/office/drawing/2014/main" id="{5B5D17A3-4BA0-3A10-44AD-CDE783FB0670}"/>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4264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11E3D-3916-EEC4-FEDF-56F9E08CA1E2}"/>
              </a:ext>
            </a:extLst>
          </p:cNvPr>
          <p:cNvSpPr>
            <a:spLocks noGrp="1"/>
          </p:cNvSpPr>
          <p:nvPr>
            <p:ph type="dt" sz="half" idx="10"/>
          </p:nvPr>
        </p:nvSpPr>
        <p:spPr/>
        <p:txBody>
          <a:bodyPr/>
          <a:lstStyle/>
          <a:p>
            <a:fld id="{176E70DF-852A-4BD5-B01B-8C2A3C78CEE6}" type="datetime2">
              <a:rPr lang="en-GB" smtClean="0"/>
              <a:t>Monday, 29 April 2024</a:t>
            </a:fld>
            <a:endParaRPr lang="en-GB"/>
          </a:p>
        </p:txBody>
      </p:sp>
      <p:sp>
        <p:nvSpPr>
          <p:cNvPr id="3" name="Footer Placeholder 2">
            <a:extLst>
              <a:ext uri="{FF2B5EF4-FFF2-40B4-BE49-F238E27FC236}">
                <a16:creationId xmlns:a16="http://schemas.microsoft.com/office/drawing/2014/main" id="{B0850D38-3D46-5EBA-3D33-70B6010576FB}"/>
              </a:ext>
            </a:extLst>
          </p:cNvPr>
          <p:cNvSpPr>
            <a:spLocks noGrp="1"/>
          </p:cNvSpPr>
          <p:nvPr>
            <p:ph type="ftr" sz="quarter" idx="11"/>
          </p:nvPr>
        </p:nvSpPr>
        <p:spPr/>
        <p:txBody>
          <a:bodyPr/>
          <a:lstStyle/>
          <a:p>
            <a:r>
              <a:rPr lang="en-US"/>
              <a:t>1.4 Food safety in hospitality and catering</a:t>
            </a:r>
            <a:endParaRPr lang="en-GB"/>
          </a:p>
        </p:txBody>
      </p:sp>
      <p:sp>
        <p:nvSpPr>
          <p:cNvPr id="4" name="Slide Number Placeholder 3">
            <a:extLst>
              <a:ext uri="{FF2B5EF4-FFF2-40B4-BE49-F238E27FC236}">
                <a16:creationId xmlns:a16="http://schemas.microsoft.com/office/drawing/2014/main" id="{36E9FD28-F153-0F3A-D119-B6CF4A5D36B1}"/>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246446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8659-6A6B-04BE-BAFB-1B699473B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7C639F-DB16-5462-9791-8D260761E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155E3C-316D-6093-F6AE-00762980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214F2-E04E-A51C-FDF2-F780A8E434EF}"/>
              </a:ext>
            </a:extLst>
          </p:cNvPr>
          <p:cNvSpPr>
            <a:spLocks noGrp="1"/>
          </p:cNvSpPr>
          <p:nvPr>
            <p:ph type="dt" sz="half" idx="10"/>
          </p:nvPr>
        </p:nvSpPr>
        <p:spPr/>
        <p:txBody>
          <a:bodyPr/>
          <a:lstStyle/>
          <a:p>
            <a:fld id="{01631380-C307-4BC9-8B39-42C46A69DBED}" type="datetime2">
              <a:rPr lang="en-GB" smtClean="0"/>
              <a:t>Monday, 29 April 2024</a:t>
            </a:fld>
            <a:endParaRPr lang="en-GB"/>
          </a:p>
        </p:txBody>
      </p:sp>
      <p:sp>
        <p:nvSpPr>
          <p:cNvPr id="6" name="Footer Placeholder 5">
            <a:extLst>
              <a:ext uri="{FF2B5EF4-FFF2-40B4-BE49-F238E27FC236}">
                <a16:creationId xmlns:a16="http://schemas.microsoft.com/office/drawing/2014/main" id="{3623623A-D4E5-D2F9-C7E0-6C1D9444BDFB}"/>
              </a:ext>
            </a:extLst>
          </p:cNvPr>
          <p:cNvSpPr>
            <a:spLocks noGrp="1"/>
          </p:cNvSpPr>
          <p:nvPr>
            <p:ph type="ftr" sz="quarter" idx="11"/>
          </p:nvPr>
        </p:nvSpPr>
        <p:spPr/>
        <p:txBody>
          <a:bodyPr/>
          <a:lstStyle/>
          <a:p>
            <a:r>
              <a:rPr lang="en-US"/>
              <a:t>1.4 Food safety in hospitality and catering</a:t>
            </a:r>
            <a:endParaRPr lang="en-GB"/>
          </a:p>
        </p:txBody>
      </p:sp>
      <p:sp>
        <p:nvSpPr>
          <p:cNvPr id="7" name="Slide Number Placeholder 6">
            <a:extLst>
              <a:ext uri="{FF2B5EF4-FFF2-40B4-BE49-F238E27FC236}">
                <a16:creationId xmlns:a16="http://schemas.microsoft.com/office/drawing/2014/main" id="{28747866-27D8-7B01-EC47-DF739E21B029}"/>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377742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4319-5E44-2C88-5B9B-F43D03AF4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BF1A79-7A52-287D-416A-E00701854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04EC91-BE6D-B1FC-8EC1-400BEA495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06C42-AD94-5064-F03F-31A981FF74A9}"/>
              </a:ext>
            </a:extLst>
          </p:cNvPr>
          <p:cNvSpPr>
            <a:spLocks noGrp="1"/>
          </p:cNvSpPr>
          <p:nvPr>
            <p:ph type="dt" sz="half" idx="10"/>
          </p:nvPr>
        </p:nvSpPr>
        <p:spPr/>
        <p:txBody>
          <a:bodyPr/>
          <a:lstStyle/>
          <a:p>
            <a:fld id="{2BFE236D-EDDB-4047-914D-640117E25EFE}" type="datetime2">
              <a:rPr lang="en-GB" smtClean="0"/>
              <a:t>Monday, 29 April 2024</a:t>
            </a:fld>
            <a:endParaRPr lang="en-GB"/>
          </a:p>
        </p:txBody>
      </p:sp>
      <p:sp>
        <p:nvSpPr>
          <p:cNvPr id="6" name="Footer Placeholder 5">
            <a:extLst>
              <a:ext uri="{FF2B5EF4-FFF2-40B4-BE49-F238E27FC236}">
                <a16:creationId xmlns:a16="http://schemas.microsoft.com/office/drawing/2014/main" id="{15D74AC2-F37F-43EA-8F71-51E6A18D9E06}"/>
              </a:ext>
            </a:extLst>
          </p:cNvPr>
          <p:cNvSpPr>
            <a:spLocks noGrp="1"/>
          </p:cNvSpPr>
          <p:nvPr>
            <p:ph type="ftr" sz="quarter" idx="11"/>
          </p:nvPr>
        </p:nvSpPr>
        <p:spPr/>
        <p:txBody>
          <a:bodyPr/>
          <a:lstStyle/>
          <a:p>
            <a:r>
              <a:rPr lang="en-US"/>
              <a:t>1.4 Food safety in hospitality and catering</a:t>
            </a:r>
            <a:endParaRPr lang="en-GB"/>
          </a:p>
        </p:txBody>
      </p:sp>
      <p:sp>
        <p:nvSpPr>
          <p:cNvPr id="7" name="Slide Number Placeholder 6">
            <a:extLst>
              <a:ext uri="{FF2B5EF4-FFF2-40B4-BE49-F238E27FC236}">
                <a16:creationId xmlns:a16="http://schemas.microsoft.com/office/drawing/2014/main" id="{06BBED20-A84B-8AC5-8155-F8D1A86555CE}"/>
              </a:ext>
            </a:extLst>
          </p:cNvPr>
          <p:cNvSpPr>
            <a:spLocks noGrp="1"/>
          </p:cNvSpPr>
          <p:nvPr>
            <p:ph type="sldNum" sz="quarter" idx="12"/>
          </p:nvPr>
        </p:nvSpPr>
        <p:spPr/>
        <p:txBody>
          <a:bodyPr/>
          <a:lstStyle/>
          <a:p>
            <a:fld id="{72DB3333-8B6B-4A4C-A7FD-3F51B5CF0262}" type="slidenum">
              <a:rPr lang="en-GB" smtClean="0"/>
              <a:t>‹#›</a:t>
            </a:fld>
            <a:endParaRPr lang="en-GB"/>
          </a:p>
        </p:txBody>
      </p:sp>
    </p:spTree>
    <p:extLst>
      <p:ext uri="{BB962C8B-B14F-4D97-AF65-F5344CB8AC3E}">
        <p14:creationId xmlns:p14="http://schemas.microsoft.com/office/powerpoint/2010/main" val="40642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6AA16B-CE18-5015-0378-615E85A2F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663F49-E7A3-B61F-7BC1-D043D452F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4C7CD-955F-BD92-8C7A-534A8E26C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263D8-2BEF-45F8-AB6D-C7A1181DEEA5}" type="datetime2">
              <a:rPr lang="en-GB" smtClean="0"/>
              <a:t>Monday, 29 April 2024</a:t>
            </a:fld>
            <a:endParaRPr lang="en-GB"/>
          </a:p>
        </p:txBody>
      </p:sp>
      <p:sp>
        <p:nvSpPr>
          <p:cNvPr id="5" name="Footer Placeholder 4">
            <a:extLst>
              <a:ext uri="{FF2B5EF4-FFF2-40B4-BE49-F238E27FC236}">
                <a16:creationId xmlns:a16="http://schemas.microsoft.com/office/drawing/2014/main" id="{F3C53FF2-326A-737B-95BB-A15110AA4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1.4 Food safety in hospitality and catering</a:t>
            </a:r>
            <a:endParaRPr lang="en-GB"/>
          </a:p>
        </p:txBody>
      </p:sp>
      <p:sp>
        <p:nvSpPr>
          <p:cNvPr id="6" name="Slide Number Placeholder 5">
            <a:extLst>
              <a:ext uri="{FF2B5EF4-FFF2-40B4-BE49-F238E27FC236}">
                <a16:creationId xmlns:a16="http://schemas.microsoft.com/office/drawing/2014/main" id="{3837A6A2-A197-5142-1F21-4459AD716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3333-8B6B-4A4C-A7FD-3F51B5CF0262}" type="slidenum">
              <a:rPr lang="en-GB" smtClean="0"/>
              <a:t>‹#›</a:t>
            </a:fld>
            <a:endParaRPr lang="en-GB"/>
          </a:p>
        </p:txBody>
      </p:sp>
    </p:spTree>
    <p:extLst>
      <p:ext uri="{BB962C8B-B14F-4D97-AF65-F5344CB8AC3E}">
        <p14:creationId xmlns:p14="http://schemas.microsoft.com/office/powerpoint/2010/main" val="13843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BCRW2o15qsQ?feature=oembed" TargetMode="External"/><Relationship Id="rId5" Type="http://schemas.openxmlformats.org/officeDocument/2006/relationships/image" Target="../media/image2.png"/><Relationship Id="rId4" Type="http://schemas.openxmlformats.org/officeDocument/2006/relationships/hyperlink" Target="https://www.youtube.com/watch?v=BCRW2o15qsQ"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8GxhiuN_bY0?feature=oembed" TargetMode="External"/><Relationship Id="rId5" Type="http://schemas.openxmlformats.org/officeDocument/2006/relationships/image" Target="../media/image2.png"/><Relationship Id="rId4" Type="http://schemas.openxmlformats.org/officeDocument/2006/relationships/hyperlink" Target="https://www.youtube.com/watch?v=8GxhiuN_bY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20.jpeg"/><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kuI4DGHEGTI?feature=oembed" TargetMode="External"/><Relationship Id="rId5" Type="http://schemas.openxmlformats.org/officeDocument/2006/relationships/image" Target="../media/image2.png"/><Relationship Id="rId4" Type="http://schemas.openxmlformats.org/officeDocument/2006/relationships/hyperlink" Target="https://www.youtube.com/watch?v=kuI4DGHEGT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l2KKyUo8Ujs?feature=oembed" TargetMode="External"/><Relationship Id="rId5" Type="http://schemas.openxmlformats.org/officeDocument/2006/relationships/image" Target="../media/image2.png"/><Relationship Id="rId4" Type="http://schemas.openxmlformats.org/officeDocument/2006/relationships/hyperlink" Target="https://www.youtube.com/watch?v=l2KKyUo8Ujs"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ZYJPmC0DmQM?feature=oembed" TargetMode="External"/><Relationship Id="rId5" Type="http://schemas.openxmlformats.org/officeDocument/2006/relationships/image" Target="../media/image2.png"/><Relationship Id="rId4" Type="http://schemas.openxmlformats.org/officeDocument/2006/relationships/hyperlink" Target="https://www.youtube.com/watch?v=ZYJPmC0DmQ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Kv9uOwJlIVw?feature=oembed" TargetMode="External"/><Relationship Id="rId5" Type="http://schemas.openxmlformats.org/officeDocument/2006/relationships/image" Target="../media/image2.png"/><Relationship Id="rId4" Type="http://schemas.openxmlformats.org/officeDocument/2006/relationships/hyperlink" Target="https://www.youtube.com/watch?v=Kv9uOwJlIVw"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bbc.co.uk/news/business-45731201"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bbc.co.uk/bitesize/guides/zdjvgdm/vide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3" Type="http://schemas.openxmlformats.org/officeDocument/2006/relationships/hyperlink" Target="https://pixabay.com/photos/biscuits-digestive-sweet-healthy-4976453/" TargetMode="External"/><Relationship Id="rId18" Type="http://schemas.openxmlformats.org/officeDocument/2006/relationships/hyperlink" Target="https://pixabay.com/vectors/emoji-emoticon-smiley-face-7027696/" TargetMode="External"/><Relationship Id="rId26" Type="http://schemas.openxmlformats.org/officeDocument/2006/relationships/hyperlink" Target="https://www.freepik.com/free-psd/food-allergens-icon-illustration_37451253.htm#&amp;position=12&amp;from_view=collections&amp;uuid=2b0a7cb3-c1f2-4dd8-90d3-d5732561723e" TargetMode="External"/><Relationship Id="rId39" Type="http://schemas.openxmlformats.org/officeDocument/2006/relationships/hyperlink" Target="https://www.freepik.com/free-psd/food-allergens-icon-illustration_37451246.htm#&amp;position=5&amp;from_view=collections&amp;uuid=2b0a7cb3-c1f2-4dd8-90d3-d5732561723e" TargetMode="External"/><Relationship Id="rId21" Type="http://schemas.openxmlformats.org/officeDocument/2006/relationships/hyperlink" Target="https://pixabay.com/vectors/toilet-restroom-lavatory-bathroom-145802/" TargetMode="External"/><Relationship Id="rId34" Type="http://schemas.openxmlformats.org/officeDocument/2006/relationships/hyperlink" Target="https://www.freepik.com/free-psd/food-allergens-icon-illustration_37451252.htm#&amp;position=11&amp;from_view=collections&amp;uuid=2b0a7cb3-c1f2-4dd8-90d3-d5732561723e" TargetMode="External"/><Relationship Id="rId42" Type="http://schemas.openxmlformats.org/officeDocument/2006/relationships/hyperlink" Target="https://www.freepik.com/free-vector/food-value-infographic-set_9175146.htm#query=nutrition%20label&amp;position=9&amp;from_view=keyword&amp;track=ais&amp;uuid=d47b8583-9568-4f7d-a68d-58197cba322b" TargetMode="External"/><Relationship Id="rId47" Type="http://schemas.openxmlformats.org/officeDocument/2006/relationships/hyperlink" Target="https://pixabay.com/vectors/garbage-trash-recycling-trashcan-148554/" TargetMode="External"/><Relationship Id="rId50" Type="http://schemas.openxmlformats.org/officeDocument/2006/relationships/image" Target="../media/image2.png"/><Relationship Id="rId7" Type="http://schemas.openxmlformats.org/officeDocument/2006/relationships/hyperlink" Target="https://pixabay.com/vectors/icon-alarm-clock-clock-time-157349/" TargetMode="External"/><Relationship Id="rId2" Type="http://schemas.openxmlformats.org/officeDocument/2006/relationships/hyperlink" Target="https://www.freepik.com/free-vector/retrovirusesr-concept-illustration_19465587.htm#query=germs&amp;position=0&amp;from_view=search&amp;track=sph&amp;uuid=4575a6eb-80fb-46be-b195-8d5ae1d3031b" TargetMode="External"/><Relationship Id="rId16" Type="http://schemas.openxmlformats.org/officeDocument/2006/relationships/hyperlink" Target="https://pixabay.com/vectors/muscle-arm-icon-1085672/" TargetMode="External"/><Relationship Id="rId29" Type="http://schemas.openxmlformats.org/officeDocument/2006/relationships/hyperlink" Target="https://www.freepik.com/free-vector/fresh-almonds-healthy-ingredient-vector_3439474.htm#page=3&amp;query=nuts&amp;position=1&amp;from_view=search&amp;track=sph&amp;uuid=bd103d82-9d0d-4a14-8c7d-8e79e9edcff1" TargetMode="External"/><Relationship Id="rId11" Type="http://schemas.openxmlformats.org/officeDocument/2006/relationships/hyperlink" Target="https://pixabay.com/photos/fried-egg-pan-meal-grill-egg-yolk-3238173/" TargetMode="External"/><Relationship Id="rId24" Type="http://schemas.openxmlformats.org/officeDocument/2006/relationships/hyperlink" Target="https://www.freepik.com/free-vector/hand-drawn-lactose-free-label-set_133782518.htm#query=lacto%20free&amp;position=43&amp;from_view=search&amp;track=ais&amp;uuid=3848de14-886c-4e79-a664-e7c3a7c943df" TargetMode="External"/><Relationship Id="rId32" Type="http://schemas.openxmlformats.org/officeDocument/2006/relationships/hyperlink" Target="https://www.freepik.com/free-psd/food-allergens-icon-illustration_37451251.htm#&amp;position=10&amp;from_view=collections&amp;uuid=2b0a7cb3-c1f2-4dd8-90d3-d5732561723e" TargetMode="External"/><Relationship Id="rId37" Type="http://schemas.openxmlformats.org/officeDocument/2006/relationships/hyperlink" Target="https://www.freepik.com/free-psd/food-allergens-icon-illustration_37451244.htm#&amp;position=3&amp;from_view=collections&amp;uuid=2b0a7cb3-c1f2-4dd8-90d3-d5732561723e" TargetMode="External"/><Relationship Id="rId40" Type="http://schemas.openxmlformats.org/officeDocument/2006/relationships/hyperlink" Target="https://www.freepik.com/free-vector/nutrition-label-collection-design_29760485.htm#query=food%20content%20label&amp;position=15&amp;from_view=search&amp;track=ais&amp;uuid=e2b2fd23-a5ee-4615-8235-87e500e90e8f" TargetMode="External"/><Relationship Id="rId45" Type="http://schemas.openxmlformats.org/officeDocument/2006/relationships/hyperlink" Target="https://www.freepik.com/free-vector/illustration-cute-snowflake_2582427.htm#query=frozen%20symbol&amp;position=1&amp;from_view=search&amp;track=ais&amp;uuid=71797121-f58a-4870-8f27-595ac23343c8" TargetMode="External"/><Relationship Id="rId5" Type="http://schemas.openxmlformats.org/officeDocument/2006/relationships/hyperlink" Target="https://www.freepik.com/icon/temperature_5213405#fromView=search&amp;term=warmth&amp;track=ais&amp;page=1&amp;position=2&amp;uuid=7ca9998e-0137-4d3d-9557-42745d5464c7" TargetMode="External"/><Relationship Id="rId15" Type="http://schemas.openxmlformats.org/officeDocument/2006/relationships/hyperlink" Target="https://pixabay.com/vectors/forbidden-red-cross-delete-cancel-159816/" TargetMode="External"/><Relationship Id="rId23" Type="http://schemas.openxmlformats.org/officeDocument/2006/relationships/hyperlink" Target="https://pixabay.com/vectors/angry-stressed-man-headache-danger-6771919/" TargetMode="External"/><Relationship Id="rId28" Type="http://schemas.openxmlformats.org/officeDocument/2006/relationships/hyperlink" Target="https://www.freepik.com/free-psd/food-allergens-icon-illustration_37451241.htm" TargetMode="External"/><Relationship Id="rId36" Type="http://schemas.openxmlformats.org/officeDocument/2006/relationships/hyperlink" Target="https://www.freepik.com/free-psd/food-allergens-icon-illustration_37451242.htm#&amp;position=1&amp;from_view=collections&amp;uuid=2b0a7cb3-c1f2-4dd8-90d3-d5732561723e" TargetMode="External"/><Relationship Id="rId49" Type="http://schemas.openxmlformats.org/officeDocument/2006/relationships/hyperlink" Target="mailto:resources@wjec.co.uk" TargetMode="External"/><Relationship Id="rId10" Type="http://schemas.openxmlformats.org/officeDocument/2006/relationships/hyperlink" Target="https://pixabay.com/photos/bread-baked-food-loaf-7026690/" TargetMode="External"/><Relationship Id="rId19" Type="http://schemas.openxmlformats.org/officeDocument/2006/relationships/hyperlink" Target="https://pixabay.com/photos/body-abdomen-stomach-belly-hips-1621161/" TargetMode="External"/><Relationship Id="rId31" Type="http://schemas.openxmlformats.org/officeDocument/2006/relationships/hyperlink" Target="https://www.freepik.com/free-psd/food-allergens-icon-illustration_37451240.htm#&amp;position=0&amp;from_view=collections&amp;uuid=2b0a7cb3-c1f2-4dd8-90d3-d5732561723e" TargetMode="External"/><Relationship Id="rId44" Type="http://schemas.openxmlformats.org/officeDocument/2006/relationships/hyperlink" Target="https://pixabay.com/vectors/wheat-gluten-allergy-food-allergen-995055/" TargetMode="External"/><Relationship Id="rId4" Type="http://schemas.openxmlformats.org/officeDocument/2006/relationships/hyperlink" Target="https://www.freepik.com/icon/drop_606797#fromView=search&amp;term=water+drop&amp;track=ais&amp;page=1&amp;position=0&amp;uuid=6f64729f-faa0-45c3-b673-b3cd269f4c54" TargetMode="External"/><Relationship Id="rId9" Type="http://schemas.openxmlformats.org/officeDocument/2006/relationships/hyperlink" Target="https://pixabay.com/photos/snack-snacking-potatoes-food-bowl-1555519/" TargetMode="External"/><Relationship Id="rId14" Type="http://schemas.openxmlformats.org/officeDocument/2006/relationships/hyperlink" Target="https://pixabay.com/photos/cheese-cake-dessert-icing-sugar-7896252/" TargetMode="External"/><Relationship Id="rId22" Type="http://schemas.openxmlformats.org/officeDocument/2006/relationships/hyperlink" Target="https://pixabay.com/vectors/toilet-paper-bathroom-tissue-150912/" TargetMode="External"/><Relationship Id="rId27" Type="http://schemas.openxmlformats.org/officeDocument/2006/relationships/hyperlink" Target="https://www.freepik.com/free-psd/food-allergens-icon-illustration_37451243.htm#&amp;position=2&amp;from_view=collections&amp;uuid=2b0a7cb3-c1f2-4dd8-90d3-d5732561723e" TargetMode="External"/><Relationship Id="rId30" Type="http://schemas.openxmlformats.org/officeDocument/2006/relationships/hyperlink" Target="https://www.freepik.com/free-psd/food-allergens-icon-illustration_37451254.htm#&amp;position=13&amp;from_view=collections&amp;uuid=2b0a7cb3-c1f2-4dd8-90d3-d5732561723e" TargetMode="External"/><Relationship Id="rId35" Type="http://schemas.openxmlformats.org/officeDocument/2006/relationships/hyperlink" Target="https://www.freepik.com/free-psd/food-allergens-icon-illustration_37451245.htm#&amp;position=4&amp;from_view=collections&amp;uuid=2b0a7cb3-c1f2-4dd8-90d3-d5732561723e" TargetMode="External"/><Relationship Id="rId43" Type="http://schemas.openxmlformats.org/officeDocument/2006/relationships/hyperlink" Target="https://pixabay.com/vectors/bar-code-bar-code-label-product-id-150961/" TargetMode="External"/><Relationship Id="rId48" Type="http://schemas.openxmlformats.org/officeDocument/2006/relationships/hyperlink" Target="https://www.freepik.com/free-vector/vegan-circle-green_44674240.htm#query=vegan&amp;position=0&amp;from_view=search&amp;track=sph&amp;uuid=5f735fa0-b863-41ff-ab1d-03702df3bece" TargetMode="External"/><Relationship Id="rId8" Type="http://schemas.openxmlformats.org/officeDocument/2006/relationships/hyperlink" Target="https://pixabay.com/photos/sandwich-food-bread-lunch-snack-451403/" TargetMode="External"/><Relationship Id="rId3" Type="http://schemas.openxmlformats.org/officeDocument/2006/relationships/hyperlink" Target="https://www.freepik.com/icon/fast-food_738079#fromView=search&amp;term=food&amp;track=ais&amp;page=1&amp;position=10&amp;uuid=2d1fd1b3-884f-4ed2-ae24-9c5652fa7328" TargetMode="External"/><Relationship Id="rId12" Type="http://schemas.openxmlformats.org/officeDocument/2006/relationships/hyperlink" Target="https://pixabay.com/photos/soup-carrot-ginger-food-meal-2006317/" TargetMode="External"/><Relationship Id="rId17" Type="http://schemas.openxmlformats.org/officeDocument/2006/relationships/hyperlink" Target="https://www.freepik.com/free-photo/skin-allergy-reaction-person-s-arm_19672595.htm#query=itch&amp;position=6&amp;from_view=search&amp;track=sph&amp;uuid=60413c1d-53dc-4068-8bdd-ee970b83af63" TargetMode="External"/><Relationship Id="rId25" Type="http://schemas.openxmlformats.org/officeDocument/2006/relationships/hyperlink" Target="https://www.freepik.com/free-vector/hand-drawn-gluten-free-label-set_133782515.htm#query=gluten%20free&amp;position=23&amp;from_view=search&amp;track=ais&amp;uuid=ea9c0875-a40e-46cd-a051-b05767ab5850" TargetMode="External"/><Relationship Id="rId33" Type="http://schemas.openxmlformats.org/officeDocument/2006/relationships/hyperlink" Target="https://www.freepik.com/free-psd/food-allergens-icon-illustration_37451250.htm#&amp;position=9&amp;from_view=collections&amp;uuid=2b0a7cb3-c1f2-4dd8-90d3-d5732561723e" TargetMode="External"/><Relationship Id="rId38" Type="http://schemas.openxmlformats.org/officeDocument/2006/relationships/hyperlink" Target="https://www.freepik.com/free-vector/tube-test-laboratory_136881496.htm#page=3&amp;query=glass%20beaker&amp;position=27&amp;from_view=search&amp;track=ais&amp;uuid=0d8aad0e-a7c3-4ea0-92e6-34e8dc88246b" TargetMode="External"/><Relationship Id="rId46" Type="http://schemas.openxmlformats.org/officeDocument/2006/relationships/hyperlink" Target="https://pixabay.com/vectors/recycling-symbol-logo-green-eco-304974/" TargetMode="External"/><Relationship Id="rId20" Type="http://schemas.openxmlformats.org/officeDocument/2006/relationships/hyperlink" Target="https://www.freepik.com/free-photo/aching-young-ill-slavic-woman-with-scarf-around-her-neck-wrapped-plaid-wearing-winter-hat-vomiting-bucket-sitting-couch-living-room_17190231.htm#query=nausea&amp;position=5&amp;from_view=search&amp;track=sph&amp;uuid=b0491381-7e6a-4f5e-9477-f63381f4db4d" TargetMode="External"/><Relationship Id="rId41" Type="http://schemas.openxmlformats.org/officeDocument/2006/relationships/hyperlink" Target="https://www.freepik.com/free-vector/tomatoes-preserve-glass-jar_9818566.htm#query=food%20content%20label%20tin&amp;position=19&amp;from_view=search&amp;track=ais&amp;uuid=91ddb2d3-52ff-40fc-b8c0-356ca18edf96" TargetMode="External"/><Relationship Id="rId1" Type="http://schemas.openxmlformats.org/officeDocument/2006/relationships/slideLayout" Target="../slideLayouts/slideLayout2.xml"/><Relationship Id="rId6" Type="http://schemas.openxmlformats.org/officeDocument/2006/relationships/hyperlink" Target="https://pixabay.com/vectors/check-mark-tick-mark-check-correct-129278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1F6415-9777-F0DF-8623-D6E913A91B31}"/>
              </a:ext>
            </a:extLst>
          </p:cNvPr>
          <p:cNvSpPr>
            <a:spLocks noGrp="1"/>
          </p:cNvSpPr>
          <p:nvPr>
            <p:ph type="ctrTitle"/>
          </p:nvPr>
        </p:nvSpPr>
        <p:spPr>
          <a:xfrm>
            <a:off x="477980" y="1122363"/>
            <a:ext cx="5251015" cy="3204134"/>
          </a:xfrm>
        </p:spPr>
        <p:txBody>
          <a:bodyPr anchor="b">
            <a:normAutofit/>
          </a:bodyPr>
          <a:lstStyle/>
          <a:p>
            <a:pPr algn="l"/>
            <a:r>
              <a:rPr lang="en-GB" sz="4800" b="1" dirty="0">
                <a:solidFill>
                  <a:srgbClr val="C01F52"/>
                </a:solidFill>
              </a:rPr>
              <a:t>Component 1:</a:t>
            </a:r>
            <a:br>
              <a:rPr lang="en-GB" sz="4800" b="1" dirty="0">
                <a:solidFill>
                  <a:srgbClr val="C01F52"/>
                </a:solidFill>
              </a:rPr>
            </a:br>
            <a:r>
              <a:rPr lang="en-GB" sz="4800" b="1" dirty="0">
                <a:solidFill>
                  <a:srgbClr val="C01F52"/>
                </a:solidFill>
              </a:rPr>
              <a:t>Food related causes of ill-health.</a:t>
            </a:r>
          </a:p>
        </p:txBody>
      </p:sp>
      <p:sp>
        <p:nvSpPr>
          <p:cNvPr id="3" name="Subtitle 2">
            <a:extLst>
              <a:ext uri="{FF2B5EF4-FFF2-40B4-BE49-F238E27FC236}">
                <a16:creationId xmlns:a16="http://schemas.microsoft.com/office/drawing/2014/main" id="{329E28FD-E027-55C3-D288-C8623AEA533B}"/>
              </a:ext>
            </a:extLst>
          </p:cNvPr>
          <p:cNvSpPr>
            <a:spLocks noGrp="1"/>
          </p:cNvSpPr>
          <p:nvPr>
            <p:ph type="subTitle" idx="1"/>
          </p:nvPr>
        </p:nvSpPr>
        <p:spPr>
          <a:xfrm>
            <a:off x="477981" y="4844779"/>
            <a:ext cx="4023359" cy="1208141"/>
          </a:xfrm>
        </p:spPr>
        <p:txBody>
          <a:bodyPr>
            <a:normAutofit fontScale="62500" lnSpcReduction="20000"/>
          </a:bodyPr>
          <a:lstStyle/>
          <a:p>
            <a:pPr algn="l"/>
            <a:r>
              <a:rPr lang="en-US" sz="2200" dirty="0">
                <a:latin typeface="+mj-lt"/>
              </a:rPr>
              <a:t>Unit 4: The science of food - Food spoilage</a:t>
            </a:r>
          </a:p>
          <a:p>
            <a:pPr algn="l"/>
            <a:r>
              <a:rPr lang="en-US" sz="2200">
                <a:latin typeface="+mj-lt"/>
              </a:rPr>
              <a:t>Unit 3: Diet &amp; Good health - </a:t>
            </a:r>
            <a:r>
              <a:rPr lang="en-US" sz="2200" dirty="0">
                <a:latin typeface="+mj-lt"/>
              </a:rPr>
              <a:t>Food allergies</a:t>
            </a:r>
          </a:p>
          <a:p>
            <a:pPr algn="l"/>
            <a:r>
              <a:rPr lang="en-US" sz="2200" dirty="0">
                <a:latin typeface="+mj-lt"/>
              </a:rPr>
              <a:t>Unit 3: Diet &amp; Good health - Food intolerance</a:t>
            </a:r>
          </a:p>
          <a:p>
            <a:pPr algn="l"/>
            <a:r>
              <a:rPr lang="en-US" sz="2200" dirty="0">
                <a:latin typeface="+mj-lt"/>
              </a:rPr>
              <a:t>Unit 6: Cooking and food preparation - Food labelling</a:t>
            </a:r>
            <a:endParaRPr lang="en-GB" sz="2200" dirty="0">
              <a:latin typeface="+mj-lt"/>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ree vector retrovirusesr concept illustration">
            <a:extLst>
              <a:ext uri="{FF2B5EF4-FFF2-40B4-BE49-F238E27FC236}">
                <a16:creationId xmlns:a16="http://schemas.microsoft.com/office/drawing/2014/main" id="{548F0531-3611-DA72-89FB-DE6BF8286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7675"/>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5EAD8C2-9F76-9D1C-7766-43B1C544B4A2}"/>
              </a:ext>
            </a:extLst>
          </p:cNvPr>
          <p:cNvSpPr/>
          <p:nvPr/>
        </p:nvSpPr>
        <p:spPr>
          <a:xfrm>
            <a:off x="477980" y="625683"/>
            <a:ext cx="741219" cy="146305"/>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9">
            <a:extLst>
              <a:ext uri="{FF2B5EF4-FFF2-40B4-BE49-F238E27FC236}">
                <a16:creationId xmlns:a16="http://schemas.microsoft.com/office/drawing/2014/main" id="{08802EFE-AD31-EA3C-6780-E01B14D61A64}"/>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CD2E6F29-49B4-5032-B4FD-320865713692}"/>
              </a:ext>
            </a:extLst>
          </p:cNvPr>
          <p:cNvPicPr>
            <a:picLocks noChangeAspect="1"/>
          </p:cNvPicPr>
          <p:nvPr/>
        </p:nvPicPr>
        <p:blipFill>
          <a:blip r:embed="rId3"/>
          <a:stretch>
            <a:fillRect/>
          </a:stretch>
        </p:blipFill>
        <p:spPr>
          <a:xfrm>
            <a:off x="10689840" y="6062251"/>
            <a:ext cx="1342729" cy="668555"/>
          </a:xfrm>
          <a:prstGeom prst="rect">
            <a:avLst/>
          </a:prstGeom>
        </p:spPr>
      </p:pic>
    </p:spTree>
    <p:extLst>
      <p:ext uri="{BB962C8B-B14F-4D97-AF65-F5344CB8AC3E}">
        <p14:creationId xmlns:p14="http://schemas.microsoft.com/office/powerpoint/2010/main" val="347318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B96082-D622-820F-359C-D9DE74B62E21}"/>
              </a:ext>
            </a:extLst>
          </p:cNvPr>
          <p:cNvSpPr/>
          <p:nvPr/>
        </p:nvSpPr>
        <p:spPr>
          <a:xfrm>
            <a:off x="514350" y="2305050"/>
            <a:ext cx="3457575" cy="584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9741146F-B1C3-E99A-411E-1D972B9519E2}"/>
              </a:ext>
            </a:extLst>
          </p:cNvPr>
          <p:cNvSpPr>
            <a:spLocks noGrp="1"/>
          </p:cNvSpPr>
          <p:nvPr>
            <p:ph idx="1"/>
          </p:nvPr>
        </p:nvSpPr>
        <p:spPr>
          <a:xfrm>
            <a:off x="838200" y="1825625"/>
            <a:ext cx="8473580" cy="4351338"/>
          </a:xfrm>
        </p:spPr>
        <p:txBody>
          <a:bodyPr/>
          <a:lstStyle/>
          <a:p>
            <a:pPr>
              <a:buFont typeface="Wingdings" panose="05000000000000000000" pitchFamily="2" charset="2"/>
              <a:buChar char="§"/>
            </a:pPr>
            <a:r>
              <a:rPr lang="en-US" sz="2400" dirty="0">
                <a:latin typeface="+mj-lt"/>
              </a:rPr>
              <a:t>Under the ideal conditions, a single bacterium can multiply to create millions of bacteria in just a few hours!</a:t>
            </a:r>
          </a:p>
          <a:p>
            <a:pPr>
              <a:buFont typeface="Wingdings" panose="05000000000000000000" pitchFamily="2" charset="2"/>
              <a:buChar char="§"/>
            </a:pPr>
            <a:endParaRPr lang="en-GB" sz="2400" dirty="0">
              <a:latin typeface="+mj-lt"/>
            </a:endParaRPr>
          </a:p>
          <a:p>
            <a:pPr>
              <a:buFont typeface="Wingdings" panose="05000000000000000000" pitchFamily="2" charset="2"/>
              <a:buChar char="§"/>
            </a:pPr>
            <a:r>
              <a:rPr lang="en-US" sz="2400" dirty="0">
                <a:latin typeface="+mj-lt"/>
              </a:rPr>
              <a:t>The single-celled bacterium divides into two identical daughter cells. This process is called </a:t>
            </a:r>
            <a:r>
              <a:rPr lang="en-US" sz="2400" b="1" dirty="0">
                <a:latin typeface="+mj-lt"/>
              </a:rPr>
              <a:t>binary fission</a:t>
            </a:r>
            <a:r>
              <a:rPr lang="en-US" sz="2400" dirty="0">
                <a:latin typeface="+mj-lt"/>
              </a:rPr>
              <a:t>.</a:t>
            </a:r>
            <a:endParaRPr lang="en-GB" dirty="0"/>
          </a:p>
        </p:txBody>
      </p:sp>
      <p:sp>
        <p:nvSpPr>
          <p:cNvPr id="10" name="Title 9">
            <a:extLst>
              <a:ext uri="{FF2B5EF4-FFF2-40B4-BE49-F238E27FC236}">
                <a16:creationId xmlns:a16="http://schemas.microsoft.com/office/drawing/2014/main" id="{985501C8-69C4-AEA2-6A90-525A14CBEEFF}"/>
              </a:ext>
            </a:extLst>
          </p:cNvPr>
          <p:cNvSpPr>
            <a:spLocks noGrp="1"/>
          </p:cNvSpPr>
          <p:nvPr>
            <p:ph type="title"/>
          </p:nvPr>
        </p:nvSpPr>
        <p:spPr/>
        <p:txBody>
          <a:bodyPr/>
          <a:lstStyle/>
          <a:p>
            <a:r>
              <a:rPr lang="en-GB" sz="4400" b="1" dirty="0">
                <a:solidFill>
                  <a:srgbClr val="C01F52"/>
                </a:solidFill>
              </a:rPr>
              <a:t>Food related causes of ill health: bacteria </a:t>
            </a:r>
            <a:endParaRPr lang="en-GB" dirty="0"/>
          </a:p>
        </p:txBody>
      </p:sp>
      <p:pic>
        <p:nvPicPr>
          <p:cNvPr id="2" name="Picture 1">
            <a:extLst>
              <a:ext uri="{FF2B5EF4-FFF2-40B4-BE49-F238E27FC236}">
                <a16:creationId xmlns:a16="http://schemas.microsoft.com/office/drawing/2014/main" id="{08161C59-46BB-2DA3-4E7C-010921A3BB47}"/>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AC340D1C-679B-F2A4-5A48-8B97009F1561}"/>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58207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5F764-60F8-D822-B464-572BDD41EBF7}"/>
              </a:ext>
            </a:extLst>
          </p:cNvPr>
          <p:cNvSpPr>
            <a:spLocks noGrp="1"/>
          </p:cNvSpPr>
          <p:nvPr>
            <p:ph type="title"/>
          </p:nvPr>
        </p:nvSpPr>
        <p:spPr/>
        <p:txBody>
          <a:bodyPr>
            <a:normAutofit/>
          </a:bodyPr>
          <a:lstStyle/>
          <a:p>
            <a:r>
              <a:rPr lang="en-GB" b="1" dirty="0">
                <a:solidFill>
                  <a:srgbClr val="C01F52"/>
                </a:solidFill>
              </a:rPr>
              <a:t>Food related causes of ill health:</a:t>
            </a:r>
            <a:r>
              <a:rPr lang="en-GB" sz="4400" b="1" dirty="0">
                <a:solidFill>
                  <a:srgbClr val="C01F52"/>
                </a:solidFill>
              </a:rPr>
              <a:t> bacteria</a:t>
            </a:r>
            <a:endParaRPr lang="en-GB" dirty="0"/>
          </a:p>
        </p:txBody>
      </p:sp>
      <p:sp>
        <p:nvSpPr>
          <p:cNvPr id="9" name="Rectangle 8">
            <a:extLst>
              <a:ext uri="{FF2B5EF4-FFF2-40B4-BE49-F238E27FC236}">
                <a16:creationId xmlns:a16="http://schemas.microsoft.com/office/drawing/2014/main" id="{E5E8CE84-95A9-2A3D-76A5-EA9F1ED7E88D}"/>
              </a:ext>
            </a:extLst>
          </p:cNvPr>
          <p:cNvSpPr/>
          <p:nvPr/>
        </p:nvSpPr>
        <p:spPr>
          <a:xfrm>
            <a:off x="838199"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High risk foods</a:t>
            </a:r>
          </a:p>
        </p:txBody>
      </p:sp>
      <p:sp>
        <p:nvSpPr>
          <p:cNvPr id="11" name="Rectangle 10">
            <a:extLst>
              <a:ext uri="{FF2B5EF4-FFF2-40B4-BE49-F238E27FC236}">
                <a16:creationId xmlns:a16="http://schemas.microsoft.com/office/drawing/2014/main" id="{52E3C705-C975-45BF-46B1-C00E7D452FE4}"/>
              </a:ext>
            </a:extLst>
          </p:cNvPr>
          <p:cNvSpPr/>
          <p:nvPr/>
        </p:nvSpPr>
        <p:spPr>
          <a:xfrm>
            <a:off x="838199" y="4993579"/>
            <a:ext cx="10515599" cy="116605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CEAEF"/>
                </a:solidFill>
              </a:rPr>
              <a:t>\</a:t>
            </a:r>
            <a:endParaRPr lang="en-GB" dirty="0">
              <a:solidFill>
                <a:srgbClr val="FCEAEF"/>
              </a:solidFill>
            </a:endParaRPr>
          </a:p>
        </p:txBody>
      </p:sp>
      <p:sp>
        <p:nvSpPr>
          <p:cNvPr id="13" name="TextBox 12">
            <a:extLst>
              <a:ext uri="{FF2B5EF4-FFF2-40B4-BE49-F238E27FC236}">
                <a16:creationId xmlns:a16="http://schemas.microsoft.com/office/drawing/2014/main" id="{2733742D-3182-3C09-ED1C-B8FA1A0A1E80}"/>
              </a:ext>
            </a:extLst>
          </p:cNvPr>
          <p:cNvSpPr txBox="1"/>
          <p:nvPr/>
        </p:nvSpPr>
        <p:spPr>
          <a:xfrm>
            <a:off x="838200" y="5248808"/>
            <a:ext cx="10515598" cy="538609"/>
          </a:xfrm>
          <a:prstGeom prst="rect">
            <a:avLst/>
          </a:prstGeom>
          <a:noFill/>
        </p:spPr>
        <p:txBody>
          <a:bodyPr wrap="square" rtlCol="0">
            <a:spAutoFit/>
          </a:bodyPr>
          <a:lstStyle/>
          <a:p>
            <a:r>
              <a:rPr lang="en-GB" dirty="0"/>
              <a:t>ACTIVITY </a:t>
            </a:r>
          </a:p>
          <a:p>
            <a:r>
              <a:rPr lang="en-GB" sz="1100" dirty="0">
                <a:solidFill>
                  <a:srgbClr val="C01F52"/>
                </a:solidFill>
              </a:rPr>
              <a:t>………………………………………………………………………………………......................................</a:t>
            </a:r>
          </a:p>
        </p:txBody>
      </p:sp>
      <p:sp>
        <p:nvSpPr>
          <p:cNvPr id="15" name="TextBox 14">
            <a:extLst>
              <a:ext uri="{FF2B5EF4-FFF2-40B4-BE49-F238E27FC236}">
                <a16:creationId xmlns:a16="http://schemas.microsoft.com/office/drawing/2014/main" id="{BE5B34B3-BE96-EDAB-3EF9-1904C9072CDC}"/>
              </a:ext>
            </a:extLst>
          </p:cNvPr>
          <p:cNvSpPr txBox="1"/>
          <p:nvPr/>
        </p:nvSpPr>
        <p:spPr>
          <a:xfrm>
            <a:off x="838200" y="5790298"/>
            <a:ext cx="8613871" cy="369332"/>
          </a:xfrm>
          <a:prstGeom prst="rect">
            <a:avLst/>
          </a:prstGeom>
          <a:noFill/>
        </p:spPr>
        <p:txBody>
          <a:bodyPr wrap="square" rtlCol="0">
            <a:spAutoFit/>
          </a:bodyPr>
          <a:lstStyle/>
          <a:p>
            <a:r>
              <a:rPr lang="en-GB" dirty="0"/>
              <a:t>Make a list of foods that you think would be high risk.</a:t>
            </a:r>
          </a:p>
        </p:txBody>
      </p:sp>
      <p:sp>
        <p:nvSpPr>
          <p:cNvPr id="16" name="TextBox 15">
            <a:extLst>
              <a:ext uri="{FF2B5EF4-FFF2-40B4-BE49-F238E27FC236}">
                <a16:creationId xmlns:a16="http://schemas.microsoft.com/office/drawing/2014/main" id="{975AC918-2C47-3C5C-0F07-D46A8593FC5C}"/>
              </a:ext>
            </a:extLst>
          </p:cNvPr>
          <p:cNvSpPr txBox="1"/>
          <p:nvPr/>
        </p:nvSpPr>
        <p:spPr>
          <a:xfrm>
            <a:off x="838199" y="2582430"/>
            <a:ext cx="8845297" cy="1569660"/>
          </a:xfrm>
          <a:prstGeom prst="rect">
            <a:avLst/>
          </a:prstGeom>
          <a:noFill/>
        </p:spPr>
        <p:txBody>
          <a:bodyPr wrap="square">
            <a:spAutoFit/>
          </a:bodyPr>
          <a:lstStyle/>
          <a:p>
            <a:pPr marL="0" indent="0">
              <a:buFont typeface="Arial" panose="020B0604020202020204" pitchFamily="34" charset="0"/>
              <a:buNone/>
            </a:pPr>
            <a:r>
              <a:rPr lang="en-US" altLang="en-US" sz="2400" dirty="0">
                <a:latin typeface="+mj-lt"/>
              </a:rPr>
              <a:t>Foods are grouped according to whether there is a </a:t>
            </a:r>
            <a:r>
              <a:rPr lang="en-US" altLang="en-US" sz="2400" b="1" dirty="0">
                <a:latin typeface="+mj-lt"/>
              </a:rPr>
              <a:t>low risk </a:t>
            </a:r>
            <a:r>
              <a:rPr lang="en-US" altLang="en-US" sz="2400" dirty="0">
                <a:latin typeface="+mj-lt"/>
              </a:rPr>
              <a:t>or </a:t>
            </a:r>
            <a:r>
              <a:rPr lang="en-US" altLang="en-US" sz="2400" b="1" dirty="0">
                <a:latin typeface="+mj-lt"/>
              </a:rPr>
              <a:t>high risk </a:t>
            </a:r>
            <a:r>
              <a:rPr lang="en-US" altLang="en-US" sz="2400" dirty="0">
                <a:latin typeface="+mj-lt"/>
              </a:rPr>
              <a:t>of allowing pathogenic bacteria to grow and multiply.</a:t>
            </a:r>
          </a:p>
          <a:p>
            <a:pPr marL="342900" indent="-342900">
              <a:buFont typeface="Arial" panose="020B0604020202020204" pitchFamily="34" charset="0"/>
              <a:buChar char="•"/>
            </a:pPr>
            <a:r>
              <a:rPr lang="en-US" altLang="en-US" sz="2400" dirty="0">
                <a:latin typeface="+mj-lt"/>
              </a:rPr>
              <a:t>Foods with a high level of moisture</a:t>
            </a:r>
          </a:p>
          <a:p>
            <a:pPr marL="342900" indent="-342900">
              <a:buFont typeface="Arial" panose="020B0604020202020204" pitchFamily="34" charset="0"/>
              <a:buChar char="•"/>
            </a:pPr>
            <a:r>
              <a:rPr lang="en-US" altLang="en-US" sz="2400" dirty="0">
                <a:latin typeface="+mj-lt"/>
              </a:rPr>
              <a:t>Foods with a high level of protein</a:t>
            </a:r>
            <a:endParaRPr lang="en-GB" altLang="en-US" sz="2400" dirty="0">
              <a:latin typeface="+mj-lt"/>
            </a:endParaRPr>
          </a:p>
        </p:txBody>
      </p:sp>
      <p:pic>
        <p:nvPicPr>
          <p:cNvPr id="2" name="Picture 1">
            <a:extLst>
              <a:ext uri="{FF2B5EF4-FFF2-40B4-BE49-F238E27FC236}">
                <a16:creationId xmlns:a16="http://schemas.microsoft.com/office/drawing/2014/main" id="{16C3119E-A0DD-74C0-EFF3-4AD4D0A09F58}"/>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B466E28F-4805-DAD3-C643-E94F87DB7976}"/>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272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080A752-3A20-3531-BBA7-B398A7191FE6}"/>
              </a:ext>
            </a:extLst>
          </p:cNvPr>
          <p:cNvSpPr>
            <a:spLocks noGrp="1"/>
          </p:cNvSpPr>
          <p:nvPr>
            <p:ph type="title"/>
          </p:nvPr>
        </p:nvSpPr>
        <p:spPr/>
        <p:txBody>
          <a:bodyPr/>
          <a:lstStyle/>
          <a:p>
            <a:r>
              <a:rPr lang="en-GB" sz="4000" b="1" dirty="0">
                <a:solidFill>
                  <a:srgbClr val="C01F52"/>
                </a:solidFill>
              </a:rPr>
              <a:t>Food related causes of ill health: </a:t>
            </a:r>
            <a:r>
              <a:rPr lang="en-GB" sz="4000" b="1" kern="1200" dirty="0">
                <a:solidFill>
                  <a:srgbClr val="C01F52"/>
                </a:solidFill>
                <a:effectLst/>
                <a:ea typeface="+mj-ea"/>
                <a:cs typeface="+mj-cs"/>
              </a:rPr>
              <a:t>bacteria</a:t>
            </a:r>
            <a:r>
              <a:rPr lang="en-GB" sz="4000" b="1" dirty="0">
                <a:solidFill>
                  <a:srgbClr val="C01F52"/>
                </a:solidFill>
              </a:rPr>
              <a:t> </a:t>
            </a:r>
            <a:endParaRPr lang="en-GB" sz="4000" dirty="0"/>
          </a:p>
        </p:txBody>
      </p:sp>
      <p:sp>
        <p:nvSpPr>
          <p:cNvPr id="15" name="Rectangle 14">
            <a:extLst>
              <a:ext uri="{FF2B5EF4-FFF2-40B4-BE49-F238E27FC236}">
                <a16:creationId xmlns:a16="http://schemas.microsoft.com/office/drawing/2014/main" id="{7A462493-FAFF-5D51-EBE5-DB9271304A17}"/>
              </a:ext>
            </a:extLst>
          </p:cNvPr>
          <p:cNvSpPr/>
          <p:nvPr/>
        </p:nvSpPr>
        <p:spPr>
          <a:xfrm>
            <a:off x="845872" y="1825625"/>
            <a:ext cx="10507928"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High risk foods</a:t>
            </a:r>
          </a:p>
        </p:txBody>
      </p:sp>
      <p:sp>
        <p:nvSpPr>
          <p:cNvPr id="16" name="Rectangle 15">
            <a:extLst>
              <a:ext uri="{FF2B5EF4-FFF2-40B4-BE49-F238E27FC236}">
                <a16:creationId xmlns:a16="http://schemas.microsoft.com/office/drawing/2014/main" id="{189EC03F-FD40-2660-5C5D-DECFFCEC0602}"/>
              </a:ext>
            </a:extLst>
          </p:cNvPr>
          <p:cNvSpPr/>
          <p:nvPr/>
        </p:nvSpPr>
        <p:spPr>
          <a:xfrm>
            <a:off x="838200" y="5117906"/>
            <a:ext cx="10515600" cy="1059057"/>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8" name="TextBox 17">
            <a:extLst>
              <a:ext uri="{FF2B5EF4-FFF2-40B4-BE49-F238E27FC236}">
                <a16:creationId xmlns:a16="http://schemas.microsoft.com/office/drawing/2014/main" id="{2B952CDE-A3C4-1279-DE3D-A9D6BEDCDB70}"/>
              </a:ext>
            </a:extLst>
          </p:cNvPr>
          <p:cNvSpPr txBox="1"/>
          <p:nvPr/>
        </p:nvSpPr>
        <p:spPr>
          <a:xfrm>
            <a:off x="885616" y="5120052"/>
            <a:ext cx="10468184" cy="538609"/>
          </a:xfrm>
          <a:prstGeom prst="rect">
            <a:avLst/>
          </a:prstGeom>
          <a:noFill/>
        </p:spPr>
        <p:txBody>
          <a:bodyPr wrap="square" rtlCol="0">
            <a:spAutoFit/>
          </a:bodyPr>
          <a:lstStyle/>
          <a:p>
            <a:r>
              <a:rPr lang="en-GB" b="1" dirty="0">
                <a:latin typeface="+mj-lt"/>
              </a:rPr>
              <a:t>ACTIVITY </a:t>
            </a:r>
            <a:endParaRPr lang="en-GB" dirty="0">
              <a:latin typeface="+mj-lt"/>
            </a:endParaRPr>
          </a:p>
          <a:p>
            <a:r>
              <a:rPr lang="en-GB" sz="1100" dirty="0">
                <a:solidFill>
                  <a:srgbClr val="C01F52"/>
                </a:solidFill>
                <a:latin typeface="+mj-lt"/>
              </a:rPr>
              <a:t>…………………………………………………………………………………………………………………………………………………….….…….……..………………....</a:t>
            </a:r>
          </a:p>
        </p:txBody>
      </p:sp>
      <p:sp>
        <p:nvSpPr>
          <p:cNvPr id="20" name="TextBox 19">
            <a:extLst>
              <a:ext uri="{FF2B5EF4-FFF2-40B4-BE49-F238E27FC236}">
                <a16:creationId xmlns:a16="http://schemas.microsoft.com/office/drawing/2014/main" id="{E93FBAA8-90A8-4D6C-70FF-00BA5FC10195}"/>
              </a:ext>
            </a:extLst>
          </p:cNvPr>
          <p:cNvSpPr txBox="1"/>
          <p:nvPr/>
        </p:nvSpPr>
        <p:spPr>
          <a:xfrm>
            <a:off x="885613" y="5661542"/>
            <a:ext cx="10820647" cy="369332"/>
          </a:xfrm>
          <a:prstGeom prst="rect">
            <a:avLst/>
          </a:prstGeom>
          <a:noFill/>
        </p:spPr>
        <p:txBody>
          <a:bodyPr wrap="square" rtlCol="0">
            <a:spAutoFit/>
          </a:bodyPr>
          <a:lstStyle/>
          <a:p>
            <a:r>
              <a:rPr lang="en-GB" dirty="0">
                <a:latin typeface="+mj-lt"/>
              </a:rPr>
              <a:t>Identify which of these foods are high risk foods and justify your answers. </a:t>
            </a:r>
          </a:p>
        </p:txBody>
      </p:sp>
      <p:pic>
        <p:nvPicPr>
          <p:cNvPr id="1026" name="Picture 2" descr="Free Sandwich Food photo and picture">
            <a:extLst>
              <a:ext uri="{FF2B5EF4-FFF2-40B4-BE49-F238E27FC236}">
                <a16:creationId xmlns:a16="http://schemas.microsoft.com/office/drawing/2014/main" id="{FF5C6631-F9F7-D0F3-9846-E4AB2FA3D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815" y="2354174"/>
            <a:ext cx="1875310" cy="1406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Snack Snacking photo and picture">
            <a:extLst>
              <a:ext uri="{FF2B5EF4-FFF2-40B4-BE49-F238E27FC236}">
                <a16:creationId xmlns:a16="http://schemas.microsoft.com/office/drawing/2014/main" id="{43FE6255-AD84-4CB8-183D-C470A4F50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570" y="2350453"/>
            <a:ext cx="2017804" cy="1400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Bread Baked photo and picture">
            <a:extLst>
              <a:ext uri="{FF2B5EF4-FFF2-40B4-BE49-F238E27FC236}">
                <a16:creationId xmlns:a16="http://schemas.microsoft.com/office/drawing/2014/main" id="{57DDB19A-2EB5-E22C-F116-ED2088B55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953" y="2347575"/>
            <a:ext cx="2092605" cy="1396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Fried Egg Pan photo and picture">
            <a:extLst>
              <a:ext uri="{FF2B5EF4-FFF2-40B4-BE49-F238E27FC236}">
                <a16:creationId xmlns:a16="http://schemas.microsoft.com/office/drawing/2014/main" id="{3B648AEC-2F31-2F7E-3D61-FB82ECD2A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468" y="2346073"/>
            <a:ext cx="1921642" cy="13961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Soup Carrot photo and picture">
            <a:extLst>
              <a:ext uri="{FF2B5EF4-FFF2-40B4-BE49-F238E27FC236}">
                <a16:creationId xmlns:a16="http://schemas.microsoft.com/office/drawing/2014/main" id="{BD18EDAD-5AEB-263E-3E53-6BC28B452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392" y="3730084"/>
            <a:ext cx="2090687" cy="13931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Biscuits Digestive photo and picture">
            <a:extLst>
              <a:ext uri="{FF2B5EF4-FFF2-40B4-BE49-F238E27FC236}">
                <a16:creationId xmlns:a16="http://schemas.microsoft.com/office/drawing/2014/main" id="{FD4A3CAE-8587-C64A-0197-D76BA478E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391" y="3725654"/>
            <a:ext cx="2095190" cy="13961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Cheese Cake Dessert photo and picture">
            <a:extLst>
              <a:ext uri="{FF2B5EF4-FFF2-40B4-BE49-F238E27FC236}">
                <a16:creationId xmlns:a16="http://schemas.microsoft.com/office/drawing/2014/main" id="{0371BA61-AF1D-A5CD-A55A-73BAE28FD2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389" y="3725654"/>
            <a:ext cx="1396147" cy="13961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477C58F-8993-BC98-11B4-B81A7B7129E5}"/>
              </a:ext>
            </a:extLst>
          </p:cNvPr>
          <p:cNvPicPr>
            <a:picLocks noChangeAspect="1"/>
          </p:cNvPicPr>
          <p:nvPr/>
        </p:nvPicPr>
        <p:blipFill>
          <a:blip r:embed="rId9"/>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83E74E30-D6C6-8EB6-D141-C7F40A4C7CE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7103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5694750-FCD5-3739-89BF-5D364B21F2DF}"/>
              </a:ext>
            </a:extLst>
          </p:cNvPr>
          <p:cNvSpPr/>
          <p:nvPr/>
        </p:nvSpPr>
        <p:spPr>
          <a:xfrm>
            <a:off x="833517" y="1538450"/>
            <a:ext cx="10515601" cy="1059057"/>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7" name="TextBox 26">
            <a:extLst>
              <a:ext uri="{FF2B5EF4-FFF2-40B4-BE49-F238E27FC236}">
                <a16:creationId xmlns:a16="http://schemas.microsoft.com/office/drawing/2014/main" id="{036B8C74-C79E-1ADD-2F9E-A9F619940A4E}"/>
              </a:ext>
            </a:extLst>
          </p:cNvPr>
          <p:cNvSpPr txBox="1"/>
          <p:nvPr/>
        </p:nvSpPr>
        <p:spPr>
          <a:xfrm>
            <a:off x="869524" y="1540596"/>
            <a:ext cx="10401094" cy="538609"/>
          </a:xfrm>
          <a:prstGeom prst="rect">
            <a:avLst/>
          </a:prstGeom>
          <a:noFill/>
        </p:spPr>
        <p:txBody>
          <a:bodyPr wrap="square" rtlCol="0">
            <a:spAutoFit/>
          </a:bodyPr>
          <a:lstStyle/>
          <a:p>
            <a:r>
              <a:rPr lang="en-GB" b="1" dirty="0">
                <a:latin typeface="+mj-lt"/>
              </a:rPr>
              <a:t>ACTIVITY </a:t>
            </a:r>
            <a:endParaRPr lang="en-GB" dirty="0">
              <a:latin typeface="+mj-lt"/>
            </a:endParaRPr>
          </a:p>
          <a:p>
            <a:r>
              <a:rPr lang="en-GB" sz="1100" dirty="0">
                <a:solidFill>
                  <a:srgbClr val="C01F52"/>
                </a:solidFill>
                <a:latin typeface="+mj-lt"/>
              </a:rPr>
              <a:t>…………………………………………………………………………………………………………………………………………………….……………………………………………………………...………….……..…</a:t>
            </a:r>
          </a:p>
        </p:txBody>
      </p:sp>
      <p:sp>
        <p:nvSpPr>
          <p:cNvPr id="28" name="TextBox 27">
            <a:extLst>
              <a:ext uri="{FF2B5EF4-FFF2-40B4-BE49-F238E27FC236}">
                <a16:creationId xmlns:a16="http://schemas.microsoft.com/office/drawing/2014/main" id="{F88D1766-93DA-B947-0DBB-E8E779B17363}"/>
              </a:ext>
            </a:extLst>
          </p:cNvPr>
          <p:cNvSpPr txBox="1"/>
          <p:nvPr/>
        </p:nvSpPr>
        <p:spPr>
          <a:xfrm>
            <a:off x="867808" y="2027620"/>
            <a:ext cx="10365012" cy="400110"/>
          </a:xfrm>
          <a:prstGeom prst="rect">
            <a:avLst/>
          </a:prstGeom>
          <a:noFill/>
        </p:spPr>
        <p:txBody>
          <a:bodyPr wrap="square" rtlCol="0">
            <a:spAutoFit/>
          </a:bodyPr>
          <a:lstStyle/>
          <a:p>
            <a:r>
              <a:rPr lang="en-GB" sz="2000" dirty="0">
                <a:latin typeface="+mj-lt"/>
              </a:rPr>
              <a:t>Brainstorm the main </a:t>
            </a:r>
            <a:r>
              <a:rPr lang="en-GB" sz="2000" b="1" u="sng" dirty="0">
                <a:solidFill>
                  <a:srgbClr val="C01F52"/>
                </a:solidFill>
                <a:latin typeface="+mj-lt"/>
                <a:hlinkClick r:id="rId2" action="ppaction://hlinksldjump">
                  <a:extLst>
                    <a:ext uri="{A12FA001-AC4F-418D-AE19-62706E023703}">
                      <ahyp:hlinkClr xmlns:ahyp="http://schemas.microsoft.com/office/drawing/2018/hyperlinkcolor" val="tx"/>
                    </a:ext>
                  </a:extLst>
                </a:hlinkClick>
              </a:rPr>
              <a:t>visible symptoms</a:t>
            </a:r>
            <a:r>
              <a:rPr lang="en-GB" sz="2000" b="1" dirty="0">
                <a:solidFill>
                  <a:srgbClr val="C01F52"/>
                </a:solidFill>
                <a:latin typeface="+mj-lt"/>
              </a:rPr>
              <a:t> </a:t>
            </a:r>
            <a:r>
              <a:rPr lang="en-GB" sz="2000" dirty="0">
                <a:latin typeface="+mj-lt"/>
              </a:rPr>
              <a:t>and </a:t>
            </a:r>
            <a:r>
              <a:rPr lang="en-GB" sz="2000" b="1" dirty="0">
                <a:solidFill>
                  <a:srgbClr val="C01F52"/>
                </a:solidFill>
                <a:latin typeface="+mj-lt"/>
                <a:hlinkClick r:id="rId3" action="ppaction://hlinksldjump">
                  <a:extLst>
                    <a:ext uri="{A12FA001-AC4F-418D-AE19-62706E023703}">
                      <ahyp:hlinkClr xmlns:ahyp="http://schemas.microsoft.com/office/drawing/2018/hyperlinkcolor" val="tx"/>
                    </a:ext>
                  </a:extLst>
                </a:hlinkClick>
              </a:rPr>
              <a:t>non-visible symptoms</a:t>
            </a:r>
            <a:r>
              <a:rPr lang="en-GB" sz="2000" b="1" dirty="0">
                <a:solidFill>
                  <a:srgbClr val="FF0000"/>
                </a:solidFill>
                <a:latin typeface="+mj-lt"/>
              </a:rPr>
              <a:t> </a:t>
            </a:r>
            <a:r>
              <a:rPr lang="en-GB" sz="2000" dirty="0">
                <a:latin typeface="+mj-lt"/>
              </a:rPr>
              <a:t>of food poisoning. </a:t>
            </a:r>
          </a:p>
        </p:txBody>
      </p:sp>
      <p:cxnSp>
        <p:nvCxnSpPr>
          <p:cNvPr id="32" name="Straight Connector 31">
            <a:extLst>
              <a:ext uri="{FF2B5EF4-FFF2-40B4-BE49-F238E27FC236}">
                <a16:creationId xmlns:a16="http://schemas.microsoft.com/office/drawing/2014/main" id="{3F9EF244-DE9B-37CB-B582-6872DE8F3246}"/>
              </a:ext>
            </a:extLst>
          </p:cNvPr>
          <p:cNvCxnSpPr>
            <a:cxnSpLocks/>
          </p:cNvCxnSpPr>
          <p:nvPr/>
        </p:nvCxnSpPr>
        <p:spPr>
          <a:xfrm>
            <a:off x="2204559" y="3621405"/>
            <a:ext cx="1691985" cy="2052044"/>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FC2EE015-DEB9-FAA4-1DB4-19DF98B791AB}"/>
              </a:ext>
            </a:extLst>
          </p:cNvPr>
          <p:cNvCxnSpPr>
            <a:cxnSpLocks/>
            <a:stCxn id="50" idx="3"/>
            <a:endCxn id="47" idx="1"/>
          </p:cNvCxnSpPr>
          <p:nvPr/>
        </p:nvCxnSpPr>
        <p:spPr>
          <a:xfrm>
            <a:off x="1907637" y="4878484"/>
            <a:ext cx="2620643" cy="25030"/>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Straight Connector 36">
            <a:extLst>
              <a:ext uri="{FF2B5EF4-FFF2-40B4-BE49-F238E27FC236}">
                <a16:creationId xmlns:a16="http://schemas.microsoft.com/office/drawing/2014/main" id="{E8C8CD22-1CBE-9ECC-4DE5-C6BDECD8A0DA}"/>
              </a:ext>
            </a:extLst>
          </p:cNvPr>
          <p:cNvCxnSpPr>
            <a:cxnSpLocks/>
          </p:cNvCxnSpPr>
          <p:nvPr/>
        </p:nvCxnSpPr>
        <p:spPr>
          <a:xfrm flipV="1">
            <a:off x="2287033" y="3656234"/>
            <a:ext cx="2014765" cy="2042097"/>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Straight Connector 41">
            <a:extLst>
              <a:ext uri="{FF2B5EF4-FFF2-40B4-BE49-F238E27FC236}">
                <a16:creationId xmlns:a16="http://schemas.microsoft.com/office/drawing/2014/main" id="{15833B13-7B39-E5F5-4100-60ED1AA0B9BF}"/>
              </a:ext>
            </a:extLst>
          </p:cNvPr>
          <p:cNvCxnSpPr>
            <a:cxnSpLocks/>
          </p:cNvCxnSpPr>
          <p:nvPr/>
        </p:nvCxnSpPr>
        <p:spPr>
          <a:xfrm>
            <a:off x="8051809" y="3755445"/>
            <a:ext cx="1966967" cy="183096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99F143AC-33FE-B1C7-406C-E86E123A5650}"/>
              </a:ext>
            </a:extLst>
          </p:cNvPr>
          <p:cNvCxnSpPr>
            <a:cxnSpLocks/>
            <a:stCxn id="51" idx="3"/>
            <a:endCxn id="57" idx="1"/>
          </p:cNvCxnSpPr>
          <p:nvPr/>
        </p:nvCxnSpPr>
        <p:spPr>
          <a:xfrm flipV="1">
            <a:off x="7747554" y="4878484"/>
            <a:ext cx="2486564" cy="2503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4076AE4D-BC26-CEBC-B6B4-E6CF37E81411}"/>
              </a:ext>
            </a:extLst>
          </p:cNvPr>
          <p:cNvCxnSpPr>
            <a:cxnSpLocks/>
            <a:stCxn id="55" idx="3"/>
            <a:endCxn id="53" idx="2"/>
          </p:cNvCxnSpPr>
          <p:nvPr/>
        </p:nvCxnSpPr>
        <p:spPr>
          <a:xfrm flipV="1">
            <a:off x="8317806" y="3730292"/>
            <a:ext cx="2343959" cy="21107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7" name="Group 6">
            <a:extLst>
              <a:ext uri="{FF2B5EF4-FFF2-40B4-BE49-F238E27FC236}">
                <a16:creationId xmlns:a16="http://schemas.microsoft.com/office/drawing/2014/main" id="{8C1C3F44-F542-A76D-CE85-FC819444DF56}"/>
              </a:ext>
            </a:extLst>
          </p:cNvPr>
          <p:cNvGrpSpPr/>
          <p:nvPr/>
        </p:nvGrpSpPr>
        <p:grpSpPr>
          <a:xfrm>
            <a:off x="2277375" y="3838402"/>
            <a:ext cx="1763909" cy="1511525"/>
            <a:chOff x="2683716" y="3707363"/>
            <a:chExt cx="2324100" cy="2171700"/>
          </a:xfrm>
        </p:grpSpPr>
        <p:sp>
          <p:nvSpPr>
            <p:cNvPr id="8" name="Oval 7">
              <a:extLst>
                <a:ext uri="{FF2B5EF4-FFF2-40B4-BE49-F238E27FC236}">
                  <a16:creationId xmlns:a16="http://schemas.microsoft.com/office/drawing/2014/main" id="{55413886-0C0B-9541-61C6-3F76000C938E}"/>
                </a:ext>
              </a:extLst>
            </p:cNvPr>
            <p:cNvSpPr/>
            <p:nvPr/>
          </p:nvSpPr>
          <p:spPr>
            <a:xfrm>
              <a:off x="2683716" y="3707363"/>
              <a:ext cx="2324100" cy="2171700"/>
            </a:xfrm>
            <a:prstGeom prst="ellipse">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74E7E48C-6951-954C-62BD-D4D4AFF7AEDA}"/>
                </a:ext>
              </a:extLst>
            </p:cNvPr>
            <p:cNvSpPr/>
            <p:nvPr/>
          </p:nvSpPr>
          <p:spPr>
            <a:xfrm>
              <a:off x="2892488" y="3936741"/>
              <a:ext cx="1894115" cy="173549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76BFE71A-EEF0-6A9B-D164-BFEFA56158D8}"/>
              </a:ext>
            </a:extLst>
          </p:cNvPr>
          <p:cNvGrpSpPr/>
          <p:nvPr/>
        </p:nvGrpSpPr>
        <p:grpSpPr>
          <a:xfrm>
            <a:off x="8245113" y="3708776"/>
            <a:ext cx="1756319" cy="1641151"/>
            <a:chOff x="248427" y="3225467"/>
            <a:chExt cx="2324100" cy="2171700"/>
          </a:xfrm>
        </p:grpSpPr>
        <p:sp>
          <p:nvSpPr>
            <p:cNvPr id="17" name="Oval 16">
              <a:extLst>
                <a:ext uri="{FF2B5EF4-FFF2-40B4-BE49-F238E27FC236}">
                  <a16:creationId xmlns:a16="http://schemas.microsoft.com/office/drawing/2014/main" id="{0F47114A-5477-E899-F33C-A5933F106759}"/>
                </a:ext>
              </a:extLst>
            </p:cNvPr>
            <p:cNvSpPr/>
            <p:nvPr/>
          </p:nvSpPr>
          <p:spPr>
            <a:xfrm>
              <a:off x="248427" y="3225467"/>
              <a:ext cx="2324100" cy="21717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734B812-21C3-E73B-6F1D-F8987A9C07BE}"/>
                </a:ext>
              </a:extLst>
            </p:cNvPr>
            <p:cNvSpPr/>
            <p:nvPr/>
          </p:nvSpPr>
          <p:spPr>
            <a:xfrm>
              <a:off x="457199" y="3454845"/>
              <a:ext cx="1894115" cy="173549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Rectangle: Rounded Corners 44">
            <a:extLst>
              <a:ext uri="{FF2B5EF4-FFF2-40B4-BE49-F238E27FC236}">
                <a16:creationId xmlns:a16="http://schemas.microsoft.com/office/drawing/2014/main" id="{03F05C51-80DA-AD21-9E3E-38BC8D2C2E41}"/>
              </a:ext>
            </a:extLst>
          </p:cNvPr>
          <p:cNvSpPr/>
          <p:nvPr/>
        </p:nvSpPr>
        <p:spPr>
          <a:xfrm>
            <a:off x="855867" y="3186510"/>
            <a:ext cx="1371600"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Bloating</a:t>
            </a:r>
          </a:p>
        </p:txBody>
      </p:sp>
      <p:sp>
        <p:nvSpPr>
          <p:cNvPr id="46" name="Rectangle: Rounded Corners 45">
            <a:extLst>
              <a:ext uri="{FF2B5EF4-FFF2-40B4-BE49-F238E27FC236}">
                <a16:creationId xmlns:a16="http://schemas.microsoft.com/office/drawing/2014/main" id="{2CD87E9D-722A-1F99-B522-2E88DDAA77D0}"/>
              </a:ext>
            </a:extLst>
          </p:cNvPr>
          <p:cNvSpPr/>
          <p:nvPr/>
        </p:nvSpPr>
        <p:spPr>
          <a:xfrm>
            <a:off x="4286250" y="3203669"/>
            <a:ext cx="1371600"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Vomiting</a:t>
            </a:r>
          </a:p>
        </p:txBody>
      </p:sp>
      <p:sp>
        <p:nvSpPr>
          <p:cNvPr id="47" name="Rectangle: Rounded Corners 46">
            <a:extLst>
              <a:ext uri="{FF2B5EF4-FFF2-40B4-BE49-F238E27FC236}">
                <a16:creationId xmlns:a16="http://schemas.microsoft.com/office/drawing/2014/main" id="{F1BEA13C-0E6E-1F27-58C8-A1DE57F8BA21}"/>
              </a:ext>
            </a:extLst>
          </p:cNvPr>
          <p:cNvSpPr/>
          <p:nvPr/>
        </p:nvSpPr>
        <p:spPr>
          <a:xfrm>
            <a:off x="4528280" y="4668652"/>
            <a:ext cx="1371600"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Sweating</a:t>
            </a:r>
          </a:p>
        </p:txBody>
      </p:sp>
      <p:sp>
        <p:nvSpPr>
          <p:cNvPr id="48" name="Rectangle: Rounded Corners 47">
            <a:extLst>
              <a:ext uri="{FF2B5EF4-FFF2-40B4-BE49-F238E27FC236}">
                <a16:creationId xmlns:a16="http://schemas.microsoft.com/office/drawing/2014/main" id="{07229030-0C2D-737D-A97C-FD99E539C65B}"/>
              </a:ext>
            </a:extLst>
          </p:cNvPr>
          <p:cNvSpPr/>
          <p:nvPr/>
        </p:nvSpPr>
        <p:spPr>
          <a:xfrm>
            <a:off x="3873636" y="5657258"/>
            <a:ext cx="1371600"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Fatigue</a:t>
            </a:r>
          </a:p>
        </p:txBody>
      </p:sp>
      <p:sp>
        <p:nvSpPr>
          <p:cNvPr id="49" name="Rectangle: Rounded Corners 48">
            <a:extLst>
              <a:ext uri="{FF2B5EF4-FFF2-40B4-BE49-F238E27FC236}">
                <a16:creationId xmlns:a16="http://schemas.microsoft.com/office/drawing/2014/main" id="{FFE99EF4-C1EC-2164-E394-457270EB1044}"/>
              </a:ext>
            </a:extLst>
          </p:cNvPr>
          <p:cNvSpPr/>
          <p:nvPr/>
        </p:nvSpPr>
        <p:spPr>
          <a:xfrm>
            <a:off x="832283" y="5673449"/>
            <a:ext cx="1480240"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Diarrhoea</a:t>
            </a:r>
          </a:p>
        </p:txBody>
      </p:sp>
      <p:sp>
        <p:nvSpPr>
          <p:cNvPr id="50" name="Rectangle: Rounded Corners 49">
            <a:extLst>
              <a:ext uri="{FF2B5EF4-FFF2-40B4-BE49-F238E27FC236}">
                <a16:creationId xmlns:a16="http://schemas.microsoft.com/office/drawing/2014/main" id="{29D62A18-A173-5433-17D6-8A67108B6371}"/>
              </a:ext>
            </a:extLst>
          </p:cNvPr>
          <p:cNvSpPr/>
          <p:nvPr/>
        </p:nvSpPr>
        <p:spPr>
          <a:xfrm>
            <a:off x="838200" y="4643622"/>
            <a:ext cx="1069437" cy="469724"/>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B050"/>
                </a:solidFill>
              </a:rPr>
              <a:t>Chills</a:t>
            </a:r>
          </a:p>
        </p:txBody>
      </p:sp>
      <p:sp>
        <p:nvSpPr>
          <p:cNvPr id="51" name="Rectangle: Rounded Corners 50">
            <a:extLst>
              <a:ext uri="{FF2B5EF4-FFF2-40B4-BE49-F238E27FC236}">
                <a16:creationId xmlns:a16="http://schemas.microsoft.com/office/drawing/2014/main" id="{0FDE1D67-3407-98A4-BDDB-437A792894D2}"/>
              </a:ext>
            </a:extLst>
          </p:cNvPr>
          <p:cNvSpPr/>
          <p:nvPr/>
        </p:nvSpPr>
        <p:spPr>
          <a:xfrm>
            <a:off x="6375954" y="4668652"/>
            <a:ext cx="1371600" cy="4697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Nausea</a:t>
            </a:r>
          </a:p>
        </p:txBody>
      </p:sp>
      <p:sp>
        <p:nvSpPr>
          <p:cNvPr id="53" name="Rectangle: Rounded Corners 52">
            <a:extLst>
              <a:ext uri="{FF2B5EF4-FFF2-40B4-BE49-F238E27FC236}">
                <a16:creationId xmlns:a16="http://schemas.microsoft.com/office/drawing/2014/main" id="{90B3B26C-1F23-A15B-A3C5-7E097E90273E}"/>
              </a:ext>
            </a:extLst>
          </p:cNvPr>
          <p:cNvSpPr/>
          <p:nvPr/>
        </p:nvSpPr>
        <p:spPr>
          <a:xfrm>
            <a:off x="9975965" y="3146769"/>
            <a:ext cx="1371600" cy="5835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Feeling sick</a:t>
            </a:r>
          </a:p>
        </p:txBody>
      </p:sp>
      <p:sp>
        <p:nvSpPr>
          <p:cNvPr id="54" name="Rectangle: Rounded Corners 53">
            <a:extLst>
              <a:ext uri="{FF2B5EF4-FFF2-40B4-BE49-F238E27FC236}">
                <a16:creationId xmlns:a16="http://schemas.microsoft.com/office/drawing/2014/main" id="{25524452-C67E-AA13-B163-FE11BA6C7AA7}"/>
              </a:ext>
            </a:extLst>
          </p:cNvPr>
          <p:cNvSpPr/>
          <p:nvPr/>
        </p:nvSpPr>
        <p:spPr>
          <a:xfrm>
            <a:off x="6724797" y="3191955"/>
            <a:ext cx="1371600" cy="5835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Aches and pains</a:t>
            </a:r>
          </a:p>
        </p:txBody>
      </p:sp>
      <p:sp>
        <p:nvSpPr>
          <p:cNvPr id="55" name="Rectangle: Rounded Corners 54">
            <a:extLst>
              <a:ext uri="{FF2B5EF4-FFF2-40B4-BE49-F238E27FC236}">
                <a16:creationId xmlns:a16="http://schemas.microsoft.com/office/drawing/2014/main" id="{12B68CB2-7E4B-3B2D-3445-A5175BBDC346}"/>
              </a:ext>
            </a:extLst>
          </p:cNvPr>
          <p:cNvSpPr/>
          <p:nvPr/>
        </p:nvSpPr>
        <p:spPr>
          <a:xfrm>
            <a:off x="6946206" y="5547968"/>
            <a:ext cx="1371600" cy="58614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Stomach- ache</a:t>
            </a:r>
          </a:p>
        </p:txBody>
      </p:sp>
      <p:sp>
        <p:nvSpPr>
          <p:cNvPr id="56" name="Rectangle: Rounded Corners 55">
            <a:extLst>
              <a:ext uri="{FF2B5EF4-FFF2-40B4-BE49-F238E27FC236}">
                <a16:creationId xmlns:a16="http://schemas.microsoft.com/office/drawing/2014/main" id="{C3D63C1A-47A9-CAE0-BBE0-48F687FA7F78}"/>
              </a:ext>
            </a:extLst>
          </p:cNvPr>
          <p:cNvSpPr/>
          <p:nvPr/>
        </p:nvSpPr>
        <p:spPr>
          <a:xfrm>
            <a:off x="9986883" y="5557313"/>
            <a:ext cx="1371600" cy="5694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Fever and chills</a:t>
            </a:r>
          </a:p>
        </p:txBody>
      </p:sp>
      <p:sp>
        <p:nvSpPr>
          <p:cNvPr id="57" name="Rectangle: Rounded Corners 56">
            <a:extLst>
              <a:ext uri="{FF2B5EF4-FFF2-40B4-BE49-F238E27FC236}">
                <a16:creationId xmlns:a16="http://schemas.microsoft.com/office/drawing/2014/main" id="{31EBD46B-5AA7-A21D-BF3B-850FB97CF2C4}"/>
              </a:ext>
            </a:extLst>
          </p:cNvPr>
          <p:cNvSpPr/>
          <p:nvPr/>
        </p:nvSpPr>
        <p:spPr>
          <a:xfrm>
            <a:off x="10234118" y="4643622"/>
            <a:ext cx="1138914" cy="4697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0000"/>
                </a:solidFill>
              </a:rPr>
              <a:t>Cramps</a:t>
            </a:r>
          </a:p>
        </p:txBody>
      </p:sp>
      <p:sp>
        <p:nvSpPr>
          <p:cNvPr id="62" name="TextBox 61">
            <a:extLst>
              <a:ext uri="{FF2B5EF4-FFF2-40B4-BE49-F238E27FC236}">
                <a16:creationId xmlns:a16="http://schemas.microsoft.com/office/drawing/2014/main" id="{BFCCE0F7-02C8-C387-23AD-C743B94C76BB}"/>
              </a:ext>
            </a:extLst>
          </p:cNvPr>
          <p:cNvSpPr txBox="1"/>
          <p:nvPr/>
        </p:nvSpPr>
        <p:spPr>
          <a:xfrm>
            <a:off x="2261721" y="2710366"/>
            <a:ext cx="2024529" cy="400110"/>
          </a:xfrm>
          <a:prstGeom prst="rect">
            <a:avLst/>
          </a:prstGeom>
          <a:noFill/>
        </p:spPr>
        <p:txBody>
          <a:bodyPr wrap="none" rtlCol="0">
            <a:spAutoFit/>
          </a:bodyPr>
          <a:lstStyle/>
          <a:p>
            <a:r>
              <a:rPr lang="en-GB" sz="2000" dirty="0"/>
              <a:t>Visible symptoms</a:t>
            </a:r>
          </a:p>
        </p:txBody>
      </p:sp>
      <p:sp>
        <p:nvSpPr>
          <p:cNvPr id="63" name="TextBox 62">
            <a:extLst>
              <a:ext uri="{FF2B5EF4-FFF2-40B4-BE49-F238E27FC236}">
                <a16:creationId xmlns:a16="http://schemas.microsoft.com/office/drawing/2014/main" id="{ECDE5B13-1F9D-B4D8-0B10-E11F9C747E43}"/>
              </a:ext>
            </a:extLst>
          </p:cNvPr>
          <p:cNvSpPr txBox="1"/>
          <p:nvPr/>
        </p:nvSpPr>
        <p:spPr>
          <a:xfrm>
            <a:off x="7900287" y="2664848"/>
            <a:ext cx="2507033" cy="400110"/>
          </a:xfrm>
          <a:prstGeom prst="rect">
            <a:avLst/>
          </a:prstGeom>
          <a:noFill/>
        </p:spPr>
        <p:txBody>
          <a:bodyPr wrap="none" rtlCol="0">
            <a:spAutoFit/>
          </a:bodyPr>
          <a:lstStyle/>
          <a:p>
            <a:r>
              <a:rPr lang="en-GB" sz="2000" dirty="0"/>
              <a:t>Non-visible symptoms</a:t>
            </a:r>
          </a:p>
        </p:txBody>
      </p:sp>
      <p:sp>
        <p:nvSpPr>
          <p:cNvPr id="6" name="Action Button: Blank 5">
            <a:hlinkClick r:id="rId3" action="ppaction://hlinksldjump" highlightClick="1"/>
            <a:extLst>
              <a:ext uri="{FF2B5EF4-FFF2-40B4-BE49-F238E27FC236}">
                <a16:creationId xmlns:a16="http://schemas.microsoft.com/office/drawing/2014/main" id="{81EC5861-38E3-C4F2-FB8B-2409DFA1EBC5}"/>
              </a:ext>
            </a:extLst>
          </p:cNvPr>
          <p:cNvSpPr/>
          <p:nvPr/>
        </p:nvSpPr>
        <p:spPr>
          <a:xfrm>
            <a:off x="5791200" y="1522068"/>
            <a:ext cx="2228834" cy="348525"/>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0" name="Picture 2" descr="Free check mark tick mark check vector">
            <a:extLst>
              <a:ext uri="{FF2B5EF4-FFF2-40B4-BE49-F238E27FC236}">
                <a16:creationId xmlns:a16="http://schemas.microsoft.com/office/drawing/2014/main" id="{C1C05F2E-28B2-5908-B692-F0200C3F6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702" y="4066307"/>
            <a:ext cx="1281203" cy="12570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forbidden red cross vector">
            <a:extLst>
              <a:ext uri="{FF2B5EF4-FFF2-40B4-BE49-F238E27FC236}">
                <a16:creationId xmlns:a16="http://schemas.microsoft.com/office/drawing/2014/main" id="{FA6B7467-5B4D-039D-7D2E-2DC913C83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3346" y="3857414"/>
            <a:ext cx="1360916" cy="13609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itle 15">
            <a:extLst>
              <a:ext uri="{FF2B5EF4-FFF2-40B4-BE49-F238E27FC236}">
                <a16:creationId xmlns:a16="http://schemas.microsoft.com/office/drawing/2014/main" id="{A48E06EE-7B74-486C-3457-CCAD5BE8A161}"/>
              </a:ext>
            </a:extLst>
          </p:cNvPr>
          <p:cNvSpPr>
            <a:spLocks noGrp="1"/>
          </p:cNvSpPr>
          <p:nvPr>
            <p:ph type="title"/>
          </p:nvPr>
        </p:nvSpPr>
        <p:spPr/>
        <p:txBody>
          <a:bodyPr>
            <a:normAutofit/>
          </a:bodyPr>
          <a:lstStyle/>
          <a:p>
            <a:r>
              <a:rPr lang="en-GB" sz="4000" b="1" dirty="0">
                <a:solidFill>
                  <a:srgbClr val="C01F52"/>
                </a:solidFill>
              </a:rPr>
              <a:t>Symptoms and signs of food-induced ill health</a:t>
            </a:r>
            <a:endParaRPr lang="en-GB" sz="4000" dirty="0"/>
          </a:p>
        </p:txBody>
      </p:sp>
      <p:pic>
        <p:nvPicPr>
          <p:cNvPr id="2" name="Picture 1">
            <a:extLst>
              <a:ext uri="{FF2B5EF4-FFF2-40B4-BE49-F238E27FC236}">
                <a16:creationId xmlns:a16="http://schemas.microsoft.com/office/drawing/2014/main" id="{7952ACF7-8BC5-543F-47B3-FA912C59323E}"/>
              </a:ext>
            </a:extLst>
          </p:cNvPr>
          <p:cNvPicPr>
            <a:picLocks noChangeAspect="1"/>
          </p:cNvPicPr>
          <p:nvPr/>
        </p:nvPicPr>
        <p:blipFill>
          <a:blip r:embed="rId6"/>
          <a:stretch>
            <a:fillRect/>
          </a:stretch>
        </p:blipFill>
        <p:spPr>
          <a:xfrm>
            <a:off x="10689840" y="6152027"/>
            <a:ext cx="1342729" cy="569448"/>
          </a:xfrm>
          <a:prstGeom prst="rect">
            <a:avLst/>
          </a:prstGeom>
        </p:spPr>
      </p:pic>
      <p:sp>
        <p:nvSpPr>
          <p:cNvPr id="3" name="Footer Placeholder 9">
            <a:extLst>
              <a:ext uri="{FF2B5EF4-FFF2-40B4-BE49-F238E27FC236}">
                <a16:creationId xmlns:a16="http://schemas.microsoft.com/office/drawing/2014/main" id="{BECFF9F5-77A1-CBBE-B5A5-B4D653ED46C3}"/>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2265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to tell if you have food poisoning (symptoms) | NHS">
            <a:hlinkClick r:id="" action="ppaction://media"/>
            <a:extLst>
              <a:ext uri="{FF2B5EF4-FFF2-40B4-BE49-F238E27FC236}">
                <a16:creationId xmlns:a16="http://schemas.microsoft.com/office/drawing/2014/main" id="{5092B74A-D1BE-D742-2094-0DB1F4207B5B}"/>
              </a:ext>
            </a:extLst>
          </p:cNvPr>
          <p:cNvPicPr>
            <a:picLocks noRot="1" noChangeAspect="1"/>
          </p:cNvPicPr>
          <p:nvPr>
            <a:videoFile r:link="rId1"/>
          </p:nvPr>
        </p:nvPicPr>
        <p:blipFill>
          <a:blip r:embed="rId3"/>
          <a:stretch>
            <a:fillRect/>
          </a:stretch>
        </p:blipFill>
        <p:spPr>
          <a:xfrm>
            <a:off x="920659" y="508215"/>
            <a:ext cx="10350681" cy="5848135"/>
          </a:xfrm>
          <a:prstGeom prst="rect">
            <a:avLst/>
          </a:prstGeom>
        </p:spPr>
      </p:pic>
      <p:sp>
        <p:nvSpPr>
          <p:cNvPr id="3" name="TextBox 2">
            <a:extLst>
              <a:ext uri="{FF2B5EF4-FFF2-40B4-BE49-F238E27FC236}">
                <a16:creationId xmlns:a16="http://schemas.microsoft.com/office/drawing/2014/main" id="{BDE7CCD5-5AE2-E9B7-CDB0-AE786D068BD4}"/>
              </a:ext>
            </a:extLst>
          </p:cNvPr>
          <p:cNvSpPr txBox="1"/>
          <p:nvPr/>
        </p:nvSpPr>
        <p:spPr>
          <a:xfrm>
            <a:off x="566467" y="63103"/>
            <a:ext cx="11059064" cy="369332"/>
          </a:xfrm>
          <a:prstGeom prst="rect">
            <a:avLst/>
          </a:prstGeom>
          <a:noFill/>
        </p:spPr>
        <p:txBody>
          <a:bodyPr wrap="square" rtlCol="0">
            <a:spAutoFit/>
          </a:bodyPr>
          <a:lstStyle/>
          <a:p>
            <a:pPr algn="ctr"/>
            <a:r>
              <a:rPr lang="en-US" dirty="0">
                <a:hlinkClick r:id="rId4"/>
              </a:rPr>
              <a:t>How to tell if you have food poisoning (symptoms) | NHS (youtube.com)</a:t>
            </a:r>
            <a:endParaRPr lang="LID4096" dirty="0"/>
          </a:p>
        </p:txBody>
      </p:sp>
      <p:pic>
        <p:nvPicPr>
          <p:cNvPr id="6" name="Picture 5">
            <a:extLst>
              <a:ext uri="{FF2B5EF4-FFF2-40B4-BE49-F238E27FC236}">
                <a16:creationId xmlns:a16="http://schemas.microsoft.com/office/drawing/2014/main" id="{3479560C-C08F-10F0-2936-8D227A9B71F5}"/>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CEFCCB17-8912-AEC9-3C48-37649B1FC038}"/>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3889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55">
            <a:extLst>
              <a:ext uri="{FF2B5EF4-FFF2-40B4-BE49-F238E27FC236}">
                <a16:creationId xmlns:a16="http://schemas.microsoft.com/office/drawing/2014/main" id="{2A88FCEE-7FCB-FDCC-DB2C-293B4A408C12}"/>
              </a:ext>
            </a:extLst>
          </p:cNvPr>
          <p:cNvGraphicFramePr>
            <a:graphicFrameLocks noGrp="1"/>
          </p:cNvGraphicFramePr>
          <p:nvPr>
            <p:extLst>
              <p:ext uri="{D42A27DB-BD31-4B8C-83A1-F6EECF244321}">
                <p14:modId xmlns:p14="http://schemas.microsoft.com/office/powerpoint/2010/main" val="2124932957"/>
              </p:ext>
            </p:extLst>
          </p:nvPr>
        </p:nvGraphicFramePr>
        <p:xfrm>
          <a:off x="838200" y="2169818"/>
          <a:ext cx="10515600" cy="4186256"/>
        </p:xfrm>
        <a:graphic>
          <a:graphicData uri="http://schemas.openxmlformats.org/drawingml/2006/table">
            <a:tbl>
              <a:tblPr>
                <a:tableStyleId>{5DA37D80-6434-44D0-A028-1B22A696006F}</a:tableStyleId>
              </a:tblPr>
              <a:tblGrid>
                <a:gridCol w="2128689">
                  <a:extLst>
                    <a:ext uri="{9D8B030D-6E8A-4147-A177-3AD203B41FA5}">
                      <a16:colId xmlns:a16="http://schemas.microsoft.com/office/drawing/2014/main" val="4098563976"/>
                    </a:ext>
                  </a:extLst>
                </a:gridCol>
                <a:gridCol w="2555596">
                  <a:extLst>
                    <a:ext uri="{9D8B030D-6E8A-4147-A177-3AD203B41FA5}">
                      <a16:colId xmlns:a16="http://schemas.microsoft.com/office/drawing/2014/main" val="2121503878"/>
                    </a:ext>
                  </a:extLst>
                </a:gridCol>
                <a:gridCol w="2555596">
                  <a:extLst>
                    <a:ext uri="{9D8B030D-6E8A-4147-A177-3AD203B41FA5}">
                      <a16:colId xmlns:a16="http://schemas.microsoft.com/office/drawing/2014/main" val="403404556"/>
                    </a:ext>
                  </a:extLst>
                </a:gridCol>
                <a:gridCol w="3275719">
                  <a:extLst>
                    <a:ext uri="{9D8B030D-6E8A-4147-A177-3AD203B41FA5}">
                      <a16:colId xmlns:a16="http://schemas.microsoft.com/office/drawing/2014/main" val="674657210"/>
                    </a:ext>
                  </a:extLst>
                </a:gridCol>
              </a:tblGrid>
              <a:tr h="54538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bg1"/>
                          </a:solidFill>
                          <a:latin typeface="+mj-lt"/>
                        </a:rPr>
                        <a:t>Food poisoning bacteria</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solidFill>
                      <a:srgbClr val="C01F5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bg1"/>
                          </a:solidFill>
                          <a:latin typeface="+mj-lt"/>
                        </a:rPr>
                        <a:t>Non-visible symptoms and signs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solidFill>
                      <a:srgbClr val="C01F5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bg1"/>
                          </a:solidFill>
                          <a:latin typeface="+mj-lt"/>
                        </a:rPr>
                        <a:t>Visible symptoms and signs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solidFill>
                      <a:srgbClr val="C01F52"/>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bg1"/>
                          </a:solidFill>
                          <a:latin typeface="+mj-lt"/>
                        </a:rPr>
                        <a:t>Found in</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solidFill>
                      <a:srgbClr val="C01F52"/>
                    </a:solidFill>
                  </a:tcPr>
                </a:tc>
                <a:extLst>
                  <a:ext uri="{0D108BD9-81ED-4DB2-BD59-A6C34878D82A}">
                    <a16:rowId xmlns:a16="http://schemas.microsoft.com/office/drawing/2014/main" val="4052407496"/>
                  </a:ext>
                </a:extLst>
              </a:tr>
              <a:tr h="4870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Salmonella</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GB" altLang="en-US" sz="1400" dirty="0">
                          <a:solidFill>
                            <a:schemeClr val="tx1"/>
                          </a:solidFill>
                          <a:latin typeface="+mj-lt"/>
                        </a:rPr>
                        <a:t>Cramps, abdominal pain, aches and pains. </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altLang="en-US" sz="1400" b="0" kern="1200" dirty="0">
                          <a:solidFill>
                            <a:schemeClr val="tx1"/>
                          </a:solidFill>
                          <a:latin typeface="+mj-lt"/>
                          <a:ea typeface="+mn-ea"/>
                          <a:cs typeface="+mn-cs"/>
                        </a:rPr>
                        <a:t>Diarrhoea and fever.</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GB" altLang="en-US" sz="1400" b="0" dirty="0">
                          <a:solidFill>
                            <a:schemeClr val="tx1"/>
                          </a:solidFill>
                          <a:latin typeface="+mj-lt"/>
                        </a:rPr>
                        <a:t>Meat, poultry, eggs, unpasteurised milk,</a:t>
                      </a:r>
                      <a:br>
                        <a:rPr lang="en-GB" altLang="en-US" sz="1400" b="0" dirty="0">
                          <a:solidFill>
                            <a:schemeClr val="tx1"/>
                          </a:solidFill>
                          <a:latin typeface="+mj-lt"/>
                        </a:rPr>
                      </a:br>
                      <a:r>
                        <a:rPr lang="en-GB" altLang="en-US" sz="1400" b="0" dirty="0">
                          <a:solidFill>
                            <a:schemeClr val="tx1"/>
                          </a:solidFill>
                          <a:latin typeface="+mj-lt"/>
                        </a:rPr>
                        <a:t>meat pie and leftovers.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3359862498"/>
                  </a:ext>
                </a:extLst>
              </a:tr>
              <a:tr h="49578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Clostridium perfringens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585461176"/>
                  </a:ext>
                </a:extLst>
              </a:tr>
              <a:tr h="49578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Staphylococcus aureus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1139142618"/>
                  </a:ext>
                </a:extLst>
              </a:tr>
              <a:tr h="49578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Campylobacter</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2485888571"/>
                  </a:ext>
                </a:extLst>
              </a:tr>
              <a:tr h="49578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E. coli</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312869400"/>
                  </a:ext>
                </a:extLst>
              </a:tr>
              <a:tr h="49578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Listeria</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3998661151"/>
                  </a:ext>
                </a:extLst>
              </a:tr>
              <a:tr h="4957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en-GB" altLang="en-US" sz="1600" b="1" dirty="0">
                          <a:solidFill>
                            <a:schemeClr val="tx1"/>
                          </a:solidFill>
                          <a:latin typeface="+mj-lt"/>
                        </a:rPr>
                        <a:t>Bacillus cereus</a:t>
                      </a: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lang="en-GB" altLang="en-US" sz="1300" dirty="0">
                        <a:solidFill>
                          <a:schemeClr val="tx1"/>
                        </a:solidFill>
                        <a:latin typeface="+mj-lt"/>
                      </a:endParaRPr>
                    </a:p>
                  </a:txBody>
                  <a:tcPr marL="82084" marR="82084" marT="41042" marB="41042" horzOverflow="overflow">
                    <a:lnL w="12700" cap="flat" cmpd="sng" algn="ctr">
                      <a:solidFill>
                        <a:srgbClr val="C01F52"/>
                      </a:solidFill>
                      <a:prstDash val="solid"/>
                      <a:round/>
                      <a:headEnd type="none" w="med" len="med"/>
                      <a:tailEnd type="none" w="med" len="med"/>
                    </a:lnL>
                    <a:lnR w="12700" cap="flat" cmpd="sng" algn="ctr">
                      <a:solidFill>
                        <a:srgbClr val="C01F52"/>
                      </a:solidFill>
                      <a:prstDash val="solid"/>
                      <a:round/>
                      <a:headEnd type="none" w="med" len="med"/>
                      <a:tailEnd type="none" w="med" len="med"/>
                    </a:lnR>
                    <a:lnT w="12700" cap="flat" cmpd="sng" algn="ctr">
                      <a:solidFill>
                        <a:srgbClr val="C01F52"/>
                      </a:solidFill>
                      <a:prstDash val="solid"/>
                      <a:round/>
                      <a:headEnd type="none" w="med" len="med"/>
                      <a:tailEnd type="none" w="med" len="med"/>
                    </a:lnT>
                    <a:lnB w="12700" cap="flat" cmpd="sng" algn="ctr">
                      <a:solidFill>
                        <a:srgbClr val="C01F52"/>
                      </a:solidFill>
                      <a:prstDash val="solid"/>
                      <a:round/>
                      <a:headEnd type="none" w="med" len="med"/>
                      <a:tailEnd type="none" w="med" len="med"/>
                    </a:lnB>
                  </a:tcPr>
                </a:tc>
                <a:extLst>
                  <a:ext uri="{0D108BD9-81ED-4DB2-BD59-A6C34878D82A}">
                    <a16:rowId xmlns:a16="http://schemas.microsoft.com/office/drawing/2014/main" val="3216153106"/>
                  </a:ext>
                </a:extLst>
              </a:tr>
            </a:tbl>
          </a:graphicData>
        </a:graphic>
      </p:graphicFrame>
      <p:sp>
        <p:nvSpPr>
          <p:cNvPr id="18" name="Rectangle 17">
            <a:extLst>
              <a:ext uri="{FF2B5EF4-FFF2-40B4-BE49-F238E27FC236}">
                <a16:creationId xmlns:a16="http://schemas.microsoft.com/office/drawing/2014/main" id="{648C8408-D283-9EF8-64D6-49FA265550EB}"/>
              </a:ext>
            </a:extLst>
          </p:cNvPr>
          <p:cNvSpPr/>
          <p:nvPr/>
        </p:nvSpPr>
        <p:spPr>
          <a:xfrm>
            <a:off x="838200" y="981313"/>
            <a:ext cx="10515600" cy="1059057"/>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TextBox 18">
            <a:extLst>
              <a:ext uri="{FF2B5EF4-FFF2-40B4-BE49-F238E27FC236}">
                <a16:creationId xmlns:a16="http://schemas.microsoft.com/office/drawing/2014/main" id="{40EB5F23-506D-63BB-C032-096F9E38A39E}"/>
              </a:ext>
            </a:extLst>
          </p:cNvPr>
          <p:cNvSpPr txBox="1"/>
          <p:nvPr/>
        </p:nvSpPr>
        <p:spPr>
          <a:xfrm>
            <a:off x="838200" y="983183"/>
            <a:ext cx="10900768" cy="538609"/>
          </a:xfrm>
          <a:prstGeom prst="rect">
            <a:avLst/>
          </a:prstGeom>
          <a:noFill/>
        </p:spPr>
        <p:txBody>
          <a:bodyPr wrap="square" rtlCol="0">
            <a:spAutoFit/>
          </a:bodyPr>
          <a:lstStyle/>
          <a:p>
            <a:r>
              <a:rPr lang="en-GB" b="1" dirty="0">
                <a:latin typeface="+mj-lt"/>
              </a:rPr>
              <a:t>ACTIVITY </a:t>
            </a:r>
            <a:endParaRPr lang="en-GB" dirty="0">
              <a:latin typeface="+mj-lt"/>
            </a:endParaRPr>
          </a:p>
          <a:p>
            <a:r>
              <a:rPr lang="en-GB" sz="1100" dirty="0">
                <a:solidFill>
                  <a:srgbClr val="C01F52"/>
                </a:solidFill>
                <a:latin typeface="+mj-lt"/>
              </a:rPr>
              <a:t>…………………………..…………………………………………………………………………………………………………………………….…………………………………………………………………………………………………………….……..…</a:t>
            </a:r>
          </a:p>
        </p:txBody>
      </p:sp>
      <p:sp>
        <p:nvSpPr>
          <p:cNvPr id="20" name="TextBox 19">
            <a:extLst>
              <a:ext uri="{FF2B5EF4-FFF2-40B4-BE49-F238E27FC236}">
                <a16:creationId xmlns:a16="http://schemas.microsoft.com/office/drawing/2014/main" id="{FB13006B-2BEE-2E62-F405-475E01F70F3F}"/>
              </a:ext>
            </a:extLst>
          </p:cNvPr>
          <p:cNvSpPr txBox="1"/>
          <p:nvPr/>
        </p:nvSpPr>
        <p:spPr>
          <a:xfrm>
            <a:off x="838200" y="1394039"/>
            <a:ext cx="10864292" cy="646331"/>
          </a:xfrm>
          <a:prstGeom prst="rect">
            <a:avLst/>
          </a:prstGeom>
          <a:noFill/>
        </p:spPr>
        <p:txBody>
          <a:bodyPr wrap="square" rtlCol="0">
            <a:spAutoFit/>
          </a:bodyPr>
          <a:lstStyle/>
          <a:p>
            <a:r>
              <a:rPr lang="en-US" dirty="0">
                <a:latin typeface="+mj-lt"/>
              </a:rPr>
              <a:t>Using the internet, research visible and non-visible signs and symptoms and sources of different types of   pathogenic bacteria.</a:t>
            </a:r>
            <a:endParaRPr lang="en-GB" dirty="0">
              <a:latin typeface="+mj-lt"/>
            </a:endParaRPr>
          </a:p>
        </p:txBody>
      </p:sp>
      <p:sp>
        <p:nvSpPr>
          <p:cNvPr id="22" name="TextBox 21">
            <a:extLst>
              <a:ext uri="{FF2B5EF4-FFF2-40B4-BE49-F238E27FC236}">
                <a16:creationId xmlns:a16="http://schemas.microsoft.com/office/drawing/2014/main" id="{85D73B33-0A5F-E50E-6BB3-CA694E4AAD8D}"/>
              </a:ext>
            </a:extLst>
          </p:cNvPr>
          <p:cNvSpPr txBox="1"/>
          <p:nvPr/>
        </p:nvSpPr>
        <p:spPr>
          <a:xfrm>
            <a:off x="720061" y="369891"/>
            <a:ext cx="11022999" cy="584775"/>
          </a:xfrm>
          <a:prstGeom prst="rect">
            <a:avLst/>
          </a:prstGeom>
          <a:noFill/>
        </p:spPr>
        <p:txBody>
          <a:bodyPr wrap="square">
            <a:spAutoFit/>
          </a:bodyPr>
          <a:lstStyle/>
          <a:p>
            <a:r>
              <a:rPr lang="en-GB" sz="3200" b="1" dirty="0">
                <a:solidFill>
                  <a:srgbClr val="C01F52"/>
                </a:solidFill>
                <a:latin typeface="+mj-lt"/>
              </a:rPr>
              <a:t>Food related causes and symptoms of ill health</a:t>
            </a:r>
            <a:endParaRPr lang="en-GB" sz="3200" dirty="0">
              <a:solidFill>
                <a:srgbClr val="C01F52"/>
              </a:solidFill>
              <a:latin typeface="+mj-lt"/>
            </a:endParaRPr>
          </a:p>
        </p:txBody>
      </p:sp>
      <p:pic>
        <p:nvPicPr>
          <p:cNvPr id="2" name="Picture 1">
            <a:extLst>
              <a:ext uri="{FF2B5EF4-FFF2-40B4-BE49-F238E27FC236}">
                <a16:creationId xmlns:a16="http://schemas.microsoft.com/office/drawing/2014/main" id="{4689F30E-D2E6-0B19-E025-2DE62117A91F}"/>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A3C14727-7F30-4978-828F-1BEC724E891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11495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AC0BBC-5495-8853-F9D9-43EBBE6F9D10}"/>
              </a:ext>
            </a:extLst>
          </p:cNvPr>
          <p:cNvSpPr/>
          <p:nvPr/>
        </p:nvSpPr>
        <p:spPr>
          <a:xfrm>
            <a:off x="838200" y="1824808"/>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Salmonella fact file</a:t>
            </a:r>
          </a:p>
        </p:txBody>
      </p:sp>
      <p:sp>
        <p:nvSpPr>
          <p:cNvPr id="12" name="Content Placeholder 2">
            <a:extLst>
              <a:ext uri="{FF2B5EF4-FFF2-40B4-BE49-F238E27FC236}">
                <a16:creationId xmlns:a16="http://schemas.microsoft.com/office/drawing/2014/main" id="{AC116D1F-FC38-5217-3323-B8844EF8BCC0}"/>
              </a:ext>
            </a:extLst>
          </p:cNvPr>
          <p:cNvSpPr txBox="1">
            <a:spLocks/>
          </p:cNvSpPr>
          <p:nvPr/>
        </p:nvSpPr>
        <p:spPr>
          <a:xfrm>
            <a:off x="1515814" y="3054176"/>
            <a:ext cx="4643119" cy="856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Cramps, abdominal pain, aches and pains</a:t>
            </a:r>
          </a:p>
        </p:txBody>
      </p:sp>
      <p:sp>
        <p:nvSpPr>
          <p:cNvPr id="13" name="Content Placeholder 2">
            <a:extLst>
              <a:ext uri="{FF2B5EF4-FFF2-40B4-BE49-F238E27FC236}">
                <a16:creationId xmlns:a16="http://schemas.microsoft.com/office/drawing/2014/main" id="{2DAD2A5E-1624-57CB-4CDE-636123434888}"/>
              </a:ext>
            </a:extLst>
          </p:cNvPr>
          <p:cNvSpPr txBox="1">
            <a:spLocks/>
          </p:cNvSpPr>
          <p:nvPr/>
        </p:nvSpPr>
        <p:spPr>
          <a:xfrm>
            <a:off x="7594415" y="3052109"/>
            <a:ext cx="2275888" cy="856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 and fever</a:t>
            </a:r>
          </a:p>
        </p:txBody>
      </p:sp>
      <p:sp>
        <p:nvSpPr>
          <p:cNvPr id="16" name="TextBox 15">
            <a:extLst>
              <a:ext uri="{FF2B5EF4-FFF2-40B4-BE49-F238E27FC236}">
                <a16:creationId xmlns:a16="http://schemas.microsoft.com/office/drawing/2014/main" id="{11A3F289-0557-AD2C-E8C3-62E9E3BE048A}"/>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7" name="TextBox 16">
            <a:extLst>
              <a:ext uri="{FF2B5EF4-FFF2-40B4-BE49-F238E27FC236}">
                <a16:creationId xmlns:a16="http://schemas.microsoft.com/office/drawing/2014/main" id="{8C670591-017B-E068-F798-B28332B8D255}"/>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sp>
        <p:nvSpPr>
          <p:cNvPr id="25" name="Content Placeholder 2">
            <a:extLst>
              <a:ext uri="{FF2B5EF4-FFF2-40B4-BE49-F238E27FC236}">
                <a16:creationId xmlns:a16="http://schemas.microsoft.com/office/drawing/2014/main" id="{536AA99D-450A-520C-88E5-507E8A9A032C}"/>
              </a:ext>
            </a:extLst>
          </p:cNvPr>
          <p:cNvSpPr txBox="1">
            <a:spLocks/>
          </p:cNvSpPr>
          <p:nvPr/>
        </p:nvSpPr>
        <p:spPr>
          <a:xfrm>
            <a:off x="3257465" y="3966911"/>
            <a:ext cx="4492752" cy="193433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Salmonella </a:t>
            </a:r>
            <a:r>
              <a:rPr lang="en-GB" sz="2400" dirty="0"/>
              <a:t>is found in:</a:t>
            </a:r>
          </a:p>
          <a:p>
            <a:r>
              <a:rPr lang="en-GB" sz="2200" dirty="0"/>
              <a:t>raw eggs and undercooked poultry
processed foods
unpasteurised milk and dairy products
pets</a:t>
            </a:r>
          </a:p>
          <a:p>
            <a:r>
              <a:rPr lang="en-GB" sz="2200" dirty="0"/>
              <a:t>poor sanitation.</a:t>
            </a:r>
          </a:p>
        </p:txBody>
      </p:sp>
      <p:sp>
        <p:nvSpPr>
          <p:cNvPr id="15" name="Title 14">
            <a:extLst>
              <a:ext uri="{FF2B5EF4-FFF2-40B4-BE49-F238E27FC236}">
                <a16:creationId xmlns:a16="http://schemas.microsoft.com/office/drawing/2014/main" id="{5ACA05EA-40E6-1243-EE5B-3F97C4B52284}"/>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3" name="Footer Placeholder 4">
            <a:extLst>
              <a:ext uri="{FF2B5EF4-FFF2-40B4-BE49-F238E27FC236}">
                <a16:creationId xmlns:a16="http://schemas.microsoft.com/office/drawing/2014/main" id="{F881AEA0-35D5-1EFE-6003-F08DEE0798F0}"/>
              </a:ext>
            </a:extLst>
          </p:cNvPr>
          <p:cNvSpPr>
            <a:spLocks noGrp="1"/>
          </p:cNvSpPr>
          <p:nvPr>
            <p:ph type="ftr" sz="quarter" idx="11"/>
          </p:nvPr>
        </p:nvSpPr>
        <p:spPr/>
        <p:txBody>
          <a:bodyPr/>
          <a:lstStyle/>
          <a:p>
            <a:r>
              <a:rPr lang="en-GB" dirty="0">
                <a:solidFill>
                  <a:schemeClr val="bg1"/>
                </a:solidFill>
              </a:rPr>
              <a:t>1.4 Food safety in hospitality and catering</a:t>
            </a:r>
          </a:p>
        </p:txBody>
      </p:sp>
      <p:pic>
        <p:nvPicPr>
          <p:cNvPr id="23" name="Picture 2" descr="Free check mark tick mark check vector">
            <a:extLst>
              <a:ext uri="{FF2B5EF4-FFF2-40B4-BE49-F238E27FC236}">
                <a16:creationId xmlns:a16="http://schemas.microsoft.com/office/drawing/2014/main" id="{7A23FDDB-37F3-56AC-4BF3-88DC99C44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384" y="2571789"/>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ree forbidden red cross vector">
            <a:extLst>
              <a:ext uri="{FF2B5EF4-FFF2-40B4-BE49-F238E27FC236}">
                <a16:creationId xmlns:a16="http://schemas.microsoft.com/office/drawing/2014/main" id="{DFF0C948-EE5E-70BC-B9A3-FB4E840DA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850" y="2571789"/>
            <a:ext cx="3693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41AA38B-CBAD-B393-57B0-D5D252B832D0}"/>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209BB701-00A9-D836-38C9-1CC6059126E3}"/>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Component 1 Principles of Food Preparation and Nutrition</a:t>
            </a:r>
            <a:endParaRPr lang="en-GB" dirty="0"/>
          </a:p>
        </p:txBody>
      </p:sp>
    </p:spTree>
    <p:extLst>
      <p:ext uri="{BB962C8B-B14F-4D97-AF65-F5344CB8AC3E}">
        <p14:creationId xmlns:p14="http://schemas.microsoft.com/office/powerpoint/2010/main" val="426092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A5AAFC-C749-96A2-F3FF-AD53F28178BB}"/>
              </a:ext>
            </a:extLst>
          </p:cNvPr>
          <p:cNvSpPr/>
          <p:nvPr/>
        </p:nvSpPr>
        <p:spPr>
          <a:xfrm>
            <a:off x="838199" y="1830432"/>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Campylobacter fact file</a:t>
            </a:r>
          </a:p>
        </p:txBody>
      </p:sp>
      <p:sp>
        <p:nvSpPr>
          <p:cNvPr id="11" name="Title 10">
            <a:extLst>
              <a:ext uri="{FF2B5EF4-FFF2-40B4-BE49-F238E27FC236}">
                <a16:creationId xmlns:a16="http://schemas.microsoft.com/office/drawing/2014/main" id="{EF6D8687-1065-4FB9-46F9-46098C469197}"/>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17" name="TextBox 16">
            <a:extLst>
              <a:ext uri="{FF2B5EF4-FFF2-40B4-BE49-F238E27FC236}">
                <a16:creationId xmlns:a16="http://schemas.microsoft.com/office/drawing/2014/main" id="{73DD2952-56DE-228C-9A85-AC6D61D83961}"/>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8" name="TextBox 17">
            <a:extLst>
              <a:ext uri="{FF2B5EF4-FFF2-40B4-BE49-F238E27FC236}">
                <a16:creationId xmlns:a16="http://schemas.microsoft.com/office/drawing/2014/main" id="{06C9E8F4-FEB4-C65E-3146-D171150132FA}"/>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9" name="Picture 2" descr="Free check mark tick mark check vector">
            <a:extLst>
              <a:ext uri="{FF2B5EF4-FFF2-40B4-BE49-F238E27FC236}">
                <a16:creationId xmlns:a16="http://schemas.microsoft.com/office/drawing/2014/main" id="{93A80ACD-A088-DB4A-745D-03CF76752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79" y="2569593"/>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ree forbidden red cross vector">
            <a:extLst>
              <a:ext uri="{FF2B5EF4-FFF2-40B4-BE49-F238E27FC236}">
                <a16:creationId xmlns:a16="http://schemas.microsoft.com/office/drawing/2014/main" id="{88EE7151-41E4-F537-7D46-31A61FD02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3" y="2571119"/>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32F98320-504A-82B5-EBD7-D7217963EEB0}"/>
              </a:ext>
            </a:extLst>
          </p:cNvPr>
          <p:cNvSpPr txBox="1">
            <a:spLocks/>
          </p:cNvSpPr>
          <p:nvPr/>
        </p:nvSpPr>
        <p:spPr>
          <a:xfrm>
            <a:off x="1777068" y="3054176"/>
            <a:ext cx="4643119" cy="856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Cramps, abdominal pain and fatigue</a:t>
            </a:r>
          </a:p>
        </p:txBody>
      </p:sp>
      <p:sp>
        <p:nvSpPr>
          <p:cNvPr id="23" name="Content Placeholder 2">
            <a:extLst>
              <a:ext uri="{FF2B5EF4-FFF2-40B4-BE49-F238E27FC236}">
                <a16:creationId xmlns:a16="http://schemas.microsoft.com/office/drawing/2014/main" id="{36803246-7F88-8899-B370-C382DFE07A0B}"/>
              </a:ext>
            </a:extLst>
          </p:cNvPr>
          <p:cNvSpPr txBox="1">
            <a:spLocks/>
          </p:cNvSpPr>
          <p:nvPr/>
        </p:nvSpPr>
        <p:spPr>
          <a:xfrm>
            <a:off x="7594415" y="3052109"/>
            <a:ext cx="2629448" cy="856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 and vomiting</a:t>
            </a:r>
          </a:p>
        </p:txBody>
      </p:sp>
      <p:sp>
        <p:nvSpPr>
          <p:cNvPr id="2" name="Content Placeholder 2">
            <a:extLst>
              <a:ext uri="{FF2B5EF4-FFF2-40B4-BE49-F238E27FC236}">
                <a16:creationId xmlns:a16="http://schemas.microsoft.com/office/drawing/2014/main" id="{0B000008-48E6-F6F0-25CE-0D8937ED1B45}"/>
              </a:ext>
            </a:extLst>
          </p:cNvPr>
          <p:cNvSpPr txBox="1">
            <a:spLocks/>
          </p:cNvSpPr>
          <p:nvPr/>
        </p:nvSpPr>
        <p:spPr>
          <a:xfrm>
            <a:off x="3849623" y="4008816"/>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t>Campylobacter </a:t>
            </a:r>
            <a:r>
              <a:rPr lang="en-GB" sz="2100" dirty="0"/>
              <a:t>is found in:</a:t>
            </a:r>
          </a:p>
          <a:p>
            <a:r>
              <a:rPr lang="en-US" sz="1800" dirty="0"/>
              <a:t>the intestines of animals and poultry</a:t>
            </a:r>
          </a:p>
          <a:p>
            <a:r>
              <a:rPr lang="en-US" sz="1800" dirty="0"/>
              <a:t>raw and undercooked meats</a:t>
            </a:r>
          </a:p>
          <a:p>
            <a:r>
              <a:rPr lang="en-GB" sz="1800" dirty="0"/>
              <a:t>unpasteurised milk </a:t>
            </a:r>
          </a:p>
          <a:p>
            <a:r>
              <a:rPr lang="en-US" sz="1800" dirty="0"/>
              <a:t>contaminated water.</a:t>
            </a:r>
            <a:endParaRPr lang="en-GB" sz="1800" dirty="0"/>
          </a:p>
        </p:txBody>
      </p:sp>
      <p:pic>
        <p:nvPicPr>
          <p:cNvPr id="3" name="Picture 2">
            <a:extLst>
              <a:ext uri="{FF2B5EF4-FFF2-40B4-BE49-F238E27FC236}">
                <a16:creationId xmlns:a16="http://schemas.microsoft.com/office/drawing/2014/main" id="{6CD87382-8880-0DB0-AB42-75ABFDE4C54A}"/>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5" name="Footer Placeholder 9">
            <a:extLst>
              <a:ext uri="{FF2B5EF4-FFF2-40B4-BE49-F238E27FC236}">
                <a16:creationId xmlns:a16="http://schemas.microsoft.com/office/drawing/2014/main" id="{64B69EB9-E0B3-7FA7-A799-85E9C3E745A7}"/>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73321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E4B84-87BD-D063-1893-9CB489C4F6BA}"/>
              </a:ext>
            </a:extLst>
          </p:cNvPr>
          <p:cNvSpPr/>
          <p:nvPr/>
        </p:nvSpPr>
        <p:spPr>
          <a:xfrm>
            <a:off x="824144" y="1799054"/>
            <a:ext cx="10529656"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Bacillus cereus fact file</a:t>
            </a:r>
          </a:p>
        </p:txBody>
      </p:sp>
      <p:sp>
        <p:nvSpPr>
          <p:cNvPr id="11" name="Title 10">
            <a:extLst>
              <a:ext uri="{FF2B5EF4-FFF2-40B4-BE49-F238E27FC236}">
                <a16:creationId xmlns:a16="http://schemas.microsoft.com/office/drawing/2014/main" id="{922F3423-479C-0D29-63EC-13A85568D3F5}"/>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3" name="Footer Placeholder 4">
            <a:extLst>
              <a:ext uri="{FF2B5EF4-FFF2-40B4-BE49-F238E27FC236}">
                <a16:creationId xmlns:a16="http://schemas.microsoft.com/office/drawing/2014/main" id="{A707BFBB-1BFB-1E10-F021-5A7EE806EFDB}"/>
              </a:ext>
            </a:extLst>
          </p:cNvPr>
          <p:cNvSpPr>
            <a:spLocks noGrp="1"/>
          </p:cNvSpPr>
          <p:nvPr>
            <p:ph type="ftr" sz="quarter" idx="11"/>
          </p:nvPr>
        </p:nvSpPr>
        <p:spPr/>
        <p:txBody>
          <a:bodyPr/>
          <a:lstStyle/>
          <a:p>
            <a:r>
              <a:rPr lang="en-GB" dirty="0">
                <a:solidFill>
                  <a:schemeClr val="bg1"/>
                </a:solidFill>
              </a:rPr>
              <a:t>1.4 Food safety in hospitality and catering</a:t>
            </a:r>
          </a:p>
        </p:txBody>
      </p:sp>
      <p:sp>
        <p:nvSpPr>
          <p:cNvPr id="13" name="TextBox 12">
            <a:extLst>
              <a:ext uri="{FF2B5EF4-FFF2-40B4-BE49-F238E27FC236}">
                <a16:creationId xmlns:a16="http://schemas.microsoft.com/office/drawing/2014/main" id="{B768A3A1-2E18-B67D-86DF-DD0C1F77D1E2}"/>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4" name="TextBox 13">
            <a:extLst>
              <a:ext uri="{FF2B5EF4-FFF2-40B4-BE49-F238E27FC236}">
                <a16:creationId xmlns:a16="http://schemas.microsoft.com/office/drawing/2014/main" id="{A221A8F0-D9B6-5AFC-5756-30711481EF8A}"/>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5" name="Picture 2" descr="Free check mark tick mark check vector">
            <a:extLst>
              <a:ext uri="{FF2B5EF4-FFF2-40B4-BE49-F238E27FC236}">
                <a16:creationId xmlns:a16="http://schemas.microsoft.com/office/drawing/2014/main" id="{81910EF3-3F3E-76E5-F7E3-5DD86A567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34" y="2575778"/>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ree forbidden red cross vector">
            <a:extLst>
              <a:ext uri="{FF2B5EF4-FFF2-40B4-BE49-F238E27FC236}">
                <a16:creationId xmlns:a16="http://schemas.microsoft.com/office/drawing/2014/main" id="{4C729269-7980-2B88-F0AC-CA4C5D927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951" y="2558563"/>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50662FA0-9AFA-E60F-1C55-DC8374C7E658}"/>
              </a:ext>
            </a:extLst>
          </p:cNvPr>
          <p:cNvSpPr txBox="1">
            <a:spLocks/>
          </p:cNvSpPr>
          <p:nvPr/>
        </p:nvSpPr>
        <p:spPr>
          <a:xfrm>
            <a:off x="2586967" y="3054176"/>
            <a:ext cx="2261532"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Cramps and nausea</a:t>
            </a:r>
          </a:p>
        </p:txBody>
      </p:sp>
      <p:sp>
        <p:nvSpPr>
          <p:cNvPr id="18" name="Content Placeholder 2">
            <a:extLst>
              <a:ext uri="{FF2B5EF4-FFF2-40B4-BE49-F238E27FC236}">
                <a16:creationId xmlns:a16="http://schemas.microsoft.com/office/drawing/2014/main" id="{3EFD2F19-83EC-D75C-F252-B1E0DF4E0A11}"/>
              </a:ext>
            </a:extLst>
          </p:cNvPr>
          <p:cNvSpPr txBox="1">
            <a:spLocks/>
          </p:cNvSpPr>
          <p:nvPr/>
        </p:nvSpPr>
        <p:spPr>
          <a:xfrm>
            <a:off x="7594415" y="3052109"/>
            <a:ext cx="2629448"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 and vomiting</a:t>
            </a:r>
          </a:p>
        </p:txBody>
      </p:sp>
      <p:sp>
        <p:nvSpPr>
          <p:cNvPr id="2" name="Content Placeholder 2">
            <a:extLst>
              <a:ext uri="{FF2B5EF4-FFF2-40B4-BE49-F238E27FC236}">
                <a16:creationId xmlns:a16="http://schemas.microsoft.com/office/drawing/2014/main" id="{C88A1C61-8F2F-3946-C03D-EC88C6DB3F5E}"/>
              </a:ext>
            </a:extLst>
          </p:cNvPr>
          <p:cNvSpPr txBox="1">
            <a:spLocks/>
          </p:cNvSpPr>
          <p:nvPr/>
        </p:nvSpPr>
        <p:spPr>
          <a:xfrm>
            <a:off x="4038600" y="4021650"/>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t>Bacillus cereus</a:t>
            </a:r>
            <a:r>
              <a:rPr lang="en-GB" sz="1900" b="1" dirty="0"/>
              <a:t> </a:t>
            </a:r>
            <a:r>
              <a:rPr lang="en-GB" sz="1900" dirty="0"/>
              <a:t>is found in:</a:t>
            </a:r>
          </a:p>
          <a:p>
            <a:r>
              <a:rPr lang="en-US" sz="1700" dirty="0"/>
              <a:t>reheated rice and dried goods: cereal, sauces, herbs and spices</a:t>
            </a:r>
          </a:p>
          <a:p>
            <a:r>
              <a:rPr lang="en-US" sz="1700" dirty="0"/>
              <a:t>raw meats: beef, turkey and seafood.</a:t>
            </a:r>
          </a:p>
        </p:txBody>
      </p:sp>
      <p:pic>
        <p:nvPicPr>
          <p:cNvPr id="5" name="Picture 4">
            <a:extLst>
              <a:ext uri="{FF2B5EF4-FFF2-40B4-BE49-F238E27FC236}">
                <a16:creationId xmlns:a16="http://schemas.microsoft.com/office/drawing/2014/main" id="{289C7902-B9B9-1336-FBEC-98737D5005D6}"/>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3506F1AF-B0F4-CD4D-5093-8CD20764F07D}"/>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Component 1 Principles of Food Preparation and Nutrition</a:t>
            </a:r>
            <a:endParaRPr lang="en-GB" dirty="0"/>
          </a:p>
        </p:txBody>
      </p:sp>
    </p:spTree>
    <p:extLst>
      <p:ext uri="{BB962C8B-B14F-4D97-AF65-F5344CB8AC3E}">
        <p14:creationId xmlns:p14="http://schemas.microsoft.com/office/powerpoint/2010/main" val="11371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4303E-6FA8-44D7-3BEB-C589E9C953D0}"/>
              </a:ext>
            </a:extLst>
          </p:cNvPr>
          <p:cNvSpPr/>
          <p:nvPr/>
        </p:nvSpPr>
        <p:spPr>
          <a:xfrm>
            <a:off x="838201"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E. coli fact file</a:t>
            </a:r>
          </a:p>
        </p:txBody>
      </p:sp>
      <p:sp>
        <p:nvSpPr>
          <p:cNvPr id="10" name="Title 10">
            <a:extLst>
              <a:ext uri="{FF2B5EF4-FFF2-40B4-BE49-F238E27FC236}">
                <a16:creationId xmlns:a16="http://schemas.microsoft.com/office/drawing/2014/main" id="{FDAF5BA7-50B6-E03A-30F1-E0CC56CEE3E9}"/>
              </a:ext>
            </a:extLst>
          </p:cNvPr>
          <p:cNvSpPr>
            <a:spLocks noGrp="1"/>
          </p:cNvSpPr>
          <p:nvPr>
            <p:ph type="title"/>
          </p:nvPr>
        </p:nvSpPr>
        <p:spPr>
          <a:xfrm>
            <a:off x="838200" y="365125"/>
            <a:ext cx="10515600" cy="1325563"/>
          </a:xfrm>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11" name="TextBox 10">
            <a:extLst>
              <a:ext uri="{FF2B5EF4-FFF2-40B4-BE49-F238E27FC236}">
                <a16:creationId xmlns:a16="http://schemas.microsoft.com/office/drawing/2014/main" id="{5908A486-15A3-117F-48A2-EA4CF1704A76}"/>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2" name="TextBox 11">
            <a:extLst>
              <a:ext uri="{FF2B5EF4-FFF2-40B4-BE49-F238E27FC236}">
                <a16:creationId xmlns:a16="http://schemas.microsoft.com/office/drawing/2014/main" id="{3E328209-BF00-B6AF-8ADC-D385DEB557F6}"/>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3" name="Picture 2" descr="Free check mark tick mark check vector">
            <a:extLst>
              <a:ext uri="{FF2B5EF4-FFF2-40B4-BE49-F238E27FC236}">
                <a16:creationId xmlns:a16="http://schemas.microsoft.com/office/drawing/2014/main" id="{85E60D57-A70E-E380-3A48-C8CD77FA9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066" y="2579768"/>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forbidden red cross vector">
            <a:extLst>
              <a:ext uri="{FF2B5EF4-FFF2-40B4-BE49-F238E27FC236}">
                <a16:creationId xmlns:a16="http://schemas.microsoft.com/office/drawing/2014/main" id="{E75C8E6F-42A7-BCFB-787B-E2FD162CE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3" y="2567597"/>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4B4C2AF8-85CE-3D0D-C6C3-B096E55C1A00}"/>
              </a:ext>
            </a:extLst>
          </p:cNvPr>
          <p:cNvSpPr txBox="1">
            <a:spLocks/>
          </p:cNvSpPr>
          <p:nvPr/>
        </p:nvSpPr>
        <p:spPr>
          <a:xfrm>
            <a:off x="2586967" y="3054176"/>
            <a:ext cx="2261532"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Cramps and fever</a:t>
            </a:r>
          </a:p>
        </p:txBody>
      </p:sp>
      <p:sp>
        <p:nvSpPr>
          <p:cNvPr id="16" name="Content Placeholder 2">
            <a:extLst>
              <a:ext uri="{FF2B5EF4-FFF2-40B4-BE49-F238E27FC236}">
                <a16:creationId xmlns:a16="http://schemas.microsoft.com/office/drawing/2014/main" id="{980E6F62-917C-B3E4-4E73-5090F29BB705}"/>
              </a:ext>
            </a:extLst>
          </p:cNvPr>
          <p:cNvSpPr txBox="1">
            <a:spLocks/>
          </p:cNvSpPr>
          <p:nvPr/>
        </p:nvSpPr>
        <p:spPr>
          <a:xfrm>
            <a:off x="7594415" y="3052109"/>
            <a:ext cx="2629448"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 and vomiting</a:t>
            </a:r>
          </a:p>
        </p:txBody>
      </p:sp>
      <p:sp>
        <p:nvSpPr>
          <p:cNvPr id="3" name="Content Placeholder 2">
            <a:extLst>
              <a:ext uri="{FF2B5EF4-FFF2-40B4-BE49-F238E27FC236}">
                <a16:creationId xmlns:a16="http://schemas.microsoft.com/office/drawing/2014/main" id="{8AD6D084-7E03-332B-03A7-EE3B81810DF4}"/>
              </a:ext>
            </a:extLst>
          </p:cNvPr>
          <p:cNvSpPr txBox="1">
            <a:spLocks/>
          </p:cNvSpPr>
          <p:nvPr/>
        </p:nvSpPr>
        <p:spPr>
          <a:xfrm>
            <a:off x="3849624" y="3962927"/>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900" b="1" dirty="0"/>
              <a:t>E. coli </a:t>
            </a:r>
            <a:r>
              <a:rPr lang="en-GB" sz="1900" dirty="0"/>
              <a:t>is found in:</a:t>
            </a:r>
          </a:p>
          <a:p>
            <a:r>
              <a:rPr lang="en-US" sz="1700" dirty="0"/>
              <a:t>raw and undercooked meats and poultry</a:t>
            </a:r>
          </a:p>
          <a:p>
            <a:r>
              <a:rPr lang="en-GB" sz="1700" dirty="0"/>
              <a:t>unpasteurised</a:t>
            </a:r>
            <a:r>
              <a:rPr lang="en-US" sz="1700" dirty="0"/>
              <a:t> milk and dairy products</a:t>
            </a:r>
          </a:p>
          <a:p>
            <a:r>
              <a:rPr lang="en-US" sz="1700" dirty="0"/>
              <a:t>contaminated water.</a:t>
            </a:r>
          </a:p>
        </p:txBody>
      </p:sp>
      <p:pic>
        <p:nvPicPr>
          <p:cNvPr id="5" name="Picture 4">
            <a:extLst>
              <a:ext uri="{FF2B5EF4-FFF2-40B4-BE49-F238E27FC236}">
                <a16:creationId xmlns:a16="http://schemas.microsoft.com/office/drawing/2014/main" id="{4A3EF8A6-52F1-9860-C3EF-9401F6B3A85D}"/>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3DB7FD3E-C252-A4A7-4539-3C169F37CDF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7254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C28BC-7AE5-5AEF-2B4F-3CE948840900}"/>
              </a:ext>
            </a:extLst>
          </p:cNvPr>
          <p:cNvSpPr/>
          <p:nvPr/>
        </p:nvSpPr>
        <p:spPr>
          <a:xfrm>
            <a:off x="203852" y="245764"/>
            <a:ext cx="10006642" cy="6110586"/>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D28B509B-88AE-D798-E3DC-7D16E898D0FA}"/>
              </a:ext>
            </a:extLst>
          </p:cNvPr>
          <p:cNvSpPr/>
          <p:nvPr/>
        </p:nvSpPr>
        <p:spPr>
          <a:xfrm>
            <a:off x="457242" y="1286471"/>
            <a:ext cx="9273906" cy="47664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0C668B4-B514-FB67-E70D-82695723A2B8}"/>
              </a:ext>
            </a:extLst>
          </p:cNvPr>
          <p:cNvSpPr>
            <a:spLocks noGrp="1"/>
          </p:cNvSpPr>
          <p:nvPr>
            <p:ph type="title"/>
          </p:nvPr>
        </p:nvSpPr>
        <p:spPr/>
        <p:txBody>
          <a:bodyPr>
            <a:normAutofit/>
          </a:bodyPr>
          <a:lstStyle/>
          <a:p>
            <a:r>
              <a:rPr lang="en-US" sz="3000" b="1" dirty="0">
                <a:solidFill>
                  <a:schemeClr val="bg1"/>
                </a:solidFill>
              </a:rPr>
              <a:t>Food related causes of ill health</a:t>
            </a:r>
            <a:endParaRPr lang="en-GB" sz="3000" b="1" dirty="0">
              <a:solidFill>
                <a:schemeClr val="bg1"/>
              </a:solidFill>
            </a:endParaRPr>
          </a:p>
        </p:txBody>
      </p:sp>
      <p:sp>
        <p:nvSpPr>
          <p:cNvPr id="7" name="Content Placeholder 2">
            <a:extLst>
              <a:ext uri="{FF2B5EF4-FFF2-40B4-BE49-F238E27FC236}">
                <a16:creationId xmlns:a16="http://schemas.microsoft.com/office/drawing/2014/main" id="{D5CAE3FA-DD0A-D327-2602-B5B904068967}"/>
              </a:ext>
            </a:extLst>
          </p:cNvPr>
          <p:cNvSpPr>
            <a:spLocks noGrp="1"/>
          </p:cNvSpPr>
          <p:nvPr>
            <p:ph idx="1"/>
          </p:nvPr>
        </p:nvSpPr>
        <p:spPr>
          <a:xfrm>
            <a:off x="719126" y="1494026"/>
            <a:ext cx="9273906" cy="4351338"/>
          </a:xfrm>
        </p:spPr>
        <p:txBody>
          <a:bodyPr>
            <a:normAutofit/>
          </a:bodyPr>
          <a:lstStyle/>
          <a:p>
            <a:pPr marL="0" indent="0">
              <a:lnSpc>
                <a:spcPct val="90000"/>
              </a:lnSpc>
              <a:buNone/>
            </a:pPr>
            <a:r>
              <a:rPr lang="en-GB" sz="2400" dirty="0">
                <a:latin typeface="+mj-lt"/>
              </a:rPr>
              <a:t>In this topic, learners will gain knowledge and understanding of the following areas: </a:t>
            </a:r>
          </a:p>
          <a:p>
            <a:pPr>
              <a:lnSpc>
                <a:spcPct val="90000"/>
              </a:lnSpc>
              <a:buFont typeface="Wingdings" panose="05000000000000000000" pitchFamily="2" charset="2"/>
              <a:buChar char="§"/>
            </a:pPr>
            <a:r>
              <a:rPr lang="en-GB" sz="2400" dirty="0">
                <a:latin typeface="+mj-lt"/>
              </a:rPr>
              <a:t>Food poisoning causes</a:t>
            </a:r>
          </a:p>
          <a:p>
            <a:pPr>
              <a:lnSpc>
                <a:spcPct val="90000"/>
              </a:lnSpc>
              <a:buFont typeface="Wingdings" panose="05000000000000000000" pitchFamily="2" charset="2"/>
              <a:buChar char="§"/>
            </a:pPr>
            <a:r>
              <a:rPr lang="en-GB" sz="2400" dirty="0">
                <a:latin typeface="+mj-lt"/>
              </a:rPr>
              <a:t>Food allergies</a:t>
            </a:r>
          </a:p>
          <a:p>
            <a:pPr>
              <a:lnSpc>
                <a:spcPct val="90000"/>
              </a:lnSpc>
              <a:buFont typeface="Wingdings" panose="05000000000000000000" pitchFamily="2" charset="2"/>
              <a:buChar char="§"/>
            </a:pPr>
            <a:r>
              <a:rPr lang="en-GB" sz="2400" dirty="0">
                <a:latin typeface="+mj-lt"/>
              </a:rPr>
              <a:t>Food intolerances</a:t>
            </a:r>
          </a:p>
          <a:p>
            <a:pPr>
              <a:lnSpc>
                <a:spcPct val="90000"/>
              </a:lnSpc>
              <a:buFont typeface="Wingdings" panose="05000000000000000000" pitchFamily="2" charset="2"/>
              <a:buChar char="§"/>
            </a:pPr>
            <a:r>
              <a:rPr lang="en-GB" sz="2400" dirty="0">
                <a:latin typeface="+mj-lt"/>
              </a:rPr>
              <a:t>Visible and non-visible symptoms of food-induced ill health</a:t>
            </a:r>
          </a:p>
          <a:p>
            <a:pPr>
              <a:lnSpc>
                <a:spcPct val="90000"/>
              </a:lnSpc>
              <a:buFont typeface="Wingdings" panose="05000000000000000000" pitchFamily="2" charset="2"/>
              <a:buChar char="§"/>
            </a:pPr>
            <a:r>
              <a:rPr lang="en-GB" sz="2400" dirty="0">
                <a:latin typeface="+mj-lt"/>
              </a:rPr>
              <a:t>Food labelling laws</a:t>
            </a:r>
          </a:p>
          <a:p>
            <a:pPr marL="0" indent="0">
              <a:lnSpc>
                <a:spcPct val="90000"/>
              </a:lnSpc>
              <a:buNone/>
            </a:pPr>
            <a:endParaRPr lang="en-GB" sz="2200" dirty="0">
              <a:latin typeface="+mj-lt"/>
            </a:endParaRPr>
          </a:p>
          <a:p>
            <a:pPr marL="0" indent="0">
              <a:lnSpc>
                <a:spcPct val="90000"/>
              </a:lnSpc>
              <a:buNone/>
            </a:pPr>
            <a:endParaRPr lang="en-GB" sz="2200" dirty="0">
              <a:latin typeface="+mj-lt"/>
            </a:endParaRPr>
          </a:p>
        </p:txBody>
      </p:sp>
      <p:sp>
        <p:nvSpPr>
          <p:cNvPr id="12" name="Footer Placeholder 9">
            <a:extLst>
              <a:ext uri="{FF2B5EF4-FFF2-40B4-BE49-F238E27FC236}">
                <a16:creationId xmlns:a16="http://schemas.microsoft.com/office/drawing/2014/main" id="{3B4422B5-B60D-F4FB-3555-A3ECDF1824CC}"/>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3" name="Picture 2">
            <a:extLst>
              <a:ext uri="{FF2B5EF4-FFF2-40B4-BE49-F238E27FC236}">
                <a16:creationId xmlns:a16="http://schemas.microsoft.com/office/drawing/2014/main" id="{F0E2C305-D0CF-DF4C-F3B5-0FF14E3B619E}"/>
              </a:ext>
            </a:extLst>
          </p:cNvPr>
          <p:cNvPicPr>
            <a:picLocks noChangeAspect="1"/>
          </p:cNvPicPr>
          <p:nvPr/>
        </p:nvPicPr>
        <p:blipFill>
          <a:blip r:embed="rId2"/>
          <a:stretch>
            <a:fillRect/>
          </a:stretch>
        </p:blipFill>
        <p:spPr>
          <a:xfrm>
            <a:off x="10689840" y="6052920"/>
            <a:ext cx="1342729" cy="668555"/>
          </a:xfrm>
          <a:prstGeom prst="rect">
            <a:avLst/>
          </a:prstGeom>
        </p:spPr>
      </p:pic>
    </p:spTree>
    <p:extLst>
      <p:ext uri="{BB962C8B-B14F-4D97-AF65-F5344CB8AC3E}">
        <p14:creationId xmlns:p14="http://schemas.microsoft.com/office/powerpoint/2010/main" val="29631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D27347-5F01-8C62-DD16-0296BA89454F}"/>
              </a:ext>
            </a:extLst>
          </p:cNvPr>
          <p:cNvSpPr/>
          <p:nvPr/>
        </p:nvSpPr>
        <p:spPr>
          <a:xfrm>
            <a:off x="838200"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Listeria fact file</a:t>
            </a:r>
          </a:p>
        </p:txBody>
      </p:sp>
      <p:sp>
        <p:nvSpPr>
          <p:cNvPr id="9" name="Title 10">
            <a:extLst>
              <a:ext uri="{FF2B5EF4-FFF2-40B4-BE49-F238E27FC236}">
                <a16:creationId xmlns:a16="http://schemas.microsoft.com/office/drawing/2014/main" id="{357B519E-CF28-969E-B006-07827E63E30B}"/>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11" name="TextBox 10">
            <a:extLst>
              <a:ext uri="{FF2B5EF4-FFF2-40B4-BE49-F238E27FC236}">
                <a16:creationId xmlns:a16="http://schemas.microsoft.com/office/drawing/2014/main" id="{6A7DD124-75BD-EAE0-2F30-94106CDDBD84}"/>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2" name="TextBox 11">
            <a:extLst>
              <a:ext uri="{FF2B5EF4-FFF2-40B4-BE49-F238E27FC236}">
                <a16:creationId xmlns:a16="http://schemas.microsoft.com/office/drawing/2014/main" id="{1D570892-40C5-DC9F-16CC-F9A6C3CE4B89}"/>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3" name="Picture 2" descr="Free check mark tick mark check vector">
            <a:extLst>
              <a:ext uri="{FF2B5EF4-FFF2-40B4-BE49-F238E27FC236}">
                <a16:creationId xmlns:a16="http://schemas.microsoft.com/office/drawing/2014/main" id="{08C9F400-0C24-ECA4-F27C-5619AF2C0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49" y="2571789"/>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forbidden red cross vector">
            <a:extLst>
              <a:ext uri="{FF2B5EF4-FFF2-40B4-BE49-F238E27FC236}">
                <a16:creationId xmlns:a16="http://schemas.microsoft.com/office/drawing/2014/main" id="{734B13CE-AA8F-2EFC-8A65-FDF24C73B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3" y="2571789"/>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DBC14BBD-5637-2367-C499-3F1E5104122F}"/>
              </a:ext>
            </a:extLst>
          </p:cNvPr>
          <p:cNvSpPr txBox="1">
            <a:spLocks/>
          </p:cNvSpPr>
          <p:nvPr/>
        </p:nvSpPr>
        <p:spPr>
          <a:xfrm>
            <a:off x="2586967" y="3054176"/>
            <a:ext cx="2261532"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Aches and pains</a:t>
            </a:r>
          </a:p>
        </p:txBody>
      </p:sp>
      <p:sp>
        <p:nvSpPr>
          <p:cNvPr id="16" name="Content Placeholder 2">
            <a:extLst>
              <a:ext uri="{FF2B5EF4-FFF2-40B4-BE49-F238E27FC236}">
                <a16:creationId xmlns:a16="http://schemas.microsoft.com/office/drawing/2014/main" id="{45CF9633-C5D1-92DF-9155-F7E19BFF17D1}"/>
              </a:ext>
            </a:extLst>
          </p:cNvPr>
          <p:cNvSpPr txBox="1">
            <a:spLocks/>
          </p:cNvSpPr>
          <p:nvPr/>
        </p:nvSpPr>
        <p:spPr>
          <a:xfrm>
            <a:off x="7594415" y="3052109"/>
            <a:ext cx="2629448"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 and fever</a:t>
            </a:r>
          </a:p>
        </p:txBody>
      </p:sp>
      <p:sp>
        <p:nvSpPr>
          <p:cNvPr id="2" name="Content Placeholder 2">
            <a:extLst>
              <a:ext uri="{FF2B5EF4-FFF2-40B4-BE49-F238E27FC236}">
                <a16:creationId xmlns:a16="http://schemas.microsoft.com/office/drawing/2014/main" id="{48BE5B92-F975-B7B2-F830-CF952204B1C6}"/>
              </a:ext>
            </a:extLst>
          </p:cNvPr>
          <p:cNvSpPr txBox="1">
            <a:spLocks/>
          </p:cNvSpPr>
          <p:nvPr/>
        </p:nvSpPr>
        <p:spPr>
          <a:xfrm>
            <a:off x="4038600" y="3920693"/>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900" b="1" dirty="0"/>
              <a:t>Listeria </a:t>
            </a:r>
            <a:r>
              <a:rPr lang="en-GB" sz="1900" dirty="0"/>
              <a:t>is found in:</a:t>
            </a:r>
          </a:p>
          <a:p>
            <a:r>
              <a:rPr lang="en-US" sz="1700" dirty="0"/>
              <a:t>ready to eat foods, prepacked sandwiches, </a:t>
            </a:r>
            <a:r>
              <a:rPr lang="en-GB" sz="1600" dirty="0"/>
              <a:t>pâté</a:t>
            </a:r>
            <a:r>
              <a:rPr lang="en-US" sz="1700" dirty="0"/>
              <a:t> and delicatessen foods</a:t>
            </a:r>
          </a:p>
          <a:p>
            <a:r>
              <a:rPr lang="en-GB" sz="1700" dirty="0"/>
              <a:t>unpasteurised</a:t>
            </a:r>
            <a:r>
              <a:rPr lang="en-US" sz="1700" dirty="0"/>
              <a:t> milk and dairy products, and soft cheeses</a:t>
            </a:r>
          </a:p>
          <a:p>
            <a:r>
              <a:rPr lang="en-US" sz="1700" dirty="0"/>
              <a:t>soil, sewage and contaminated water.</a:t>
            </a:r>
          </a:p>
        </p:txBody>
      </p:sp>
      <p:pic>
        <p:nvPicPr>
          <p:cNvPr id="4" name="Picture 3">
            <a:extLst>
              <a:ext uri="{FF2B5EF4-FFF2-40B4-BE49-F238E27FC236}">
                <a16:creationId xmlns:a16="http://schemas.microsoft.com/office/drawing/2014/main" id="{66FF75D0-8ED7-E655-C47A-CE3D979A64D8}"/>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325522FD-CA9A-BC5B-4CCA-B70504AD8398}"/>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2083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8A3FF-54A9-10CD-D214-5EC283DB53ED}"/>
              </a:ext>
            </a:extLst>
          </p:cNvPr>
          <p:cNvSpPr/>
          <p:nvPr/>
        </p:nvSpPr>
        <p:spPr>
          <a:xfrm>
            <a:off x="838201" y="1827687"/>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Staphylococcus aureus fact file</a:t>
            </a:r>
          </a:p>
        </p:txBody>
      </p:sp>
      <p:sp>
        <p:nvSpPr>
          <p:cNvPr id="8" name="Title 10">
            <a:extLst>
              <a:ext uri="{FF2B5EF4-FFF2-40B4-BE49-F238E27FC236}">
                <a16:creationId xmlns:a16="http://schemas.microsoft.com/office/drawing/2014/main" id="{6A3A7ED3-C269-67A8-97DE-715A0393C34E}"/>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10" name="TextBox 9">
            <a:extLst>
              <a:ext uri="{FF2B5EF4-FFF2-40B4-BE49-F238E27FC236}">
                <a16:creationId xmlns:a16="http://schemas.microsoft.com/office/drawing/2014/main" id="{C3406DB3-7F77-6DA8-1B1E-C40D954DCF7B}"/>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1" name="TextBox 10">
            <a:extLst>
              <a:ext uri="{FF2B5EF4-FFF2-40B4-BE49-F238E27FC236}">
                <a16:creationId xmlns:a16="http://schemas.microsoft.com/office/drawing/2014/main" id="{D815CDFD-33CD-21EB-FEB0-FBFEA4E3E676}"/>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2" name="Picture 2" descr="Free check mark tick mark check vector">
            <a:extLst>
              <a:ext uri="{FF2B5EF4-FFF2-40B4-BE49-F238E27FC236}">
                <a16:creationId xmlns:a16="http://schemas.microsoft.com/office/drawing/2014/main" id="{9E0AC823-F158-051C-128F-98C427C08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243" y="2579768"/>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forbidden red cross vector">
            <a:extLst>
              <a:ext uri="{FF2B5EF4-FFF2-40B4-BE49-F238E27FC236}">
                <a16:creationId xmlns:a16="http://schemas.microsoft.com/office/drawing/2014/main" id="{E3F471E0-7816-519A-723A-E006F02F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3" y="2575033"/>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F203337E-C80A-39D7-238C-9C570B583629}"/>
              </a:ext>
            </a:extLst>
          </p:cNvPr>
          <p:cNvSpPr txBox="1">
            <a:spLocks/>
          </p:cNvSpPr>
          <p:nvPr/>
        </p:nvSpPr>
        <p:spPr>
          <a:xfrm>
            <a:off x="2595676" y="3054176"/>
            <a:ext cx="2261532"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Nausea</a:t>
            </a:r>
          </a:p>
        </p:txBody>
      </p:sp>
      <p:sp>
        <p:nvSpPr>
          <p:cNvPr id="15" name="Content Placeholder 2">
            <a:extLst>
              <a:ext uri="{FF2B5EF4-FFF2-40B4-BE49-F238E27FC236}">
                <a16:creationId xmlns:a16="http://schemas.microsoft.com/office/drawing/2014/main" id="{25D628D7-1C78-D023-41C1-3F8FC96AB0F7}"/>
              </a:ext>
            </a:extLst>
          </p:cNvPr>
          <p:cNvSpPr txBox="1">
            <a:spLocks/>
          </p:cNvSpPr>
          <p:nvPr/>
        </p:nvSpPr>
        <p:spPr>
          <a:xfrm>
            <a:off x="7594415" y="3052109"/>
            <a:ext cx="2629448" cy="369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a:t>
            </a:r>
            <a:r>
              <a:rPr lang="en-US" sz="2000" dirty="0">
                <a:latin typeface="+mj-lt"/>
              </a:rPr>
              <a:t>, lumps and sores on the skin</a:t>
            </a:r>
            <a:endParaRPr lang="en-GB" sz="2000" dirty="0">
              <a:latin typeface="+mj-lt"/>
            </a:endParaRPr>
          </a:p>
        </p:txBody>
      </p:sp>
      <p:sp>
        <p:nvSpPr>
          <p:cNvPr id="3" name="Content Placeholder 2">
            <a:extLst>
              <a:ext uri="{FF2B5EF4-FFF2-40B4-BE49-F238E27FC236}">
                <a16:creationId xmlns:a16="http://schemas.microsoft.com/office/drawing/2014/main" id="{AB6CD2BA-8DE7-0D85-2292-2F6C1EFD9983}"/>
              </a:ext>
            </a:extLst>
          </p:cNvPr>
          <p:cNvSpPr txBox="1">
            <a:spLocks/>
          </p:cNvSpPr>
          <p:nvPr/>
        </p:nvSpPr>
        <p:spPr>
          <a:xfrm>
            <a:off x="4038600" y="4107970"/>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t>Staphylococcus aureus </a:t>
            </a:r>
            <a:r>
              <a:rPr lang="en-US" sz="1900" dirty="0"/>
              <a:t>is found:</a:t>
            </a:r>
          </a:p>
          <a:p>
            <a:r>
              <a:rPr lang="en-GB" sz="1800" dirty="0"/>
              <a:t>in unpasteurised milk and dairy products</a:t>
            </a:r>
          </a:p>
          <a:p>
            <a:r>
              <a:rPr lang="en-GB" sz="1800" dirty="0"/>
              <a:t>on the skin and in the nose.</a:t>
            </a:r>
          </a:p>
        </p:txBody>
      </p:sp>
      <p:pic>
        <p:nvPicPr>
          <p:cNvPr id="5" name="Picture 4">
            <a:extLst>
              <a:ext uri="{FF2B5EF4-FFF2-40B4-BE49-F238E27FC236}">
                <a16:creationId xmlns:a16="http://schemas.microsoft.com/office/drawing/2014/main" id="{9BCE3E4D-F33C-DA8B-4D5F-6DB8DA132E7D}"/>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055B82DB-F404-7CEF-17CD-CE70B235E837}"/>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0822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EEA21D-3D5F-934B-5660-9A5168BC5511}"/>
              </a:ext>
            </a:extLst>
          </p:cNvPr>
          <p:cNvSpPr/>
          <p:nvPr/>
        </p:nvSpPr>
        <p:spPr>
          <a:xfrm>
            <a:off x="838200"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Clostridium perfringens fact file</a:t>
            </a:r>
          </a:p>
        </p:txBody>
      </p:sp>
      <p:sp>
        <p:nvSpPr>
          <p:cNvPr id="10" name="Title 10">
            <a:extLst>
              <a:ext uri="{FF2B5EF4-FFF2-40B4-BE49-F238E27FC236}">
                <a16:creationId xmlns:a16="http://schemas.microsoft.com/office/drawing/2014/main" id="{6EB71AC2-653F-C326-476E-3686A687885D}"/>
              </a:ext>
            </a:extLst>
          </p:cNvPr>
          <p:cNvSpPr>
            <a:spLocks noGrp="1"/>
          </p:cNvSpPr>
          <p:nvPr>
            <p:ph type="title"/>
          </p:nvPr>
        </p:nvSpPr>
        <p:spPr/>
        <p:txBody>
          <a:bodyPr>
            <a:normAutofit/>
          </a:bodyPr>
          <a:lstStyle/>
          <a:p>
            <a:r>
              <a:rPr lang="en-US" sz="3200" b="1" dirty="0">
                <a:solidFill>
                  <a:srgbClr val="C01F52"/>
                </a:solidFill>
              </a:rPr>
              <a:t>Food related causes and symptoms of ill health</a:t>
            </a:r>
            <a:endParaRPr lang="en-GB" sz="3200" b="1" dirty="0">
              <a:solidFill>
                <a:srgbClr val="C01F52"/>
              </a:solidFill>
            </a:endParaRPr>
          </a:p>
        </p:txBody>
      </p:sp>
      <p:sp>
        <p:nvSpPr>
          <p:cNvPr id="25" name="Footer Placeholder 4">
            <a:extLst>
              <a:ext uri="{FF2B5EF4-FFF2-40B4-BE49-F238E27FC236}">
                <a16:creationId xmlns:a16="http://schemas.microsoft.com/office/drawing/2014/main" id="{F66B9746-BFD4-010E-D0C3-6CDDEA3A1FB0}"/>
              </a:ext>
            </a:extLst>
          </p:cNvPr>
          <p:cNvSpPr>
            <a:spLocks noGrp="1"/>
          </p:cNvSpPr>
          <p:nvPr>
            <p:ph type="ftr" sz="quarter" idx="11"/>
          </p:nvPr>
        </p:nvSpPr>
        <p:spPr/>
        <p:txBody>
          <a:bodyPr/>
          <a:lstStyle/>
          <a:p>
            <a:r>
              <a:rPr lang="en-GB" dirty="0">
                <a:solidFill>
                  <a:schemeClr val="bg1"/>
                </a:solidFill>
              </a:rPr>
              <a:t>1.4 Food safety in hospitality and catering</a:t>
            </a:r>
          </a:p>
        </p:txBody>
      </p:sp>
      <p:sp>
        <p:nvSpPr>
          <p:cNvPr id="12" name="TextBox 11">
            <a:extLst>
              <a:ext uri="{FF2B5EF4-FFF2-40B4-BE49-F238E27FC236}">
                <a16:creationId xmlns:a16="http://schemas.microsoft.com/office/drawing/2014/main" id="{32E45176-240B-BAC2-85F4-259B75848DDC}"/>
              </a:ext>
            </a:extLst>
          </p:cNvPr>
          <p:cNvSpPr txBox="1"/>
          <p:nvPr/>
        </p:nvSpPr>
        <p:spPr>
          <a:xfrm>
            <a:off x="2392182" y="2571789"/>
            <a:ext cx="2639960" cy="400110"/>
          </a:xfrm>
          <a:prstGeom prst="rect">
            <a:avLst/>
          </a:prstGeom>
          <a:noFill/>
        </p:spPr>
        <p:txBody>
          <a:bodyPr wrap="square" rtlCol="0">
            <a:spAutoFit/>
          </a:bodyPr>
          <a:lstStyle/>
          <a:p>
            <a:pPr algn="ctr"/>
            <a:r>
              <a:rPr lang="en-GB" sz="2000" dirty="0"/>
              <a:t>Non-visible symptoms</a:t>
            </a:r>
          </a:p>
        </p:txBody>
      </p:sp>
      <p:sp>
        <p:nvSpPr>
          <p:cNvPr id="13" name="TextBox 12">
            <a:extLst>
              <a:ext uri="{FF2B5EF4-FFF2-40B4-BE49-F238E27FC236}">
                <a16:creationId xmlns:a16="http://schemas.microsoft.com/office/drawing/2014/main" id="{A67358DC-7E66-98BA-9200-33A3B07585CB}"/>
              </a:ext>
            </a:extLst>
          </p:cNvPr>
          <p:cNvSpPr txBox="1"/>
          <p:nvPr/>
        </p:nvSpPr>
        <p:spPr>
          <a:xfrm>
            <a:off x="7813731" y="2571789"/>
            <a:ext cx="2142690" cy="400110"/>
          </a:xfrm>
          <a:prstGeom prst="rect">
            <a:avLst/>
          </a:prstGeom>
          <a:noFill/>
        </p:spPr>
        <p:txBody>
          <a:bodyPr wrap="square" rtlCol="0">
            <a:spAutoFit/>
          </a:bodyPr>
          <a:lstStyle/>
          <a:p>
            <a:pPr algn="ctr"/>
            <a:r>
              <a:rPr lang="en-GB" sz="2000" dirty="0"/>
              <a:t>Visible symptoms</a:t>
            </a:r>
          </a:p>
        </p:txBody>
      </p:sp>
      <p:pic>
        <p:nvPicPr>
          <p:cNvPr id="14" name="Picture 2" descr="Free check mark tick mark check vector">
            <a:extLst>
              <a:ext uri="{FF2B5EF4-FFF2-40B4-BE49-F238E27FC236}">
                <a16:creationId xmlns:a16="http://schemas.microsoft.com/office/drawing/2014/main" id="{93566F25-BC0A-7E83-F80F-C0EA2BAE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767" y="2571024"/>
            <a:ext cx="399665" cy="392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forbidden red cross vector">
            <a:extLst>
              <a:ext uri="{FF2B5EF4-FFF2-40B4-BE49-F238E27FC236}">
                <a16:creationId xmlns:a16="http://schemas.microsoft.com/office/drawing/2014/main" id="{2D955959-14F6-F065-82B9-A85572C4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913" y="2571789"/>
            <a:ext cx="369332" cy="369332"/>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82E95EB9-9E1B-5279-437B-91AB701D582E}"/>
              </a:ext>
            </a:extLst>
          </p:cNvPr>
          <p:cNvSpPr txBox="1">
            <a:spLocks/>
          </p:cNvSpPr>
          <p:nvPr/>
        </p:nvSpPr>
        <p:spPr>
          <a:xfrm>
            <a:off x="2595676" y="3054176"/>
            <a:ext cx="2261532"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Cramps</a:t>
            </a:r>
          </a:p>
        </p:txBody>
      </p:sp>
      <p:sp>
        <p:nvSpPr>
          <p:cNvPr id="17" name="Content Placeholder 2">
            <a:extLst>
              <a:ext uri="{FF2B5EF4-FFF2-40B4-BE49-F238E27FC236}">
                <a16:creationId xmlns:a16="http://schemas.microsoft.com/office/drawing/2014/main" id="{AA2E199E-0A37-0D92-E8A9-6C96AA86D13A}"/>
              </a:ext>
            </a:extLst>
          </p:cNvPr>
          <p:cNvSpPr txBox="1">
            <a:spLocks/>
          </p:cNvSpPr>
          <p:nvPr/>
        </p:nvSpPr>
        <p:spPr>
          <a:xfrm>
            <a:off x="8012423" y="3052109"/>
            <a:ext cx="2629448" cy="369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rPr>
              <a:t>Diarrhoea</a:t>
            </a:r>
          </a:p>
        </p:txBody>
      </p:sp>
      <p:sp>
        <p:nvSpPr>
          <p:cNvPr id="2" name="Content Placeholder 2">
            <a:extLst>
              <a:ext uri="{FF2B5EF4-FFF2-40B4-BE49-F238E27FC236}">
                <a16:creationId xmlns:a16="http://schemas.microsoft.com/office/drawing/2014/main" id="{83CAAC9D-881E-E11D-7508-C99EF059EC67}"/>
              </a:ext>
            </a:extLst>
          </p:cNvPr>
          <p:cNvSpPr txBox="1">
            <a:spLocks/>
          </p:cNvSpPr>
          <p:nvPr/>
        </p:nvSpPr>
        <p:spPr>
          <a:xfrm>
            <a:off x="4251983" y="3886102"/>
            <a:ext cx="4492752" cy="1934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t>Clostridium perfringens</a:t>
            </a:r>
            <a:r>
              <a:rPr lang="en-GB" sz="1900" b="1" dirty="0"/>
              <a:t> </a:t>
            </a:r>
            <a:r>
              <a:rPr lang="en-GB" sz="1900" dirty="0"/>
              <a:t>is found in:</a:t>
            </a:r>
          </a:p>
          <a:p>
            <a:r>
              <a:rPr lang="en-US" sz="1700" dirty="0"/>
              <a:t>raw meats, poultry and food cooked in large batches</a:t>
            </a:r>
          </a:p>
          <a:p>
            <a:r>
              <a:rPr lang="en-US" sz="1700" dirty="0"/>
              <a:t>soil on root vegetables</a:t>
            </a:r>
          </a:p>
          <a:p>
            <a:r>
              <a:rPr lang="en-US" sz="1700" dirty="0"/>
              <a:t>intestines of animals.</a:t>
            </a:r>
          </a:p>
        </p:txBody>
      </p:sp>
      <p:pic>
        <p:nvPicPr>
          <p:cNvPr id="3" name="Picture 2">
            <a:extLst>
              <a:ext uri="{FF2B5EF4-FFF2-40B4-BE49-F238E27FC236}">
                <a16:creationId xmlns:a16="http://schemas.microsoft.com/office/drawing/2014/main" id="{049165B8-BBB7-2D0D-26DF-A6A98F8A8149}"/>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5" name="Footer Placeholder 9">
            <a:extLst>
              <a:ext uri="{FF2B5EF4-FFF2-40B4-BE49-F238E27FC236}">
                <a16:creationId xmlns:a16="http://schemas.microsoft.com/office/drawing/2014/main" id="{03320F13-0FED-B702-317B-94CFEEC8B8CB}"/>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Component 1 Principles of Food Preparation and Nutrition</a:t>
            </a:r>
            <a:endParaRPr lang="en-GB" dirty="0"/>
          </a:p>
        </p:txBody>
      </p:sp>
    </p:spTree>
    <p:extLst>
      <p:ext uri="{BB962C8B-B14F-4D97-AF65-F5344CB8AC3E}">
        <p14:creationId xmlns:p14="http://schemas.microsoft.com/office/powerpoint/2010/main" val="18952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85FD8F-D93A-8AC5-32EF-7BC415D1DB2B}"/>
              </a:ext>
            </a:extLst>
          </p:cNvPr>
          <p:cNvSpPr/>
          <p:nvPr/>
        </p:nvSpPr>
        <p:spPr>
          <a:xfrm>
            <a:off x="838201"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Food intolerance</a:t>
            </a:r>
          </a:p>
        </p:txBody>
      </p:sp>
      <p:sp>
        <p:nvSpPr>
          <p:cNvPr id="10" name="TextBox 9">
            <a:extLst>
              <a:ext uri="{FF2B5EF4-FFF2-40B4-BE49-F238E27FC236}">
                <a16:creationId xmlns:a16="http://schemas.microsoft.com/office/drawing/2014/main" id="{36E612D0-F1D3-AEED-8AFF-C14990A04FEE}"/>
              </a:ext>
            </a:extLst>
          </p:cNvPr>
          <p:cNvSpPr txBox="1"/>
          <p:nvPr/>
        </p:nvSpPr>
        <p:spPr>
          <a:xfrm>
            <a:off x="838201" y="2709911"/>
            <a:ext cx="10515600" cy="1631216"/>
          </a:xfrm>
          <a:prstGeom prst="rect">
            <a:avLst/>
          </a:prstGeom>
          <a:noFill/>
        </p:spPr>
        <p:txBody>
          <a:bodyPr wrap="square" rtlCol="0">
            <a:spAutoFit/>
          </a:bodyPr>
          <a:lstStyle/>
          <a:p>
            <a:pPr marL="285750" indent="-285750">
              <a:buFont typeface="Wingdings" panose="05000000000000000000" pitchFamily="2" charset="2"/>
              <a:buChar char="§"/>
            </a:pPr>
            <a:r>
              <a:rPr lang="en-GB" sz="2000" dirty="0">
                <a:latin typeface="+mj-lt"/>
              </a:rPr>
              <a:t>A food </a:t>
            </a:r>
            <a:r>
              <a:rPr lang="en-GB" sz="2000" dirty="0">
                <a:solidFill>
                  <a:srgbClr val="C01F52"/>
                </a:solidFill>
                <a:latin typeface="+mj-lt"/>
                <a:hlinkClick r:id="rId2" action="ppaction://hlinksldjump">
                  <a:extLst>
                    <a:ext uri="{A12FA001-AC4F-418D-AE19-62706E023703}">
                      <ahyp:hlinkClr xmlns:ahyp="http://schemas.microsoft.com/office/drawing/2018/hyperlinkcolor" val="tx"/>
                    </a:ext>
                  </a:extLst>
                </a:hlinkClick>
              </a:rPr>
              <a:t>intolerance</a:t>
            </a:r>
            <a:r>
              <a:rPr lang="en-GB" sz="2000" dirty="0">
                <a:latin typeface="+mj-lt"/>
              </a:rPr>
              <a:t> is when the body has a chemical reaction as a result of eating or drinking a certain food, making it difficult to digest.</a:t>
            </a:r>
          </a:p>
          <a:p>
            <a:pPr marL="285750" indent="-285750">
              <a:buFont typeface="Wingdings" panose="05000000000000000000" pitchFamily="2" charset="2"/>
              <a:buChar char="§"/>
            </a:pPr>
            <a:endParaRPr lang="en-GB" sz="2000" dirty="0">
              <a:latin typeface="+mj-lt"/>
            </a:endParaRPr>
          </a:p>
          <a:p>
            <a:pPr marL="285750" indent="-285750">
              <a:buFont typeface="Wingdings" panose="05000000000000000000" pitchFamily="2" charset="2"/>
              <a:buChar char="§"/>
            </a:pPr>
            <a:r>
              <a:rPr lang="en-US" sz="2000" dirty="0">
                <a:latin typeface="+mj-lt"/>
              </a:rPr>
              <a:t>Food intolerance can sometimes cause painful reactions when eating food. It can cause nausea, bloating, </a:t>
            </a:r>
            <a:r>
              <a:rPr lang="en-GB" sz="2000" dirty="0">
                <a:latin typeface="+mj-lt"/>
              </a:rPr>
              <a:t>wind, stomach cramps and diarrhoea.</a:t>
            </a:r>
          </a:p>
        </p:txBody>
      </p:sp>
      <p:sp>
        <p:nvSpPr>
          <p:cNvPr id="8" name="Title 7">
            <a:extLst>
              <a:ext uri="{FF2B5EF4-FFF2-40B4-BE49-F238E27FC236}">
                <a16:creationId xmlns:a16="http://schemas.microsoft.com/office/drawing/2014/main" id="{EDCFBE79-1A07-E5ED-8425-4133987D1846}"/>
              </a:ext>
            </a:extLst>
          </p:cNvPr>
          <p:cNvSpPr>
            <a:spLocks noGrp="1"/>
          </p:cNvSpPr>
          <p:nvPr>
            <p:ph type="title"/>
          </p:nvPr>
        </p:nvSpPr>
        <p:spPr/>
        <p:txBody>
          <a:bodyPr/>
          <a:lstStyle/>
          <a:p>
            <a:r>
              <a:rPr lang="en-US" b="1" dirty="0">
                <a:solidFill>
                  <a:srgbClr val="C01F52"/>
                </a:solidFill>
              </a:rPr>
              <a:t>Food related causes of ill health </a:t>
            </a:r>
            <a:endParaRPr lang="en-GB" b="1" dirty="0">
              <a:solidFill>
                <a:srgbClr val="C01F52"/>
              </a:solidFill>
            </a:endParaRPr>
          </a:p>
        </p:txBody>
      </p:sp>
      <p:pic>
        <p:nvPicPr>
          <p:cNvPr id="2" name="Picture 1">
            <a:extLst>
              <a:ext uri="{FF2B5EF4-FFF2-40B4-BE49-F238E27FC236}">
                <a16:creationId xmlns:a16="http://schemas.microsoft.com/office/drawing/2014/main" id="{3C12460D-7978-9406-70AC-1D35F1DE3699}"/>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C27E8565-05D5-82B8-181D-3B4F01B4375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3608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s a Food Allergy -- and What's Not? | Body Stuff with Dr. Jen Gunter | TED">
            <a:hlinkClick r:id="" action="ppaction://media"/>
            <a:extLst>
              <a:ext uri="{FF2B5EF4-FFF2-40B4-BE49-F238E27FC236}">
                <a16:creationId xmlns:a16="http://schemas.microsoft.com/office/drawing/2014/main" id="{137734F4-17F7-3D9E-A5EA-90A821FEA441}"/>
              </a:ext>
            </a:extLst>
          </p:cNvPr>
          <p:cNvPicPr>
            <a:picLocks noRot="1" noChangeAspect="1"/>
          </p:cNvPicPr>
          <p:nvPr>
            <a:videoFile r:link="rId1"/>
          </p:nvPr>
        </p:nvPicPr>
        <p:blipFill>
          <a:blip r:embed="rId3"/>
          <a:stretch>
            <a:fillRect/>
          </a:stretch>
        </p:blipFill>
        <p:spPr>
          <a:xfrm>
            <a:off x="1103474" y="608223"/>
            <a:ext cx="9985052" cy="5641554"/>
          </a:xfrm>
          <a:prstGeom prst="rect">
            <a:avLst/>
          </a:prstGeom>
        </p:spPr>
      </p:pic>
      <p:sp>
        <p:nvSpPr>
          <p:cNvPr id="3" name="TextBox 2">
            <a:extLst>
              <a:ext uri="{FF2B5EF4-FFF2-40B4-BE49-F238E27FC236}">
                <a16:creationId xmlns:a16="http://schemas.microsoft.com/office/drawing/2014/main" id="{F9701A1F-B975-EB30-CCF1-942C93CC77A6}"/>
              </a:ext>
            </a:extLst>
          </p:cNvPr>
          <p:cNvSpPr txBox="1"/>
          <p:nvPr/>
        </p:nvSpPr>
        <p:spPr>
          <a:xfrm>
            <a:off x="648855" y="112726"/>
            <a:ext cx="10894290" cy="369332"/>
          </a:xfrm>
          <a:prstGeom prst="rect">
            <a:avLst/>
          </a:prstGeom>
          <a:noFill/>
        </p:spPr>
        <p:txBody>
          <a:bodyPr wrap="square" rtlCol="0">
            <a:spAutoFit/>
          </a:bodyPr>
          <a:lstStyle/>
          <a:p>
            <a:pPr algn="ctr"/>
            <a:r>
              <a:rPr lang="en-US" dirty="0">
                <a:solidFill>
                  <a:srgbClr val="C01F52"/>
                </a:solidFill>
                <a:hlinkClick r:id="rId4">
                  <a:extLst>
                    <a:ext uri="{A12FA001-AC4F-418D-AE19-62706E023703}">
                      <ahyp:hlinkClr xmlns:ahyp="http://schemas.microsoft.com/office/drawing/2018/hyperlinkcolor" val="tx"/>
                    </a:ext>
                  </a:extLst>
                </a:hlinkClick>
              </a:rPr>
              <a:t>What's a Food Allergy -- and What's Not? | Body Stuff with Dr. Jen Gunter | TED (youtube.com)</a:t>
            </a:r>
            <a:endParaRPr lang="LID4096" dirty="0">
              <a:solidFill>
                <a:srgbClr val="C01F52"/>
              </a:solidFill>
            </a:endParaRPr>
          </a:p>
        </p:txBody>
      </p:sp>
      <p:pic>
        <p:nvPicPr>
          <p:cNvPr id="6" name="Picture 5">
            <a:extLst>
              <a:ext uri="{FF2B5EF4-FFF2-40B4-BE49-F238E27FC236}">
                <a16:creationId xmlns:a16="http://schemas.microsoft.com/office/drawing/2014/main" id="{127C6EE2-CF7C-B4D3-F37C-8CF00C08C8A7}"/>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486721BD-6B9D-16A0-0318-27863412A032}"/>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9066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7AF9777-2203-D5B0-4793-8447C1BC6AAC}"/>
              </a:ext>
            </a:extLst>
          </p:cNvPr>
          <p:cNvSpPr/>
          <p:nvPr/>
        </p:nvSpPr>
        <p:spPr>
          <a:xfrm>
            <a:off x="8639175" y="3695788"/>
            <a:ext cx="2714625" cy="1183102"/>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Lactose:</a:t>
            </a:r>
          </a:p>
          <a:p>
            <a:pPr algn="ctr"/>
            <a:r>
              <a:rPr lang="en-GB" dirty="0">
                <a:solidFill>
                  <a:srgbClr val="FF0000"/>
                </a:solidFill>
              </a:rPr>
              <a:t>Dairy products, including milk, cheese and yoghurt</a:t>
            </a:r>
          </a:p>
        </p:txBody>
      </p:sp>
      <p:sp>
        <p:nvSpPr>
          <p:cNvPr id="13" name="Rectangle: Rounded Corners 12">
            <a:extLst>
              <a:ext uri="{FF2B5EF4-FFF2-40B4-BE49-F238E27FC236}">
                <a16:creationId xmlns:a16="http://schemas.microsoft.com/office/drawing/2014/main" id="{783D5D40-CDEE-3BEB-1BBF-483A40F5352E}"/>
              </a:ext>
            </a:extLst>
          </p:cNvPr>
          <p:cNvSpPr/>
          <p:nvPr/>
        </p:nvSpPr>
        <p:spPr>
          <a:xfrm>
            <a:off x="6250429" y="3700812"/>
            <a:ext cx="1698180" cy="1180712"/>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9900"/>
                </a:solidFill>
              </a:rPr>
              <a:t>Gluten:</a:t>
            </a:r>
          </a:p>
          <a:p>
            <a:pPr algn="ctr"/>
            <a:r>
              <a:rPr lang="en-GB" dirty="0">
                <a:solidFill>
                  <a:srgbClr val="FF9900"/>
                </a:solidFill>
              </a:rPr>
              <a:t>Wheat, barley and rye</a:t>
            </a:r>
          </a:p>
        </p:txBody>
      </p:sp>
      <p:sp>
        <p:nvSpPr>
          <p:cNvPr id="14" name="Rectangle: Rounded Corners 13">
            <a:extLst>
              <a:ext uri="{FF2B5EF4-FFF2-40B4-BE49-F238E27FC236}">
                <a16:creationId xmlns:a16="http://schemas.microsoft.com/office/drawing/2014/main" id="{C3D591B3-E6EB-DA05-F67F-C35F04B0DA21}"/>
              </a:ext>
            </a:extLst>
          </p:cNvPr>
          <p:cNvSpPr/>
          <p:nvPr/>
        </p:nvSpPr>
        <p:spPr>
          <a:xfrm>
            <a:off x="4243384" y="3698422"/>
            <a:ext cx="1698180" cy="1183102"/>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Eggs:</a:t>
            </a:r>
          </a:p>
          <a:p>
            <a:pPr algn="ctr"/>
            <a:r>
              <a:rPr lang="en-GB" dirty="0">
                <a:solidFill>
                  <a:srgbClr val="7030A0"/>
                </a:solidFill>
              </a:rPr>
              <a:t>Particularly egg whites</a:t>
            </a:r>
          </a:p>
        </p:txBody>
      </p:sp>
      <p:sp>
        <p:nvSpPr>
          <p:cNvPr id="15" name="Rectangle: Rounded Corners 14">
            <a:extLst>
              <a:ext uri="{FF2B5EF4-FFF2-40B4-BE49-F238E27FC236}">
                <a16:creationId xmlns:a16="http://schemas.microsoft.com/office/drawing/2014/main" id="{0D77DC08-2AA2-627A-CE20-E70C309F7807}"/>
              </a:ext>
            </a:extLst>
          </p:cNvPr>
          <p:cNvSpPr/>
          <p:nvPr/>
        </p:nvSpPr>
        <p:spPr>
          <a:xfrm>
            <a:off x="1007586" y="3695787"/>
            <a:ext cx="2545233" cy="1183102"/>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Wine:</a:t>
            </a:r>
          </a:p>
          <a:p>
            <a:pPr algn="ctr"/>
            <a:r>
              <a:rPr lang="en-GB" dirty="0">
                <a:solidFill>
                  <a:srgbClr val="C00000"/>
                </a:solidFill>
              </a:rPr>
              <a:t>Particularly red wine</a:t>
            </a:r>
          </a:p>
        </p:txBody>
      </p:sp>
      <p:sp>
        <p:nvSpPr>
          <p:cNvPr id="16" name="Rectangle: Rounded Corners 15">
            <a:extLst>
              <a:ext uri="{FF2B5EF4-FFF2-40B4-BE49-F238E27FC236}">
                <a16:creationId xmlns:a16="http://schemas.microsoft.com/office/drawing/2014/main" id="{AC4CDA0B-D2EA-2FDA-062C-62A46224C105}"/>
              </a:ext>
            </a:extLst>
          </p:cNvPr>
          <p:cNvSpPr/>
          <p:nvPr/>
        </p:nvSpPr>
        <p:spPr>
          <a:xfrm>
            <a:off x="8639175" y="2068633"/>
            <a:ext cx="2714625" cy="1416417"/>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B0F0"/>
                </a:solidFill>
              </a:rPr>
              <a:t>Aspartame:</a:t>
            </a:r>
          </a:p>
          <a:p>
            <a:pPr algn="ctr"/>
            <a:r>
              <a:rPr lang="en-GB" dirty="0">
                <a:solidFill>
                  <a:srgbClr val="00B0F0"/>
                </a:solidFill>
              </a:rPr>
              <a:t>Some sugar free products</a:t>
            </a:r>
          </a:p>
        </p:txBody>
      </p:sp>
      <p:sp>
        <p:nvSpPr>
          <p:cNvPr id="17" name="Rectangle: Rounded Corners 16">
            <a:extLst>
              <a:ext uri="{FF2B5EF4-FFF2-40B4-BE49-F238E27FC236}">
                <a16:creationId xmlns:a16="http://schemas.microsoft.com/office/drawing/2014/main" id="{A8FAD689-80EE-0181-7A39-06F3AD17105E}"/>
              </a:ext>
            </a:extLst>
          </p:cNvPr>
          <p:cNvSpPr/>
          <p:nvPr/>
        </p:nvSpPr>
        <p:spPr>
          <a:xfrm>
            <a:off x="4243384" y="2002184"/>
            <a:ext cx="3705225" cy="147503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92D050"/>
                </a:solidFill>
              </a:rPr>
              <a:t>Flavour enhancers such as MSG:</a:t>
            </a:r>
          </a:p>
          <a:p>
            <a:pPr algn="ctr"/>
            <a:r>
              <a:rPr lang="en-GB" dirty="0">
                <a:solidFill>
                  <a:srgbClr val="92D050"/>
                </a:solidFill>
              </a:rPr>
              <a:t>Found in some Chinese foods, instant noodles, dried soup mix, some processed meats and canned vegetables</a:t>
            </a:r>
          </a:p>
        </p:txBody>
      </p:sp>
      <p:sp>
        <p:nvSpPr>
          <p:cNvPr id="18" name="Rectangle: Rounded Corners 17">
            <a:extLst>
              <a:ext uri="{FF2B5EF4-FFF2-40B4-BE49-F238E27FC236}">
                <a16:creationId xmlns:a16="http://schemas.microsoft.com/office/drawing/2014/main" id="{BCAB7EAF-3E11-D440-B371-ADE60BFFDF9E}"/>
              </a:ext>
            </a:extLst>
          </p:cNvPr>
          <p:cNvSpPr/>
          <p:nvPr/>
        </p:nvSpPr>
        <p:spPr>
          <a:xfrm>
            <a:off x="1007586" y="2019664"/>
            <a:ext cx="2545233" cy="1416417"/>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lumMod val="50000"/>
                  </a:schemeClr>
                </a:solidFill>
              </a:rPr>
              <a:t>Fruits:</a:t>
            </a:r>
          </a:p>
          <a:p>
            <a:pPr algn="ctr"/>
            <a:r>
              <a:rPr lang="en-GB" dirty="0">
                <a:solidFill>
                  <a:schemeClr val="accent5">
                    <a:lumMod val="50000"/>
                  </a:schemeClr>
                </a:solidFill>
              </a:rPr>
              <a:t>Strawberries, citrus fruits and tomatoes</a:t>
            </a:r>
          </a:p>
        </p:txBody>
      </p:sp>
      <p:sp>
        <p:nvSpPr>
          <p:cNvPr id="21" name="Rectangle 20">
            <a:extLst>
              <a:ext uri="{FF2B5EF4-FFF2-40B4-BE49-F238E27FC236}">
                <a16:creationId xmlns:a16="http://schemas.microsoft.com/office/drawing/2014/main" id="{00135685-D4CE-4A07-95DB-61F685BCE109}"/>
              </a:ext>
            </a:extLst>
          </p:cNvPr>
          <p:cNvSpPr/>
          <p:nvPr/>
        </p:nvSpPr>
        <p:spPr>
          <a:xfrm>
            <a:off x="842962" y="1414150"/>
            <a:ext cx="10510838" cy="409164"/>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Common food intolerances</a:t>
            </a:r>
          </a:p>
        </p:txBody>
      </p:sp>
      <p:sp>
        <p:nvSpPr>
          <p:cNvPr id="2" name="Rectangle 1">
            <a:extLst>
              <a:ext uri="{FF2B5EF4-FFF2-40B4-BE49-F238E27FC236}">
                <a16:creationId xmlns:a16="http://schemas.microsoft.com/office/drawing/2014/main" id="{DE1653D0-C992-93A0-76EB-7508217E2B83}"/>
              </a:ext>
            </a:extLst>
          </p:cNvPr>
          <p:cNvSpPr/>
          <p:nvPr/>
        </p:nvSpPr>
        <p:spPr>
          <a:xfrm>
            <a:off x="838200" y="5117906"/>
            <a:ext cx="10515600" cy="1059057"/>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 name="TextBox 2">
            <a:extLst>
              <a:ext uri="{FF2B5EF4-FFF2-40B4-BE49-F238E27FC236}">
                <a16:creationId xmlns:a16="http://schemas.microsoft.com/office/drawing/2014/main" id="{5612C2B6-2290-6B00-86D9-6BC5F495F33C}"/>
              </a:ext>
            </a:extLst>
          </p:cNvPr>
          <p:cNvSpPr txBox="1"/>
          <p:nvPr/>
        </p:nvSpPr>
        <p:spPr>
          <a:xfrm>
            <a:off x="909793" y="5120052"/>
            <a:ext cx="10444007" cy="538609"/>
          </a:xfrm>
          <a:prstGeom prst="rect">
            <a:avLst/>
          </a:prstGeom>
          <a:noFill/>
        </p:spPr>
        <p:txBody>
          <a:bodyPr wrap="square" rtlCol="0">
            <a:spAutoFit/>
          </a:bodyPr>
          <a:lstStyle/>
          <a:p>
            <a:r>
              <a:rPr lang="en-GB" b="1" dirty="0">
                <a:latin typeface="+mj-lt"/>
              </a:rPr>
              <a:t>ACTIVITY </a:t>
            </a:r>
            <a:endParaRPr lang="en-GB" dirty="0">
              <a:latin typeface="+mj-lt"/>
            </a:endParaRPr>
          </a:p>
          <a:p>
            <a:r>
              <a:rPr lang="en-GB" sz="1100" dirty="0">
                <a:solidFill>
                  <a:srgbClr val="C01F52"/>
                </a:solidFill>
                <a:latin typeface="+mj-lt"/>
              </a:rPr>
              <a:t>………………………………………………………………………………………………………………………………………………………………….…………………………………………………………………………………………………………….……..…</a:t>
            </a:r>
          </a:p>
        </p:txBody>
      </p:sp>
      <p:sp>
        <p:nvSpPr>
          <p:cNvPr id="4" name="TextBox 3">
            <a:extLst>
              <a:ext uri="{FF2B5EF4-FFF2-40B4-BE49-F238E27FC236}">
                <a16:creationId xmlns:a16="http://schemas.microsoft.com/office/drawing/2014/main" id="{3FB90C09-4D01-5C06-8F0F-2FC990669EB9}"/>
              </a:ext>
            </a:extLst>
          </p:cNvPr>
          <p:cNvSpPr txBox="1"/>
          <p:nvPr/>
        </p:nvSpPr>
        <p:spPr>
          <a:xfrm>
            <a:off x="873319" y="5530908"/>
            <a:ext cx="10480482" cy="646331"/>
          </a:xfrm>
          <a:prstGeom prst="rect">
            <a:avLst/>
          </a:prstGeom>
          <a:noFill/>
        </p:spPr>
        <p:txBody>
          <a:bodyPr wrap="square" rtlCol="0">
            <a:spAutoFit/>
          </a:bodyPr>
          <a:lstStyle/>
          <a:p>
            <a:r>
              <a:rPr lang="en-GB" dirty="0">
                <a:latin typeface="+mj-lt"/>
              </a:rPr>
              <a:t>Jamie has recently been diagnosed with a food intolerance. Create a </a:t>
            </a:r>
            <a:r>
              <a:rPr lang="en-US" dirty="0">
                <a:latin typeface="+mj-lt"/>
              </a:rPr>
              <a:t>suitable leaflet/poster to give to Jamie detailing the condition and how to manage it.</a:t>
            </a:r>
            <a:endParaRPr lang="en-GB" dirty="0">
              <a:latin typeface="+mj-lt"/>
            </a:endParaRPr>
          </a:p>
        </p:txBody>
      </p:sp>
      <p:sp>
        <p:nvSpPr>
          <p:cNvPr id="19" name="Title 18">
            <a:extLst>
              <a:ext uri="{FF2B5EF4-FFF2-40B4-BE49-F238E27FC236}">
                <a16:creationId xmlns:a16="http://schemas.microsoft.com/office/drawing/2014/main" id="{FE8CC832-8580-2B89-E63C-0490AC7DE1FB}"/>
              </a:ext>
            </a:extLst>
          </p:cNvPr>
          <p:cNvSpPr>
            <a:spLocks noGrp="1"/>
          </p:cNvSpPr>
          <p:nvPr>
            <p:ph type="title"/>
          </p:nvPr>
        </p:nvSpPr>
        <p:spPr/>
        <p:txBody>
          <a:bodyPr/>
          <a:lstStyle/>
          <a:p>
            <a:r>
              <a:rPr lang="en-US" b="1" dirty="0">
                <a:solidFill>
                  <a:srgbClr val="C01F52"/>
                </a:solidFill>
              </a:rPr>
              <a:t>1.4.1 Food related causes of ill health</a:t>
            </a:r>
            <a:endParaRPr lang="en-GB" b="1" dirty="0">
              <a:solidFill>
                <a:srgbClr val="C01F52"/>
              </a:solidFill>
            </a:endParaRPr>
          </a:p>
        </p:txBody>
      </p:sp>
      <p:pic>
        <p:nvPicPr>
          <p:cNvPr id="6" name="Picture 5">
            <a:extLst>
              <a:ext uri="{FF2B5EF4-FFF2-40B4-BE49-F238E27FC236}">
                <a16:creationId xmlns:a16="http://schemas.microsoft.com/office/drawing/2014/main" id="{D7EFA6BC-19E1-63ED-DD0E-154BB385D3C5}"/>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FDBE1874-6BE2-7041-E32B-01FAE3676D3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7877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 grpId="0" animBg="1"/>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1965B-313B-65D0-B47E-2D1DC0934A82}"/>
              </a:ext>
            </a:extLst>
          </p:cNvPr>
          <p:cNvSpPr/>
          <p:nvPr/>
        </p:nvSpPr>
        <p:spPr>
          <a:xfrm>
            <a:off x="4022823" y="2228854"/>
            <a:ext cx="8181688" cy="4629148"/>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 name="Content Placeholder 2">
            <a:extLst>
              <a:ext uri="{FF2B5EF4-FFF2-40B4-BE49-F238E27FC236}">
                <a16:creationId xmlns:a16="http://schemas.microsoft.com/office/drawing/2014/main" id="{0499D241-618F-6087-FF50-AA5AC3615B67}"/>
              </a:ext>
            </a:extLst>
          </p:cNvPr>
          <p:cNvSpPr>
            <a:spLocks noGrp="1"/>
          </p:cNvSpPr>
          <p:nvPr>
            <p:ph idx="1"/>
          </p:nvPr>
        </p:nvSpPr>
        <p:spPr>
          <a:xfrm>
            <a:off x="4121740" y="4261996"/>
            <a:ext cx="3830588" cy="2293708"/>
          </a:xfrm>
        </p:spPr>
        <p:txBody>
          <a:bodyPr>
            <a:normAutofit/>
          </a:bodyPr>
          <a:lstStyle/>
          <a:p>
            <a:pPr>
              <a:buFont typeface="Wingdings" panose="05000000000000000000" pitchFamily="2" charset="2"/>
              <a:buChar char="§"/>
            </a:pPr>
            <a:r>
              <a:rPr lang="en-US" sz="2000" dirty="0">
                <a:solidFill>
                  <a:schemeClr val="bg1"/>
                </a:solidFill>
                <a:latin typeface="+mj-lt"/>
              </a:rPr>
              <a:t>Food intolerance is difficult for a doctor to diagnose, but it can make people feel unwell most of the time.</a:t>
            </a:r>
          </a:p>
          <a:p>
            <a:pPr>
              <a:buFont typeface="Wingdings" panose="05000000000000000000" pitchFamily="2" charset="2"/>
              <a:buChar char="§"/>
            </a:pPr>
            <a:r>
              <a:rPr lang="en-US" sz="2000" dirty="0">
                <a:solidFill>
                  <a:schemeClr val="bg1"/>
                </a:solidFill>
                <a:latin typeface="+mj-lt"/>
              </a:rPr>
              <a:t>Symptoms of a food intolerance could include one or more of the following:</a:t>
            </a:r>
            <a:endParaRPr lang="en-GB" sz="2000" dirty="0">
              <a:solidFill>
                <a:srgbClr val="FFFFFF"/>
              </a:solidFill>
              <a:latin typeface="+mj-lt"/>
            </a:endParaRPr>
          </a:p>
        </p:txBody>
      </p:sp>
      <p:sp>
        <p:nvSpPr>
          <p:cNvPr id="9" name="Rectangle 8">
            <a:extLst>
              <a:ext uri="{FF2B5EF4-FFF2-40B4-BE49-F238E27FC236}">
                <a16:creationId xmlns:a16="http://schemas.microsoft.com/office/drawing/2014/main" id="{112DCC72-F796-8F28-99A9-05266CDC39CE}"/>
              </a:ext>
            </a:extLst>
          </p:cNvPr>
          <p:cNvSpPr/>
          <p:nvPr/>
        </p:nvSpPr>
        <p:spPr>
          <a:xfrm>
            <a:off x="7983248" y="0"/>
            <a:ext cx="77463" cy="2513271"/>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B6C5362-E7DC-5B51-3DAD-D5FE76D51EAF}"/>
              </a:ext>
            </a:extLst>
          </p:cNvPr>
          <p:cNvSpPr/>
          <p:nvPr/>
        </p:nvSpPr>
        <p:spPr>
          <a:xfrm>
            <a:off x="4026122" y="0"/>
            <a:ext cx="77460" cy="2513271"/>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BACD1A6-B138-7C5B-49FF-4BF191E1911B}"/>
              </a:ext>
            </a:extLst>
          </p:cNvPr>
          <p:cNvSpPr/>
          <p:nvPr/>
        </p:nvSpPr>
        <p:spPr>
          <a:xfrm rot="5400000">
            <a:off x="1968571" y="279001"/>
            <a:ext cx="108104" cy="4024287"/>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mj-lt"/>
            </a:endParaRPr>
          </a:p>
        </p:txBody>
      </p:sp>
      <p:sp>
        <p:nvSpPr>
          <p:cNvPr id="12" name="Rectangle 11">
            <a:extLst>
              <a:ext uri="{FF2B5EF4-FFF2-40B4-BE49-F238E27FC236}">
                <a16:creationId xmlns:a16="http://schemas.microsoft.com/office/drawing/2014/main" id="{ED24FC8A-C47F-77D1-5D20-D076F4CC6262}"/>
              </a:ext>
            </a:extLst>
          </p:cNvPr>
          <p:cNvSpPr/>
          <p:nvPr/>
        </p:nvSpPr>
        <p:spPr>
          <a:xfrm rot="5400000">
            <a:off x="1973654" y="2556553"/>
            <a:ext cx="96119" cy="4030735"/>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mj-lt"/>
            </a:endParaRPr>
          </a:p>
        </p:txBody>
      </p:sp>
      <p:sp>
        <p:nvSpPr>
          <p:cNvPr id="13" name="TextBox 12">
            <a:extLst>
              <a:ext uri="{FF2B5EF4-FFF2-40B4-BE49-F238E27FC236}">
                <a16:creationId xmlns:a16="http://schemas.microsoft.com/office/drawing/2014/main" id="{97E42210-CD80-7E9C-DC8E-B0565555712E}"/>
              </a:ext>
            </a:extLst>
          </p:cNvPr>
          <p:cNvSpPr txBox="1"/>
          <p:nvPr/>
        </p:nvSpPr>
        <p:spPr>
          <a:xfrm>
            <a:off x="10478" y="4181685"/>
            <a:ext cx="4009169" cy="400110"/>
          </a:xfrm>
          <a:prstGeom prst="rect">
            <a:avLst/>
          </a:prstGeom>
          <a:noFill/>
        </p:spPr>
        <p:txBody>
          <a:bodyPr wrap="square" rtlCol="0">
            <a:spAutoFit/>
          </a:bodyPr>
          <a:lstStyle/>
          <a:p>
            <a:pPr algn="ctr"/>
            <a:r>
              <a:rPr lang="en-GB" sz="2000" b="1" dirty="0">
                <a:solidFill>
                  <a:schemeClr val="bg1"/>
                </a:solidFill>
                <a:latin typeface="+mj-lt"/>
              </a:rPr>
              <a:t>Preparation and cooking area</a:t>
            </a:r>
          </a:p>
        </p:txBody>
      </p:sp>
      <p:sp>
        <p:nvSpPr>
          <p:cNvPr id="14" name="TextBox 13">
            <a:extLst>
              <a:ext uri="{FF2B5EF4-FFF2-40B4-BE49-F238E27FC236}">
                <a16:creationId xmlns:a16="http://schemas.microsoft.com/office/drawing/2014/main" id="{68517AE5-CF14-2B45-D47F-9ED91746556B}"/>
              </a:ext>
            </a:extLst>
          </p:cNvPr>
          <p:cNvSpPr txBox="1"/>
          <p:nvPr/>
        </p:nvSpPr>
        <p:spPr>
          <a:xfrm>
            <a:off x="-8682" y="6457212"/>
            <a:ext cx="4009169" cy="400110"/>
          </a:xfrm>
          <a:prstGeom prst="rect">
            <a:avLst/>
          </a:prstGeom>
          <a:noFill/>
        </p:spPr>
        <p:txBody>
          <a:bodyPr wrap="square" rtlCol="0">
            <a:spAutoFit/>
          </a:bodyPr>
          <a:lstStyle/>
          <a:p>
            <a:pPr algn="ctr"/>
            <a:r>
              <a:rPr lang="en-GB" sz="2000" b="1" dirty="0">
                <a:solidFill>
                  <a:schemeClr val="bg1"/>
                </a:solidFill>
                <a:latin typeface="+mj-lt"/>
              </a:rPr>
              <a:t>Wash and clean area</a:t>
            </a:r>
          </a:p>
        </p:txBody>
      </p:sp>
      <p:sp>
        <p:nvSpPr>
          <p:cNvPr id="15" name="TextBox 14">
            <a:extLst>
              <a:ext uri="{FF2B5EF4-FFF2-40B4-BE49-F238E27FC236}">
                <a16:creationId xmlns:a16="http://schemas.microsoft.com/office/drawing/2014/main" id="{1FA58360-8601-5CF3-13DB-2E1B194CCA83}"/>
              </a:ext>
            </a:extLst>
          </p:cNvPr>
          <p:cNvSpPr txBox="1"/>
          <p:nvPr/>
        </p:nvSpPr>
        <p:spPr>
          <a:xfrm>
            <a:off x="-10622" y="1851365"/>
            <a:ext cx="4009169" cy="400110"/>
          </a:xfrm>
          <a:prstGeom prst="rect">
            <a:avLst/>
          </a:prstGeom>
          <a:noFill/>
        </p:spPr>
        <p:txBody>
          <a:bodyPr wrap="square" rtlCol="0">
            <a:spAutoFit/>
          </a:bodyPr>
          <a:lstStyle/>
          <a:p>
            <a:pPr algn="ctr"/>
            <a:r>
              <a:rPr lang="en-GB" sz="2000" b="1" dirty="0">
                <a:solidFill>
                  <a:schemeClr val="bg1"/>
                </a:solidFill>
                <a:latin typeface="+mj-lt"/>
              </a:rPr>
              <a:t>Storage area</a:t>
            </a:r>
          </a:p>
        </p:txBody>
      </p:sp>
      <p:sp>
        <p:nvSpPr>
          <p:cNvPr id="16" name="TextBox 15">
            <a:extLst>
              <a:ext uri="{FF2B5EF4-FFF2-40B4-BE49-F238E27FC236}">
                <a16:creationId xmlns:a16="http://schemas.microsoft.com/office/drawing/2014/main" id="{BCAEAEB9-14C5-B828-6ED2-5AE4711D269A}"/>
              </a:ext>
            </a:extLst>
          </p:cNvPr>
          <p:cNvSpPr txBox="1"/>
          <p:nvPr/>
        </p:nvSpPr>
        <p:spPr>
          <a:xfrm>
            <a:off x="4034767" y="1830070"/>
            <a:ext cx="4009169" cy="400110"/>
          </a:xfrm>
          <a:prstGeom prst="rect">
            <a:avLst/>
          </a:prstGeom>
          <a:noFill/>
        </p:spPr>
        <p:txBody>
          <a:bodyPr wrap="square" rtlCol="0">
            <a:spAutoFit/>
          </a:bodyPr>
          <a:lstStyle/>
          <a:p>
            <a:pPr algn="ctr"/>
            <a:r>
              <a:rPr lang="en-GB" sz="2000" b="1" dirty="0">
                <a:solidFill>
                  <a:schemeClr val="bg1"/>
                </a:solidFill>
                <a:latin typeface="+mj-lt"/>
              </a:rPr>
              <a:t>Staff area</a:t>
            </a:r>
          </a:p>
        </p:txBody>
      </p:sp>
      <p:sp>
        <p:nvSpPr>
          <p:cNvPr id="17" name="TextBox 16">
            <a:extLst>
              <a:ext uri="{FF2B5EF4-FFF2-40B4-BE49-F238E27FC236}">
                <a16:creationId xmlns:a16="http://schemas.microsoft.com/office/drawing/2014/main" id="{382226E2-3A34-0BEF-604A-B5DFAB47FD23}"/>
              </a:ext>
            </a:extLst>
          </p:cNvPr>
          <p:cNvSpPr txBox="1"/>
          <p:nvPr/>
        </p:nvSpPr>
        <p:spPr>
          <a:xfrm>
            <a:off x="8113667" y="1841326"/>
            <a:ext cx="4009169" cy="400110"/>
          </a:xfrm>
          <a:prstGeom prst="rect">
            <a:avLst/>
          </a:prstGeom>
          <a:noFill/>
        </p:spPr>
        <p:txBody>
          <a:bodyPr wrap="square" rtlCol="0">
            <a:spAutoFit/>
          </a:bodyPr>
          <a:lstStyle/>
          <a:p>
            <a:pPr algn="ctr"/>
            <a:r>
              <a:rPr lang="en-GB" sz="2000" b="1" dirty="0">
                <a:solidFill>
                  <a:schemeClr val="bg1"/>
                </a:solidFill>
                <a:latin typeface="+mj-lt"/>
              </a:rPr>
              <a:t>Service area</a:t>
            </a:r>
          </a:p>
        </p:txBody>
      </p:sp>
      <p:sp>
        <p:nvSpPr>
          <p:cNvPr id="5" name="TextBox 4">
            <a:extLst>
              <a:ext uri="{FF2B5EF4-FFF2-40B4-BE49-F238E27FC236}">
                <a16:creationId xmlns:a16="http://schemas.microsoft.com/office/drawing/2014/main" id="{61837D6C-0859-A3FE-5345-F27B8BD774AA}"/>
              </a:ext>
            </a:extLst>
          </p:cNvPr>
          <p:cNvSpPr txBox="1"/>
          <p:nvPr/>
        </p:nvSpPr>
        <p:spPr>
          <a:xfrm>
            <a:off x="-10622" y="6447072"/>
            <a:ext cx="4045389" cy="400110"/>
          </a:xfrm>
          <a:prstGeom prst="rect">
            <a:avLst/>
          </a:prstGeom>
          <a:noFill/>
        </p:spPr>
        <p:txBody>
          <a:bodyPr wrap="square" rtlCol="0">
            <a:spAutoFit/>
          </a:bodyPr>
          <a:lstStyle/>
          <a:p>
            <a:pPr algn="ctr"/>
            <a:r>
              <a:rPr lang="en-GB" sz="2000" dirty="0">
                <a:latin typeface="+mj-lt"/>
              </a:rPr>
              <a:t>Muscle and joint aches and pains</a:t>
            </a:r>
          </a:p>
        </p:txBody>
      </p:sp>
      <p:sp>
        <p:nvSpPr>
          <p:cNvPr id="19" name="TextBox 18">
            <a:extLst>
              <a:ext uri="{FF2B5EF4-FFF2-40B4-BE49-F238E27FC236}">
                <a16:creationId xmlns:a16="http://schemas.microsoft.com/office/drawing/2014/main" id="{D63E3F58-0150-EA00-C45B-4D0ACF4C758F}"/>
              </a:ext>
            </a:extLst>
          </p:cNvPr>
          <p:cNvSpPr txBox="1"/>
          <p:nvPr/>
        </p:nvSpPr>
        <p:spPr>
          <a:xfrm>
            <a:off x="32043" y="4178000"/>
            <a:ext cx="4009170" cy="400110"/>
          </a:xfrm>
          <a:prstGeom prst="rect">
            <a:avLst/>
          </a:prstGeom>
          <a:noFill/>
        </p:spPr>
        <p:txBody>
          <a:bodyPr wrap="square" rtlCol="0">
            <a:spAutoFit/>
          </a:bodyPr>
          <a:lstStyle/>
          <a:p>
            <a:pPr algn="ctr"/>
            <a:r>
              <a:rPr lang="en-GB" sz="2000" dirty="0">
                <a:latin typeface="+mj-lt"/>
              </a:rPr>
              <a:t>Eczema and dry </a:t>
            </a:r>
            <a:r>
              <a:rPr lang="en-GB" sz="2000">
                <a:latin typeface="+mj-lt"/>
              </a:rPr>
              <a:t>skin condition</a:t>
            </a:r>
            <a:r>
              <a:rPr lang="en-GB" sz="2000" dirty="0">
                <a:latin typeface="+mj-lt"/>
              </a:rPr>
              <a:t>s</a:t>
            </a:r>
          </a:p>
        </p:txBody>
      </p:sp>
      <p:sp>
        <p:nvSpPr>
          <p:cNvPr id="21" name="TextBox 20">
            <a:extLst>
              <a:ext uri="{FF2B5EF4-FFF2-40B4-BE49-F238E27FC236}">
                <a16:creationId xmlns:a16="http://schemas.microsoft.com/office/drawing/2014/main" id="{79C833E0-98DC-8C77-503A-055BC46A5CF8}"/>
              </a:ext>
            </a:extLst>
          </p:cNvPr>
          <p:cNvSpPr txBox="1"/>
          <p:nvPr/>
        </p:nvSpPr>
        <p:spPr>
          <a:xfrm>
            <a:off x="-10622" y="1830070"/>
            <a:ext cx="4062125" cy="400110"/>
          </a:xfrm>
          <a:prstGeom prst="rect">
            <a:avLst/>
          </a:prstGeom>
          <a:noFill/>
        </p:spPr>
        <p:txBody>
          <a:bodyPr wrap="square" rtlCol="0">
            <a:spAutoFit/>
          </a:bodyPr>
          <a:lstStyle/>
          <a:p>
            <a:pPr algn="ctr"/>
            <a:r>
              <a:rPr lang="en-GB" sz="2000" dirty="0">
                <a:latin typeface="+mj-lt"/>
              </a:rPr>
              <a:t>Constant tiredness and weakness</a:t>
            </a:r>
          </a:p>
        </p:txBody>
      </p:sp>
      <p:sp>
        <p:nvSpPr>
          <p:cNvPr id="23" name="TextBox 22">
            <a:extLst>
              <a:ext uri="{FF2B5EF4-FFF2-40B4-BE49-F238E27FC236}">
                <a16:creationId xmlns:a16="http://schemas.microsoft.com/office/drawing/2014/main" id="{089C22A3-D6E5-086C-D6CA-6661B31EA068}"/>
              </a:ext>
            </a:extLst>
          </p:cNvPr>
          <p:cNvSpPr txBox="1"/>
          <p:nvPr/>
        </p:nvSpPr>
        <p:spPr>
          <a:xfrm>
            <a:off x="4103582" y="1823158"/>
            <a:ext cx="3862891" cy="400110"/>
          </a:xfrm>
          <a:prstGeom prst="rect">
            <a:avLst/>
          </a:prstGeom>
          <a:noFill/>
        </p:spPr>
        <p:txBody>
          <a:bodyPr wrap="square" rtlCol="0">
            <a:spAutoFit/>
          </a:bodyPr>
          <a:lstStyle/>
          <a:p>
            <a:pPr algn="ctr"/>
            <a:r>
              <a:rPr lang="en-GB" sz="2000" dirty="0">
                <a:latin typeface="+mj-lt"/>
              </a:rPr>
              <a:t>Pain and bloating in the abdomen</a:t>
            </a:r>
          </a:p>
        </p:txBody>
      </p:sp>
      <p:sp>
        <p:nvSpPr>
          <p:cNvPr id="25" name="TextBox 24">
            <a:extLst>
              <a:ext uri="{FF2B5EF4-FFF2-40B4-BE49-F238E27FC236}">
                <a16:creationId xmlns:a16="http://schemas.microsoft.com/office/drawing/2014/main" id="{29C7168D-447B-8AC6-967C-ADD2B902F8FC}"/>
              </a:ext>
            </a:extLst>
          </p:cNvPr>
          <p:cNvSpPr txBox="1"/>
          <p:nvPr/>
        </p:nvSpPr>
        <p:spPr>
          <a:xfrm>
            <a:off x="8088247" y="1849591"/>
            <a:ext cx="4116264" cy="400110"/>
          </a:xfrm>
          <a:prstGeom prst="rect">
            <a:avLst/>
          </a:prstGeom>
          <a:noFill/>
        </p:spPr>
        <p:txBody>
          <a:bodyPr wrap="square" rtlCol="0">
            <a:spAutoFit/>
          </a:bodyPr>
          <a:lstStyle/>
          <a:p>
            <a:pPr algn="ctr"/>
            <a:r>
              <a:rPr lang="en-GB" sz="2000" dirty="0">
                <a:latin typeface="+mj-lt"/>
              </a:rPr>
              <a:t>Nausea</a:t>
            </a:r>
          </a:p>
        </p:txBody>
      </p:sp>
      <p:sp>
        <p:nvSpPr>
          <p:cNvPr id="26" name="Title 1">
            <a:extLst>
              <a:ext uri="{FF2B5EF4-FFF2-40B4-BE49-F238E27FC236}">
                <a16:creationId xmlns:a16="http://schemas.microsoft.com/office/drawing/2014/main" id="{3772754F-1DB5-E8B5-D124-36E0F2372C5E}"/>
              </a:ext>
            </a:extLst>
          </p:cNvPr>
          <p:cNvSpPr txBox="1">
            <a:spLocks/>
          </p:cNvSpPr>
          <p:nvPr/>
        </p:nvSpPr>
        <p:spPr>
          <a:xfrm>
            <a:off x="4046532" y="2572627"/>
            <a:ext cx="3997404" cy="89982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bg1"/>
                </a:solidFill>
              </a:rPr>
              <a:t>Food related causes of ill health </a:t>
            </a:r>
            <a:endParaRPr lang="en-GB" sz="3200" dirty="0">
              <a:solidFill>
                <a:schemeClr val="bg1"/>
              </a:solidFill>
            </a:endParaRPr>
          </a:p>
        </p:txBody>
      </p:sp>
      <p:sp>
        <p:nvSpPr>
          <p:cNvPr id="2" name="Rectangle 1">
            <a:extLst>
              <a:ext uri="{FF2B5EF4-FFF2-40B4-BE49-F238E27FC236}">
                <a16:creationId xmlns:a16="http://schemas.microsoft.com/office/drawing/2014/main" id="{B5C68BBB-455B-A80D-3B8A-2C4826BB2821}"/>
              </a:ext>
            </a:extLst>
          </p:cNvPr>
          <p:cNvSpPr/>
          <p:nvPr/>
        </p:nvSpPr>
        <p:spPr>
          <a:xfrm>
            <a:off x="4086624" y="3482379"/>
            <a:ext cx="3918396"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1" dirty="0">
                <a:solidFill>
                  <a:srgbClr val="C01F52"/>
                </a:solidFill>
                <a:latin typeface="+mj-lt"/>
              </a:rPr>
              <a:t>Symptoms of food intolerances</a:t>
            </a:r>
          </a:p>
        </p:txBody>
      </p:sp>
      <p:sp>
        <p:nvSpPr>
          <p:cNvPr id="27" name="Rectangle 26">
            <a:extLst>
              <a:ext uri="{FF2B5EF4-FFF2-40B4-BE49-F238E27FC236}">
                <a16:creationId xmlns:a16="http://schemas.microsoft.com/office/drawing/2014/main" id="{84801A6E-5E80-5E06-E5E3-86E31FC5C3A9}"/>
              </a:ext>
            </a:extLst>
          </p:cNvPr>
          <p:cNvSpPr/>
          <p:nvPr/>
        </p:nvSpPr>
        <p:spPr>
          <a:xfrm>
            <a:off x="8051244" y="2314574"/>
            <a:ext cx="4152445" cy="2228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8" name="Rectangle 27">
            <a:extLst>
              <a:ext uri="{FF2B5EF4-FFF2-40B4-BE49-F238E27FC236}">
                <a16:creationId xmlns:a16="http://schemas.microsoft.com/office/drawing/2014/main" id="{A596EC8A-6B76-88E8-A9C8-831BD6DA8027}"/>
              </a:ext>
            </a:extLst>
          </p:cNvPr>
          <p:cNvSpPr/>
          <p:nvPr/>
        </p:nvSpPr>
        <p:spPr>
          <a:xfrm>
            <a:off x="8056116" y="4630299"/>
            <a:ext cx="4152445" cy="2228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9" name="Rectangle 28">
            <a:extLst>
              <a:ext uri="{FF2B5EF4-FFF2-40B4-BE49-F238E27FC236}">
                <a16:creationId xmlns:a16="http://schemas.microsoft.com/office/drawing/2014/main" id="{EB4A54FF-FCB1-91FE-7225-A2A739B6D4F8}"/>
              </a:ext>
            </a:extLst>
          </p:cNvPr>
          <p:cNvSpPr/>
          <p:nvPr/>
        </p:nvSpPr>
        <p:spPr>
          <a:xfrm rot="5400000">
            <a:off x="9981757" y="2418230"/>
            <a:ext cx="118068" cy="4351100"/>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0" name="Rectangle 29">
            <a:extLst>
              <a:ext uri="{FF2B5EF4-FFF2-40B4-BE49-F238E27FC236}">
                <a16:creationId xmlns:a16="http://schemas.microsoft.com/office/drawing/2014/main" id="{C33C3B0D-02DC-D6AB-D1CF-686E3AA723A5}"/>
              </a:ext>
            </a:extLst>
          </p:cNvPr>
          <p:cNvSpPr/>
          <p:nvPr/>
        </p:nvSpPr>
        <p:spPr>
          <a:xfrm rot="5400000">
            <a:off x="9999558" y="90533"/>
            <a:ext cx="56047" cy="4349165"/>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latin typeface="+mj-lt"/>
            </a:endParaRPr>
          </a:p>
        </p:txBody>
      </p:sp>
      <p:sp>
        <p:nvSpPr>
          <p:cNvPr id="32" name="TextBox 31">
            <a:extLst>
              <a:ext uri="{FF2B5EF4-FFF2-40B4-BE49-F238E27FC236}">
                <a16:creationId xmlns:a16="http://schemas.microsoft.com/office/drawing/2014/main" id="{4B4ECA95-A7D7-2C56-B8B9-ADC2849E7428}"/>
              </a:ext>
            </a:extLst>
          </p:cNvPr>
          <p:cNvSpPr txBox="1"/>
          <p:nvPr/>
        </p:nvSpPr>
        <p:spPr>
          <a:xfrm>
            <a:off x="8113667" y="4191969"/>
            <a:ext cx="4109982" cy="400110"/>
          </a:xfrm>
          <a:prstGeom prst="rect">
            <a:avLst/>
          </a:prstGeom>
          <a:noFill/>
        </p:spPr>
        <p:txBody>
          <a:bodyPr wrap="square" rtlCol="0">
            <a:spAutoFit/>
          </a:bodyPr>
          <a:lstStyle/>
          <a:p>
            <a:pPr algn="ctr"/>
            <a:r>
              <a:rPr lang="en-GB" sz="2000" dirty="0">
                <a:latin typeface="+mj-lt"/>
              </a:rPr>
              <a:t>Diarrhoea</a:t>
            </a:r>
          </a:p>
        </p:txBody>
      </p:sp>
      <p:sp>
        <p:nvSpPr>
          <p:cNvPr id="33" name="TextBox 32">
            <a:extLst>
              <a:ext uri="{FF2B5EF4-FFF2-40B4-BE49-F238E27FC236}">
                <a16:creationId xmlns:a16="http://schemas.microsoft.com/office/drawing/2014/main" id="{1F18F1FD-376E-E35F-0FBC-42274CB337A2}"/>
              </a:ext>
            </a:extLst>
          </p:cNvPr>
          <p:cNvSpPr txBox="1"/>
          <p:nvPr/>
        </p:nvSpPr>
        <p:spPr>
          <a:xfrm>
            <a:off x="8092183" y="6465917"/>
            <a:ext cx="4109982" cy="400110"/>
          </a:xfrm>
          <a:prstGeom prst="rect">
            <a:avLst/>
          </a:prstGeom>
          <a:noFill/>
        </p:spPr>
        <p:txBody>
          <a:bodyPr wrap="square" rtlCol="0">
            <a:spAutoFit/>
          </a:bodyPr>
          <a:lstStyle/>
          <a:p>
            <a:pPr algn="ctr"/>
            <a:r>
              <a:rPr lang="en-GB" sz="2000" dirty="0">
                <a:latin typeface="+mj-lt"/>
              </a:rPr>
              <a:t>Headache</a:t>
            </a:r>
          </a:p>
        </p:txBody>
      </p:sp>
      <p:pic>
        <p:nvPicPr>
          <p:cNvPr id="3074" name="Picture 2" descr="Free emoji emoticon smiley vector">
            <a:extLst>
              <a:ext uri="{FF2B5EF4-FFF2-40B4-BE49-F238E27FC236}">
                <a16:creationId xmlns:a16="http://schemas.microsoft.com/office/drawing/2014/main" id="{EDC7EEBF-8699-17C9-7CB5-4E11CA1B5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40" y="102101"/>
            <a:ext cx="1749725" cy="1749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Body Abdomen photo and picture">
            <a:extLst>
              <a:ext uri="{FF2B5EF4-FFF2-40B4-BE49-F238E27FC236}">
                <a16:creationId xmlns:a16="http://schemas.microsoft.com/office/drawing/2014/main" id="{DFA2D92B-C8E9-7418-C344-9DDB00E37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463" y="130074"/>
            <a:ext cx="2493128" cy="16613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photo aching young ill slavic woman with scarf around her neck wrapped in plaid wearing winter hat vomiting in bucket sitting on couch at living room">
            <a:extLst>
              <a:ext uri="{FF2B5EF4-FFF2-40B4-BE49-F238E27FC236}">
                <a16:creationId xmlns:a16="http://schemas.microsoft.com/office/drawing/2014/main" id="{E219D7CC-97F1-F916-2A75-8DAFCAD45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377" y="130074"/>
            <a:ext cx="2666562" cy="17805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ree toilet paper bathroom tissue toilet tissue vector">
            <a:extLst>
              <a:ext uri="{FF2B5EF4-FFF2-40B4-BE49-F238E27FC236}">
                <a16:creationId xmlns:a16="http://schemas.microsoft.com/office/drawing/2014/main" id="{B3692EDE-1275-E1A3-A15E-A0231CA42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8658" y="2867146"/>
            <a:ext cx="1602152" cy="10038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ree toilet restroom lavatory vector">
            <a:extLst>
              <a:ext uri="{FF2B5EF4-FFF2-40B4-BE49-F238E27FC236}">
                <a16:creationId xmlns:a16="http://schemas.microsoft.com/office/drawing/2014/main" id="{C4E711B3-1197-EB75-6788-FBD9754D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7046" y="2747679"/>
            <a:ext cx="1170775" cy="12785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Free angry stressed man vector">
            <a:extLst>
              <a:ext uri="{FF2B5EF4-FFF2-40B4-BE49-F238E27FC236}">
                <a16:creationId xmlns:a16="http://schemas.microsoft.com/office/drawing/2014/main" id="{EC08A71F-0533-0F91-2284-D26838FDF5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1587" y="4822622"/>
            <a:ext cx="2235729" cy="159985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Free muscle arm icon vector">
            <a:extLst>
              <a:ext uri="{FF2B5EF4-FFF2-40B4-BE49-F238E27FC236}">
                <a16:creationId xmlns:a16="http://schemas.microsoft.com/office/drawing/2014/main" id="{9A20E8EB-F1D3-7CD7-0885-FCD050702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247" y="4870064"/>
            <a:ext cx="1362494" cy="146199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Free photo skin allergy reaction on person's arm">
            <a:extLst>
              <a:ext uri="{FF2B5EF4-FFF2-40B4-BE49-F238E27FC236}">
                <a16:creationId xmlns:a16="http://schemas.microsoft.com/office/drawing/2014/main" id="{D88C90C6-023E-5B80-64D6-0B31768746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500" y="2557855"/>
            <a:ext cx="2176786" cy="1446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A22CB76-7BEC-A12D-4D83-9FB8EB4763CC}"/>
              </a:ext>
            </a:extLst>
          </p:cNvPr>
          <p:cNvPicPr>
            <a:picLocks noChangeAspect="1"/>
          </p:cNvPicPr>
          <p:nvPr/>
        </p:nvPicPr>
        <p:blipFill>
          <a:blip r:embed="rId10"/>
          <a:stretch>
            <a:fillRect/>
          </a:stretch>
        </p:blipFill>
        <p:spPr>
          <a:xfrm>
            <a:off x="10689840" y="6052920"/>
            <a:ext cx="1342729" cy="668555"/>
          </a:xfrm>
          <a:prstGeom prst="rect">
            <a:avLst/>
          </a:prstGeom>
        </p:spPr>
      </p:pic>
    </p:spTree>
    <p:extLst>
      <p:ext uri="{BB962C8B-B14F-4D97-AF65-F5344CB8AC3E}">
        <p14:creationId xmlns:p14="http://schemas.microsoft.com/office/powerpoint/2010/main" val="82198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3" grpId="0"/>
      <p:bldP spid="25"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9383C66-F1D8-8F6D-3183-3D2D505083A0}"/>
              </a:ext>
            </a:extLst>
          </p:cNvPr>
          <p:cNvSpPr txBox="1"/>
          <p:nvPr/>
        </p:nvSpPr>
        <p:spPr>
          <a:xfrm>
            <a:off x="6096001" y="2274491"/>
            <a:ext cx="5748014" cy="4389124"/>
          </a:xfrm>
          <a:prstGeom prst="rect">
            <a:avLst/>
          </a:prstGeom>
        </p:spPr>
        <p:txBody>
          <a:bodyPr vert="horz" lIns="91440" tIns="45720" rIns="91440" bIns="45720" rtlCol="0">
            <a:normAutofit/>
          </a:bodyPr>
          <a:lstStyle/>
          <a:p>
            <a:pPr marL="285750" indent="-285750">
              <a:lnSpc>
                <a:spcPct val="90000"/>
              </a:lnSpc>
              <a:spcAft>
                <a:spcPts val="600"/>
              </a:spcAft>
              <a:buFont typeface="Wingdings" panose="05000000000000000000" pitchFamily="2" charset="2"/>
              <a:buChar char="§"/>
            </a:pPr>
            <a:r>
              <a:rPr lang="en-US" dirty="0">
                <a:latin typeface="+mj-lt"/>
              </a:rPr>
              <a:t>Inability to digest lactose, a type of sugar found in milk. This causes d</a:t>
            </a:r>
            <a:r>
              <a:rPr lang="en-GB" dirty="0">
                <a:latin typeface="+mj-lt"/>
              </a:rPr>
              <a:t>iarrhoea</a:t>
            </a:r>
            <a:r>
              <a:rPr lang="en-US" dirty="0">
                <a:latin typeface="+mj-lt"/>
              </a:rPr>
              <a:t>, wind and bloating after eating or drinking it</a:t>
            </a:r>
            <a:r>
              <a:rPr lang="en-GB" b="0" i="0" dirty="0">
                <a:effectLst/>
                <a:latin typeface="+mj-lt"/>
              </a:rPr>
              <a:t>.</a:t>
            </a:r>
          </a:p>
          <a:p>
            <a:pPr>
              <a:lnSpc>
                <a:spcPct val="90000"/>
              </a:lnSpc>
              <a:spcAft>
                <a:spcPts val="600"/>
              </a:spcAft>
            </a:pPr>
            <a:endParaRPr lang="en-GB" dirty="0">
              <a:latin typeface="+mj-lt"/>
            </a:endParaRPr>
          </a:p>
          <a:p>
            <a:pPr marL="285750" indent="-285750">
              <a:lnSpc>
                <a:spcPct val="90000"/>
              </a:lnSpc>
              <a:spcAft>
                <a:spcPts val="600"/>
              </a:spcAft>
              <a:buFont typeface="Wingdings" panose="05000000000000000000" pitchFamily="2" charset="2"/>
              <a:buChar char="§"/>
            </a:pPr>
            <a:r>
              <a:rPr lang="en-US" dirty="0">
                <a:latin typeface="+mj-lt"/>
              </a:rPr>
              <a:t>People with lactose intolerance must manage their condition by avoiding drinking milk and eating dairy products such as yoghurt, cheese, butter and cream. </a:t>
            </a:r>
          </a:p>
          <a:p>
            <a:pPr marL="57150" indent="-285750">
              <a:lnSpc>
                <a:spcPct val="90000"/>
              </a:lnSpc>
              <a:spcAft>
                <a:spcPts val="600"/>
              </a:spcAft>
              <a:buFont typeface="Wingdings" panose="05000000000000000000" pitchFamily="2" charset="2"/>
              <a:buChar char="§"/>
            </a:pPr>
            <a:endParaRPr lang="en-US" dirty="0">
              <a:latin typeface="+mj-lt"/>
            </a:endParaRPr>
          </a:p>
          <a:p>
            <a:pPr marL="285750" indent="-285750">
              <a:lnSpc>
                <a:spcPct val="90000"/>
              </a:lnSpc>
              <a:spcAft>
                <a:spcPts val="600"/>
              </a:spcAft>
              <a:buFont typeface="Wingdings" panose="05000000000000000000" pitchFamily="2" charset="2"/>
              <a:buChar char="§"/>
            </a:pPr>
            <a:r>
              <a:rPr lang="en-US" dirty="0">
                <a:latin typeface="+mj-lt"/>
              </a:rPr>
              <a:t>They must look at food labels to see if milk has been used as an ingredient in food products. </a:t>
            </a:r>
          </a:p>
          <a:p>
            <a:pPr marL="57150" indent="-285750">
              <a:lnSpc>
                <a:spcPct val="90000"/>
              </a:lnSpc>
              <a:spcAft>
                <a:spcPts val="600"/>
              </a:spcAft>
              <a:buFont typeface="Wingdings" panose="05000000000000000000" pitchFamily="2" charset="2"/>
              <a:buChar char="§"/>
            </a:pPr>
            <a:endParaRPr lang="en-US" dirty="0">
              <a:latin typeface="+mj-lt"/>
            </a:endParaRPr>
          </a:p>
          <a:p>
            <a:pPr marL="285750" indent="-285750">
              <a:lnSpc>
                <a:spcPct val="90000"/>
              </a:lnSpc>
              <a:spcAft>
                <a:spcPts val="600"/>
              </a:spcAft>
              <a:buFont typeface="Wingdings" panose="05000000000000000000" pitchFamily="2" charset="2"/>
              <a:buChar char="§"/>
            </a:pPr>
            <a:r>
              <a:rPr lang="en-US" dirty="0">
                <a:latin typeface="+mj-lt"/>
              </a:rPr>
              <a:t>It is possible to buy dairy products with reduced lactose or no lactose, for example milk and yoghurt.</a:t>
            </a:r>
          </a:p>
        </p:txBody>
      </p:sp>
      <p:sp>
        <p:nvSpPr>
          <p:cNvPr id="23" name="Title 1">
            <a:extLst>
              <a:ext uri="{FF2B5EF4-FFF2-40B4-BE49-F238E27FC236}">
                <a16:creationId xmlns:a16="http://schemas.microsoft.com/office/drawing/2014/main" id="{6B2C9006-8D1B-0539-ECDB-0C76B7D7D8F6}"/>
              </a:ext>
            </a:extLst>
          </p:cNvPr>
          <p:cNvSpPr txBox="1">
            <a:spLocks/>
          </p:cNvSpPr>
          <p:nvPr/>
        </p:nvSpPr>
        <p:spPr>
          <a:xfrm>
            <a:off x="6079794" y="607009"/>
            <a:ext cx="5807406" cy="960534"/>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rgbClr val="C01F52"/>
                </a:solidFill>
              </a:rPr>
              <a:t>Food related causes of ill health </a:t>
            </a:r>
            <a:endParaRPr lang="en-GB" sz="5400" dirty="0">
              <a:solidFill>
                <a:srgbClr val="C01F52"/>
              </a:solidFill>
            </a:endParaRPr>
          </a:p>
        </p:txBody>
      </p:sp>
      <p:sp>
        <p:nvSpPr>
          <p:cNvPr id="25" name="Rectangle 24">
            <a:extLst>
              <a:ext uri="{FF2B5EF4-FFF2-40B4-BE49-F238E27FC236}">
                <a16:creationId xmlns:a16="http://schemas.microsoft.com/office/drawing/2014/main" id="{39FC72BC-D8F1-25DA-EF1C-4349EF7546FF}"/>
              </a:ext>
            </a:extLst>
          </p:cNvPr>
          <p:cNvSpPr/>
          <p:nvPr/>
        </p:nvSpPr>
        <p:spPr>
          <a:xfrm>
            <a:off x="6059533" y="1634286"/>
            <a:ext cx="5748014"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intolerance: lactose </a:t>
            </a:r>
          </a:p>
        </p:txBody>
      </p:sp>
      <p:pic>
        <p:nvPicPr>
          <p:cNvPr id="11266" name="Picture 2" descr="Hand drawn lactose  free label set">
            <a:extLst>
              <a:ext uri="{FF2B5EF4-FFF2-40B4-BE49-F238E27FC236}">
                <a16:creationId xmlns:a16="http://schemas.microsoft.com/office/drawing/2014/main" id="{F42BE1B4-C6A9-6123-F966-2BA92931E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56" y="607009"/>
            <a:ext cx="5325613" cy="5325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410C2B-7B8A-D695-EC96-77B6CD276A34}"/>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5" name="Footer Placeholder 9">
            <a:extLst>
              <a:ext uri="{FF2B5EF4-FFF2-40B4-BE49-F238E27FC236}">
                <a16:creationId xmlns:a16="http://schemas.microsoft.com/office/drawing/2014/main" id="{CDBF1188-3BB7-7A11-B51D-2B31F379E3D4}"/>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1642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y are some People Lactose Intolerant? + more videos | #aumsum #kids #science #education #children">
            <a:hlinkClick r:id="" action="ppaction://media"/>
            <a:extLst>
              <a:ext uri="{FF2B5EF4-FFF2-40B4-BE49-F238E27FC236}">
                <a16:creationId xmlns:a16="http://schemas.microsoft.com/office/drawing/2014/main" id="{7B7367F2-9CB8-B142-C3DC-F7A1FB74CE6A}"/>
              </a:ext>
            </a:extLst>
          </p:cNvPr>
          <p:cNvPicPr>
            <a:picLocks noRot="1" noChangeAspect="1"/>
          </p:cNvPicPr>
          <p:nvPr>
            <a:videoFile r:link="rId1"/>
          </p:nvPr>
        </p:nvPicPr>
        <p:blipFill>
          <a:blip r:embed="rId3"/>
          <a:stretch>
            <a:fillRect/>
          </a:stretch>
        </p:blipFill>
        <p:spPr>
          <a:xfrm>
            <a:off x="1131563" y="624093"/>
            <a:ext cx="9928874" cy="5609814"/>
          </a:xfrm>
          <a:prstGeom prst="rect">
            <a:avLst/>
          </a:prstGeom>
        </p:spPr>
      </p:pic>
      <p:sp>
        <p:nvSpPr>
          <p:cNvPr id="3" name="TextBox 2">
            <a:extLst>
              <a:ext uri="{FF2B5EF4-FFF2-40B4-BE49-F238E27FC236}">
                <a16:creationId xmlns:a16="http://schemas.microsoft.com/office/drawing/2014/main" id="{2997E32E-55AE-C01E-60B9-1C6999C33BE2}"/>
              </a:ext>
            </a:extLst>
          </p:cNvPr>
          <p:cNvSpPr txBox="1"/>
          <p:nvPr/>
        </p:nvSpPr>
        <p:spPr>
          <a:xfrm>
            <a:off x="577273" y="193540"/>
            <a:ext cx="11037454" cy="369332"/>
          </a:xfrm>
          <a:prstGeom prst="rect">
            <a:avLst/>
          </a:prstGeom>
          <a:noFill/>
        </p:spPr>
        <p:txBody>
          <a:bodyPr wrap="square" rtlCol="0">
            <a:spAutoFit/>
          </a:bodyPr>
          <a:lstStyle/>
          <a:p>
            <a:pPr algn="ctr"/>
            <a:r>
              <a:rPr lang="en-US" dirty="0">
                <a:solidFill>
                  <a:srgbClr val="C01F52"/>
                </a:solidFill>
                <a:hlinkClick r:id="rId4">
                  <a:extLst>
                    <a:ext uri="{A12FA001-AC4F-418D-AE19-62706E023703}">
                      <ahyp:hlinkClr xmlns:ahyp="http://schemas.microsoft.com/office/drawing/2018/hyperlinkcolor" val="tx"/>
                    </a:ext>
                  </a:extLst>
                </a:hlinkClick>
              </a:rPr>
              <a:t>Why are some People Lactose Intolerant? (youtube.com)</a:t>
            </a:r>
            <a:endParaRPr lang="LID4096" dirty="0">
              <a:solidFill>
                <a:srgbClr val="C01F52"/>
              </a:solidFill>
            </a:endParaRPr>
          </a:p>
        </p:txBody>
      </p:sp>
      <p:pic>
        <p:nvPicPr>
          <p:cNvPr id="6" name="Picture 5">
            <a:extLst>
              <a:ext uri="{FF2B5EF4-FFF2-40B4-BE49-F238E27FC236}">
                <a16:creationId xmlns:a16="http://schemas.microsoft.com/office/drawing/2014/main" id="{36F572E7-6A21-4762-9629-1B1BDA58EA4B}"/>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D560EB8D-43DA-717C-0FD4-E11F63A21ED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6500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C7EFEC15-5873-4245-BEBE-F61154581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3">
            <a:extLst>
              <a:ext uri="{FF2B5EF4-FFF2-40B4-BE49-F238E27FC236}">
                <a16:creationId xmlns:a16="http://schemas.microsoft.com/office/drawing/2014/main" id="{881199B3-92F7-4182-B809-801DD4E36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23486" y="231851"/>
            <a:ext cx="2300658" cy="2373679"/>
            <a:chOff x="3376425" y="1351535"/>
            <a:chExt cx="5514403" cy="5514975"/>
          </a:xfrm>
        </p:grpSpPr>
        <p:sp>
          <p:nvSpPr>
            <p:cNvPr id="15" name="Freeform: Shape 14">
              <a:extLst>
                <a:ext uri="{FF2B5EF4-FFF2-40B4-BE49-F238E27FC236}">
                  <a16:creationId xmlns:a16="http://schemas.microsoft.com/office/drawing/2014/main" id="{965A16F7-66A3-469F-81C9-FAA41AA93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293466" cy="5215032"/>
            </a:xfrm>
            <a:custGeom>
              <a:avLst/>
              <a:gdLst>
                <a:gd name="connsiteX0" fmla="*/ 2768346 w 5293466"/>
                <a:gd name="connsiteY0" fmla="*/ 476250 h 5215032"/>
                <a:gd name="connsiteX1" fmla="*/ 3621405 w 5293466"/>
                <a:gd name="connsiteY1" fmla="*/ 687705 h 5215032"/>
                <a:gd name="connsiteX2" fmla="*/ 4327589 w 5293466"/>
                <a:gd name="connsiteY2" fmla="*/ 1277588 h 5215032"/>
                <a:gd name="connsiteX3" fmla="*/ 4749451 w 5293466"/>
                <a:gd name="connsiteY3" fmla="*/ 1974914 h 5215032"/>
                <a:gd name="connsiteX4" fmla="*/ 4756785 w 5293466"/>
                <a:gd name="connsiteY4" fmla="*/ 2695289 h 5215032"/>
                <a:gd name="connsiteX5" fmla="*/ 4503611 w 5293466"/>
                <a:gd name="connsiteY5" fmla="*/ 3530251 h 5215032"/>
                <a:gd name="connsiteX6" fmla="*/ 4395121 w 5293466"/>
                <a:gd name="connsiteY6" fmla="*/ 3883152 h 5215032"/>
                <a:gd name="connsiteX7" fmla="*/ 4177570 w 5293466"/>
                <a:gd name="connsiteY7" fmla="*/ 4165949 h 5215032"/>
                <a:gd name="connsiteX8" fmla="*/ 3534632 w 5293466"/>
                <a:gd name="connsiteY8" fmla="*/ 4599718 h 5215032"/>
                <a:gd name="connsiteX9" fmla="*/ 2710910 w 5293466"/>
                <a:gd name="connsiteY9" fmla="*/ 4738592 h 5215032"/>
                <a:gd name="connsiteX10" fmla="*/ 1141476 w 5293466"/>
                <a:gd name="connsiteY10" fmla="*/ 4094798 h 5215032"/>
                <a:gd name="connsiteX11" fmla="*/ 654653 w 5293466"/>
                <a:gd name="connsiteY11" fmla="*/ 3380709 h 5215032"/>
                <a:gd name="connsiteX12" fmla="*/ 476250 w 5293466"/>
                <a:gd name="connsiteY12" fmla="*/ 2503932 h 5215032"/>
                <a:gd name="connsiteX13" fmla="*/ 621221 w 5293466"/>
                <a:gd name="connsiteY13" fmla="*/ 2032730 h 5215032"/>
                <a:gd name="connsiteX14" fmla="*/ 1075277 w 5293466"/>
                <a:gd name="connsiteY14" fmla="*/ 1557623 h 5215032"/>
                <a:gd name="connsiteX15" fmla="*/ 1370648 w 5293466"/>
                <a:gd name="connsiteY15" fmla="*/ 1278541 h 5215032"/>
                <a:gd name="connsiteX16" fmla="*/ 2056733 w 5293466"/>
                <a:gd name="connsiteY16" fmla="*/ 690753 h 5215032"/>
                <a:gd name="connsiteX17" fmla="*/ 2768346 w 5293466"/>
                <a:gd name="connsiteY17" fmla="*/ 476250 h 5215032"/>
                <a:gd name="connsiteX18" fmla="*/ 2768346 w 5293466"/>
                <a:gd name="connsiteY18" fmla="*/ 0 h 5215032"/>
                <a:gd name="connsiteX19" fmla="*/ 1033844 w 5293466"/>
                <a:gd name="connsiteY19" fmla="*/ 941927 h 5215032"/>
                <a:gd name="connsiteX20" fmla="*/ 0 w 5293466"/>
                <a:gd name="connsiteY20" fmla="*/ 2504123 h 5215032"/>
                <a:gd name="connsiteX21" fmla="*/ 807053 w 5293466"/>
                <a:gd name="connsiteY21" fmla="*/ 4433983 h 5215032"/>
                <a:gd name="connsiteX22" fmla="*/ 2710910 w 5293466"/>
                <a:gd name="connsiteY22" fmla="*/ 5215033 h 5215032"/>
                <a:gd name="connsiteX23" fmla="*/ 4514374 w 5293466"/>
                <a:gd name="connsiteY23" fmla="*/ 4502849 h 5215032"/>
                <a:gd name="connsiteX24" fmla="*/ 5203603 w 5293466"/>
                <a:gd name="connsiteY24" fmla="*/ 2860262 h 5215032"/>
                <a:gd name="connsiteX25" fmla="*/ 4686681 w 5293466"/>
                <a:gd name="connsiteY25" fmla="*/ 964883 h 5215032"/>
                <a:gd name="connsiteX26" fmla="*/ 2768346 w 5293466"/>
                <a:gd name="connsiteY26" fmla="*/ 0 h 5215032"/>
                <a:gd name="connsiteX27" fmla="*/ 2768346 w 5293466"/>
                <a:gd name="connsiteY27"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3466" h="5215032">
                  <a:moveTo>
                    <a:pt x="2768346" y="476250"/>
                  </a:moveTo>
                  <a:cubicBezTo>
                    <a:pt x="3078099" y="476250"/>
                    <a:pt x="3357086" y="545402"/>
                    <a:pt x="3621405" y="687705"/>
                  </a:cubicBezTo>
                  <a:cubicBezTo>
                    <a:pt x="3865245" y="819055"/>
                    <a:pt x="4096226" y="1012031"/>
                    <a:pt x="4327589" y="1277588"/>
                  </a:cubicBezTo>
                  <a:cubicBezTo>
                    <a:pt x="4525614" y="1504950"/>
                    <a:pt x="4671441" y="1746028"/>
                    <a:pt x="4749451" y="1974914"/>
                  </a:cubicBezTo>
                  <a:cubicBezTo>
                    <a:pt x="4837748" y="2233898"/>
                    <a:pt x="4840129" y="2469452"/>
                    <a:pt x="4756785" y="2695289"/>
                  </a:cubicBezTo>
                  <a:cubicBezTo>
                    <a:pt x="4620578" y="3064288"/>
                    <a:pt x="4552950" y="3333655"/>
                    <a:pt x="4503611" y="3530251"/>
                  </a:cubicBezTo>
                  <a:cubicBezTo>
                    <a:pt x="4464939" y="3684080"/>
                    <a:pt x="4437031" y="3795236"/>
                    <a:pt x="4395121" y="3883152"/>
                  </a:cubicBezTo>
                  <a:cubicBezTo>
                    <a:pt x="4365689" y="3944874"/>
                    <a:pt x="4316825" y="4026789"/>
                    <a:pt x="4177570" y="4165949"/>
                  </a:cubicBezTo>
                  <a:cubicBezTo>
                    <a:pt x="3977354" y="4366165"/>
                    <a:pt x="3767042" y="4508087"/>
                    <a:pt x="3534632" y="4599718"/>
                  </a:cubicBezTo>
                  <a:cubicBezTo>
                    <a:pt x="3297650" y="4693158"/>
                    <a:pt x="3028188" y="4738592"/>
                    <a:pt x="2710910" y="4738592"/>
                  </a:cubicBezTo>
                  <a:cubicBezTo>
                    <a:pt x="2119694" y="4738592"/>
                    <a:pt x="1562291" y="4509897"/>
                    <a:pt x="1141476" y="4094798"/>
                  </a:cubicBezTo>
                  <a:cubicBezTo>
                    <a:pt x="932879" y="3888962"/>
                    <a:pt x="769049" y="3648742"/>
                    <a:pt x="654653" y="3380709"/>
                  </a:cubicBezTo>
                  <a:cubicBezTo>
                    <a:pt x="536258" y="3103531"/>
                    <a:pt x="476250" y="2808542"/>
                    <a:pt x="476250" y="2503932"/>
                  </a:cubicBezTo>
                  <a:cubicBezTo>
                    <a:pt x="476250" y="2324672"/>
                    <a:pt x="520922" y="2179415"/>
                    <a:pt x="621221" y="2032730"/>
                  </a:cubicBezTo>
                  <a:cubicBezTo>
                    <a:pt x="729044" y="1874901"/>
                    <a:pt x="889445" y="1727835"/>
                    <a:pt x="1075277" y="1557623"/>
                  </a:cubicBezTo>
                  <a:cubicBezTo>
                    <a:pt x="1171194" y="1469708"/>
                    <a:pt x="1270349" y="1378744"/>
                    <a:pt x="1370648" y="1278541"/>
                  </a:cubicBezTo>
                  <a:cubicBezTo>
                    <a:pt x="1585246" y="1063943"/>
                    <a:pt x="1814989" y="841820"/>
                    <a:pt x="2056733" y="690753"/>
                  </a:cubicBezTo>
                  <a:cubicBezTo>
                    <a:pt x="2291048" y="544544"/>
                    <a:pt x="2517172" y="476250"/>
                    <a:pt x="2768346" y="476250"/>
                  </a:cubicBezTo>
                  <a:moveTo>
                    <a:pt x="2768346" y="0"/>
                  </a:moveTo>
                  <a:cubicBezTo>
                    <a:pt x="2019776" y="0"/>
                    <a:pt x="1524381" y="451390"/>
                    <a:pt x="1033844" y="941927"/>
                  </a:cubicBezTo>
                  <a:cubicBezTo>
                    <a:pt x="543306" y="1432465"/>
                    <a:pt x="0" y="1755553"/>
                    <a:pt x="0" y="2504123"/>
                  </a:cubicBezTo>
                  <a:cubicBezTo>
                    <a:pt x="0" y="3259360"/>
                    <a:pt x="308801" y="3942398"/>
                    <a:pt x="807053" y="4433983"/>
                  </a:cubicBezTo>
                  <a:cubicBezTo>
                    <a:pt x="1296543" y="4916996"/>
                    <a:pt x="1968913" y="5215033"/>
                    <a:pt x="2710910" y="5215033"/>
                  </a:cubicBezTo>
                  <a:cubicBezTo>
                    <a:pt x="3459480" y="5215033"/>
                    <a:pt x="4023741" y="4993386"/>
                    <a:pt x="4514374" y="4502849"/>
                  </a:cubicBezTo>
                  <a:cubicBezTo>
                    <a:pt x="5004912" y="4012311"/>
                    <a:pt x="4847463" y="3825145"/>
                    <a:pt x="5203603" y="2860262"/>
                  </a:cubicBezTo>
                  <a:cubicBezTo>
                    <a:pt x="5469065" y="2140839"/>
                    <a:pt x="5101400" y="1441133"/>
                    <a:pt x="4686681" y="964883"/>
                  </a:cubicBezTo>
                  <a:cubicBezTo>
                    <a:pt x="4189667" y="394240"/>
                    <a:pt x="3584543" y="0"/>
                    <a:pt x="2768346" y="0"/>
                  </a:cubicBezTo>
                  <a:lnTo>
                    <a:pt x="2768346" y="0"/>
                  </a:lnTo>
                  <a:close/>
                </a:path>
              </a:pathLst>
            </a:custGeom>
            <a:solidFill>
              <a:schemeClr val="bg1">
                <a:alpha val="2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CC7F467-8A9D-4D4C-A53C-C3EDE6DF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293505" cy="5215032"/>
            </a:xfrm>
            <a:custGeom>
              <a:avLst/>
              <a:gdLst>
                <a:gd name="connsiteX0" fmla="*/ 2768346 w 5293505"/>
                <a:gd name="connsiteY0" fmla="*/ 571500 h 5215032"/>
                <a:gd name="connsiteX1" fmla="*/ 3576161 w 5293505"/>
                <a:gd name="connsiteY1" fmla="*/ 771620 h 5215032"/>
                <a:gd name="connsiteX2" fmla="*/ 4255675 w 5293505"/>
                <a:gd name="connsiteY2" fmla="*/ 1340263 h 5215032"/>
                <a:gd name="connsiteX3" fmla="*/ 4659249 w 5293505"/>
                <a:gd name="connsiteY3" fmla="*/ 2005775 h 5215032"/>
                <a:gd name="connsiteX4" fmla="*/ 4667441 w 5293505"/>
                <a:gd name="connsiteY4" fmla="*/ 2662428 h 5215032"/>
                <a:gd name="connsiteX5" fmla="*/ 4411218 w 5293505"/>
                <a:gd name="connsiteY5" fmla="*/ 3507200 h 5215032"/>
                <a:gd name="connsiteX6" fmla="*/ 4309206 w 5293505"/>
                <a:gd name="connsiteY6" fmla="*/ 3842290 h 5215032"/>
                <a:gd name="connsiteX7" fmla="*/ 4110323 w 5293505"/>
                <a:gd name="connsiteY7" fmla="*/ 4098798 h 5215032"/>
                <a:gd name="connsiteX8" fmla="*/ 2711006 w 5293505"/>
                <a:gd name="connsiteY8" fmla="*/ 4643628 h 5215032"/>
                <a:gd name="connsiteX9" fmla="*/ 1208532 w 5293505"/>
                <a:gd name="connsiteY9" fmla="*/ 4027265 h 5215032"/>
                <a:gd name="connsiteX10" fmla="*/ 742379 w 5293505"/>
                <a:gd name="connsiteY10" fmla="*/ 3343561 h 5215032"/>
                <a:gd name="connsiteX11" fmla="*/ 571595 w 5293505"/>
                <a:gd name="connsiteY11" fmla="*/ 2504218 h 5215032"/>
                <a:gd name="connsiteX12" fmla="*/ 699992 w 5293505"/>
                <a:gd name="connsiteY12" fmla="*/ 2086737 h 5215032"/>
                <a:gd name="connsiteX13" fmla="*/ 1139761 w 5293505"/>
                <a:gd name="connsiteY13" fmla="*/ 1628108 h 5215032"/>
                <a:gd name="connsiteX14" fmla="*/ 1438085 w 5293505"/>
                <a:gd name="connsiteY14" fmla="*/ 1346168 h 5215032"/>
                <a:gd name="connsiteX15" fmla="*/ 2768346 w 5293505"/>
                <a:gd name="connsiteY15" fmla="*/ 571500 h 5215032"/>
                <a:gd name="connsiteX16" fmla="*/ 2768346 w 5293505"/>
                <a:gd name="connsiteY16" fmla="*/ 0 h 5215032"/>
                <a:gd name="connsiteX17" fmla="*/ 1033844 w 5293505"/>
                <a:gd name="connsiteY17" fmla="*/ 941927 h 5215032"/>
                <a:gd name="connsiteX18" fmla="*/ 0 w 5293505"/>
                <a:gd name="connsiteY18" fmla="*/ 2504123 h 5215032"/>
                <a:gd name="connsiteX19" fmla="*/ 807053 w 5293505"/>
                <a:gd name="connsiteY19" fmla="*/ 4433983 h 5215032"/>
                <a:gd name="connsiteX20" fmla="*/ 2710910 w 5293505"/>
                <a:gd name="connsiteY20" fmla="*/ 5215033 h 5215032"/>
                <a:gd name="connsiteX21" fmla="*/ 4514374 w 5293505"/>
                <a:gd name="connsiteY21" fmla="*/ 4502849 h 5215032"/>
                <a:gd name="connsiteX22" fmla="*/ 5203603 w 5293505"/>
                <a:gd name="connsiteY22" fmla="*/ 2860262 h 5215032"/>
                <a:gd name="connsiteX23" fmla="*/ 4686681 w 5293505"/>
                <a:gd name="connsiteY23" fmla="*/ 964883 h 5215032"/>
                <a:gd name="connsiteX24" fmla="*/ 2768346 w 5293505"/>
                <a:gd name="connsiteY24" fmla="*/ 0 h 5215032"/>
                <a:gd name="connsiteX25" fmla="*/ 2768346 w 5293505"/>
                <a:gd name="connsiteY25"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3505" h="5215032">
                  <a:moveTo>
                    <a:pt x="2768346" y="571500"/>
                  </a:moveTo>
                  <a:cubicBezTo>
                    <a:pt x="3061907" y="571500"/>
                    <a:pt x="3326225" y="636937"/>
                    <a:pt x="3576161" y="771620"/>
                  </a:cubicBezTo>
                  <a:cubicBezTo>
                    <a:pt x="3809714" y="897446"/>
                    <a:pt x="4031933" y="1083374"/>
                    <a:pt x="4255675" y="1340263"/>
                  </a:cubicBezTo>
                  <a:cubicBezTo>
                    <a:pt x="4445603" y="1558385"/>
                    <a:pt x="4585145" y="1788509"/>
                    <a:pt x="4659249" y="2005775"/>
                  </a:cubicBezTo>
                  <a:cubicBezTo>
                    <a:pt x="4740212" y="2243233"/>
                    <a:pt x="4742879" y="2458022"/>
                    <a:pt x="4667441" y="2662428"/>
                  </a:cubicBezTo>
                  <a:cubicBezTo>
                    <a:pt x="4529519" y="3036284"/>
                    <a:pt x="4461129" y="3308509"/>
                    <a:pt x="4411218" y="3507200"/>
                  </a:cubicBezTo>
                  <a:cubicBezTo>
                    <a:pt x="4373975" y="3655695"/>
                    <a:pt x="4347020" y="3762947"/>
                    <a:pt x="4309206" y="3842290"/>
                  </a:cubicBezTo>
                  <a:cubicBezTo>
                    <a:pt x="4283298" y="3896678"/>
                    <a:pt x="4239387" y="3969734"/>
                    <a:pt x="4110323" y="4098798"/>
                  </a:cubicBezTo>
                  <a:cubicBezTo>
                    <a:pt x="3728466" y="4480655"/>
                    <a:pt x="3309938" y="4643628"/>
                    <a:pt x="2711006" y="4643628"/>
                  </a:cubicBezTo>
                  <a:cubicBezTo>
                    <a:pt x="2144935" y="4643628"/>
                    <a:pt x="1611344" y="4424744"/>
                    <a:pt x="1208532" y="4027265"/>
                  </a:cubicBezTo>
                  <a:cubicBezTo>
                    <a:pt x="1008793" y="3830193"/>
                    <a:pt x="851916" y="3600164"/>
                    <a:pt x="742379" y="3343561"/>
                  </a:cubicBezTo>
                  <a:cubicBezTo>
                    <a:pt x="629031" y="3078194"/>
                    <a:pt x="571595" y="2795873"/>
                    <a:pt x="571595" y="2504218"/>
                  </a:cubicBezTo>
                  <a:cubicBezTo>
                    <a:pt x="571595" y="2343245"/>
                    <a:pt x="609981" y="2218373"/>
                    <a:pt x="699992" y="2086737"/>
                  </a:cubicBezTo>
                  <a:cubicBezTo>
                    <a:pt x="801624" y="1937957"/>
                    <a:pt x="958310" y="1794415"/>
                    <a:pt x="1139761" y="1628108"/>
                  </a:cubicBezTo>
                  <a:cubicBezTo>
                    <a:pt x="1236440" y="1539526"/>
                    <a:pt x="1336357" y="1447895"/>
                    <a:pt x="1438085" y="1346168"/>
                  </a:cubicBezTo>
                  <a:cubicBezTo>
                    <a:pt x="1891475" y="892588"/>
                    <a:pt x="2252377" y="571500"/>
                    <a:pt x="2768346" y="571500"/>
                  </a:cubicBezTo>
                  <a:moveTo>
                    <a:pt x="2768346" y="0"/>
                  </a:moveTo>
                  <a:cubicBezTo>
                    <a:pt x="2019776" y="0"/>
                    <a:pt x="1524381" y="451390"/>
                    <a:pt x="1033844" y="941927"/>
                  </a:cubicBezTo>
                  <a:cubicBezTo>
                    <a:pt x="543306" y="1432465"/>
                    <a:pt x="0" y="1755553"/>
                    <a:pt x="0" y="2504123"/>
                  </a:cubicBezTo>
                  <a:cubicBezTo>
                    <a:pt x="0" y="3259360"/>
                    <a:pt x="308801" y="3942398"/>
                    <a:pt x="807053" y="4433983"/>
                  </a:cubicBezTo>
                  <a:cubicBezTo>
                    <a:pt x="1296543" y="4916996"/>
                    <a:pt x="1968913" y="5215033"/>
                    <a:pt x="2710910" y="5215033"/>
                  </a:cubicBezTo>
                  <a:cubicBezTo>
                    <a:pt x="3459480" y="5215033"/>
                    <a:pt x="4023741" y="4993386"/>
                    <a:pt x="4514374" y="4502849"/>
                  </a:cubicBezTo>
                  <a:cubicBezTo>
                    <a:pt x="5004912" y="4012311"/>
                    <a:pt x="4847463" y="3825145"/>
                    <a:pt x="5203603" y="2860262"/>
                  </a:cubicBezTo>
                  <a:cubicBezTo>
                    <a:pt x="5469160" y="2140839"/>
                    <a:pt x="5101400" y="1441133"/>
                    <a:pt x="4686681" y="964883"/>
                  </a:cubicBezTo>
                  <a:cubicBezTo>
                    <a:pt x="4189667" y="394240"/>
                    <a:pt x="3584543" y="0"/>
                    <a:pt x="2768346" y="0"/>
                  </a:cubicBezTo>
                  <a:lnTo>
                    <a:pt x="2768346" y="0"/>
                  </a:lnTo>
                  <a:close/>
                </a:path>
              </a:pathLst>
            </a:custGeom>
            <a:solidFill>
              <a:schemeClr val="bg1">
                <a:alpha val="2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D5CB4A-3653-4A8A-A6B8-0BA208895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403571" cy="5215032"/>
            </a:xfrm>
            <a:custGeom>
              <a:avLst/>
              <a:gdLst>
                <a:gd name="connsiteX0" fmla="*/ 2825972 w 5403571"/>
                <a:gd name="connsiteY0" fmla="*/ 476250 h 5215032"/>
                <a:gd name="connsiteX1" fmla="*/ 3696748 w 5403571"/>
                <a:gd name="connsiteY1" fmla="*/ 687705 h 5215032"/>
                <a:gd name="connsiteX2" fmla="*/ 4417600 w 5403571"/>
                <a:gd name="connsiteY2" fmla="*/ 1277588 h 5215032"/>
                <a:gd name="connsiteX3" fmla="*/ 4848321 w 5403571"/>
                <a:gd name="connsiteY3" fmla="*/ 1974914 h 5215032"/>
                <a:gd name="connsiteX4" fmla="*/ 4855845 w 5403571"/>
                <a:gd name="connsiteY4" fmla="*/ 2695289 h 5215032"/>
                <a:gd name="connsiteX5" fmla="*/ 4597337 w 5403571"/>
                <a:gd name="connsiteY5" fmla="*/ 3530251 h 5215032"/>
                <a:gd name="connsiteX6" fmla="*/ 4486656 w 5403571"/>
                <a:gd name="connsiteY6" fmla="*/ 3883152 h 5215032"/>
                <a:gd name="connsiteX7" fmla="*/ 4264628 w 5403571"/>
                <a:gd name="connsiteY7" fmla="*/ 4165949 h 5215032"/>
                <a:gd name="connsiteX8" fmla="*/ 3608356 w 5403571"/>
                <a:gd name="connsiteY8" fmla="*/ 4599718 h 5215032"/>
                <a:gd name="connsiteX9" fmla="*/ 2767489 w 5403571"/>
                <a:gd name="connsiteY9" fmla="*/ 4738592 h 5215032"/>
                <a:gd name="connsiteX10" fmla="*/ 1165384 w 5403571"/>
                <a:gd name="connsiteY10" fmla="*/ 4094798 h 5215032"/>
                <a:gd name="connsiteX11" fmla="*/ 668369 w 5403571"/>
                <a:gd name="connsiteY11" fmla="*/ 3380709 h 5215032"/>
                <a:gd name="connsiteX12" fmla="*/ 486251 w 5403571"/>
                <a:gd name="connsiteY12" fmla="*/ 2503932 h 5215032"/>
                <a:gd name="connsiteX13" fmla="*/ 634270 w 5403571"/>
                <a:gd name="connsiteY13" fmla="*/ 2032730 h 5215032"/>
                <a:gd name="connsiteX14" fmla="*/ 1097756 w 5403571"/>
                <a:gd name="connsiteY14" fmla="*/ 1557623 h 5215032"/>
                <a:gd name="connsiteX15" fmla="*/ 1399223 w 5403571"/>
                <a:gd name="connsiteY15" fmla="*/ 1278541 h 5215032"/>
                <a:gd name="connsiteX16" fmla="*/ 2099596 w 5403571"/>
                <a:gd name="connsiteY16" fmla="*/ 690753 h 5215032"/>
                <a:gd name="connsiteX17" fmla="*/ 2825972 w 5403571"/>
                <a:gd name="connsiteY17" fmla="*/ 476250 h 5215032"/>
                <a:gd name="connsiteX18" fmla="*/ 2825972 w 5403571"/>
                <a:gd name="connsiteY18" fmla="*/ 0 h 5215032"/>
                <a:gd name="connsiteX19" fmla="*/ 1055370 w 5403571"/>
                <a:gd name="connsiteY19" fmla="*/ 941927 h 5215032"/>
                <a:gd name="connsiteX20" fmla="*/ 0 w 5403571"/>
                <a:gd name="connsiteY20" fmla="*/ 2504123 h 5215032"/>
                <a:gd name="connsiteX21" fmla="*/ 823817 w 5403571"/>
                <a:gd name="connsiteY21" fmla="*/ 4433983 h 5215032"/>
                <a:gd name="connsiteX22" fmla="*/ 2767298 w 5403571"/>
                <a:gd name="connsiteY22" fmla="*/ 5215033 h 5215032"/>
                <a:gd name="connsiteX23" fmla="*/ 4608291 w 5403571"/>
                <a:gd name="connsiteY23" fmla="*/ 4502849 h 5215032"/>
                <a:gd name="connsiteX24" fmla="*/ 5311807 w 5403571"/>
                <a:gd name="connsiteY24" fmla="*/ 2860262 h 5215032"/>
                <a:gd name="connsiteX25" fmla="*/ 4784122 w 5403571"/>
                <a:gd name="connsiteY25" fmla="*/ 964883 h 5215032"/>
                <a:gd name="connsiteX26" fmla="*/ 2825972 w 5403571"/>
                <a:gd name="connsiteY26" fmla="*/ 0 h 5215032"/>
                <a:gd name="connsiteX27" fmla="*/ 2825972 w 5403571"/>
                <a:gd name="connsiteY27"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3571" h="5215032">
                  <a:moveTo>
                    <a:pt x="2825972" y="476250"/>
                  </a:moveTo>
                  <a:cubicBezTo>
                    <a:pt x="3142202" y="476250"/>
                    <a:pt x="3427000" y="545402"/>
                    <a:pt x="3696748" y="687705"/>
                  </a:cubicBezTo>
                  <a:cubicBezTo>
                    <a:pt x="3945636" y="819055"/>
                    <a:pt x="4181475" y="1012031"/>
                    <a:pt x="4417600" y="1277588"/>
                  </a:cubicBezTo>
                  <a:cubicBezTo>
                    <a:pt x="4619721" y="1504950"/>
                    <a:pt x="4768596" y="1746028"/>
                    <a:pt x="4848321" y="1974914"/>
                  </a:cubicBezTo>
                  <a:cubicBezTo>
                    <a:pt x="4938427" y="2233898"/>
                    <a:pt x="4940903" y="2469452"/>
                    <a:pt x="4855845" y="2695289"/>
                  </a:cubicBezTo>
                  <a:cubicBezTo>
                    <a:pt x="4716780" y="3064288"/>
                    <a:pt x="4647819" y="3333655"/>
                    <a:pt x="4597337" y="3530251"/>
                  </a:cubicBezTo>
                  <a:cubicBezTo>
                    <a:pt x="4557903" y="3684080"/>
                    <a:pt x="4529424" y="3795236"/>
                    <a:pt x="4486656" y="3883152"/>
                  </a:cubicBezTo>
                  <a:cubicBezTo>
                    <a:pt x="4456652" y="3944874"/>
                    <a:pt x="4406741" y="4026789"/>
                    <a:pt x="4264628" y="4165949"/>
                  </a:cubicBezTo>
                  <a:cubicBezTo>
                    <a:pt x="4060222" y="4366165"/>
                    <a:pt x="3845528" y="4508087"/>
                    <a:pt x="3608356" y="4599718"/>
                  </a:cubicBezTo>
                  <a:cubicBezTo>
                    <a:pt x="3366421" y="4693158"/>
                    <a:pt x="3091339" y="4738592"/>
                    <a:pt x="2767489" y="4738592"/>
                  </a:cubicBezTo>
                  <a:cubicBezTo>
                    <a:pt x="2163985" y="4738592"/>
                    <a:pt x="1594961" y="4509897"/>
                    <a:pt x="1165384" y="4094798"/>
                  </a:cubicBezTo>
                  <a:cubicBezTo>
                    <a:pt x="952405" y="3888962"/>
                    <a:pt x="785241" y="3648742"/>
                    <a:pt x="668369" y="3380709"/>
                  </a:cubicBezTo>
                  <a:cubicBezTo>
                    <a:pt x="547497" y="3103531"/>
                    <a:pt x="486251" y="2808542"/>
                    <a:pt x="486251" y="2503932"/>
                  </a:cubicBezTo>
                  <a:cubicBezTo>
                    <a:pt x="486251" y="2324672"/>
                    <a:pt x="531876" y="2179415"/>
                    <a:pt x="634270" y="2032730"/>
                  </a:cubicBezTo>
                  <a:cubicBezTo>
                    <a:pt x="744379" y="1874901"/>
                    <a:pt x="908114" y="1727835"/>
                    <a:pt x="1097756" y="1557623"/>
                  </a:cubicBezTo>
                  <a:cubicBezTo>
                    <a:pt x="1195673" y="1469708"/>
                    <a:pt x="1296924" y="1378744"/>
                    <a:pt x="1399223" y="1278541"/>
                  </a:cubicBezTo>
                  <a:cubicBezTo>
                    <a:pt x="1618298" y="1063943"/>
                    <a:pt x="1852803" y="841820"/>
                    <a:pt x="2099596" y="690753"/>
                  </a:cubicBezTo>
                  <a:cubicBezTo>
                    <a:pt x="2338769" y="544544"/>
                    <a:pt x="2569559" y="476250"/>
                    <a:pt x="2825972" y="476250"/>
                  </a:cubicBezTo>
                  <a:moveTo>
                    <a:pt x="2825972" y="0"/>
                  </a:moveTo>
                  <a:cubicBezTo>
                    <a:pt x="2061782" y="0"/>
                    <a:pt x="1556099" y="451390"/>
                    <a:pt x="1055370" y="941927"/>
                  </a:cubicBezTo>
                  <a:cubicBezTo>
                    <a:pt x="554546" y="1432465"/>
                    <a:pt x="0" y="1755553"/>
                    <a:pt x="0" y="2504123"/>
                  </a:cubicBezTo>
                  <a:cubicBezTo>
                    <a:pt x="0" y="3259360"/>
                    <a:pt x="315278" y="3942398"/>
                    <a:pt x="823817" y="4433983"/>
                  </a:cubicBezTo>
                  <a:cubicBezTo>
                    <a:pt x="1323499" y="4916996"/>
                    <a:pt x="2009870" y="5215033"/>
                    <a:pt x="2767298" y="5215033"/>
                  </a:cubicBezTo>
                  <a:cubicBezTo>
                    <a:pt x="3531489" y="5215033"/>
                    <a:pt x="4107466" y="4993386"/>
                    <a:pt x="4608291" y="4502849"/>
                  </a:cubicBezTo>
                  <a:cubicBezTo>
                    <a:pt x="5109115" y="4012311"/>
                    <a:pt x="4948333" y="3825145"/>
                    <a:pt x="5311807" y="2860262"/>
                  </a:cubicBezTo>
                  <a:cubicBezTo>
                    <a:pt x="5582889" y="2140839"/>
                    <a:pt x="5207413" y="1441133"/>
                    <a:pt x="4784122" y="964883"/>
                  </a:cubicBezTo>
                  <a:cubicBezTo>
                    <a:pt x="4276916" y="394240"/>
                    <a:pt x="3659124" y="0"/>
                    <a:pt x="2825972" y="0"/>
                  </a:cubicBezTo>
                  <a:lnTo>
                    <a:pt x="2825972" y="0"/>
                  </a:lnTo>
                  <a:close/>
                </a:path>
              </a:pathLst>
            </a:custGeom>
            <a:solidFill>
              <a:schemeClr val="bg1">
                <a:alpha val="2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49BB7DD-3AC4-4700-B992-7B8FD441A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1969" y="1450733"/>
              <a:ext cx="5253605" cy="5316811"/>
            </a:xfrm>
            <a:custGeom>
              <a:avLst/>
              <a:gdLst>
                <a:gd name="connsiteX0" fmla="*/ 5161121 w 5253605"/>
                <a:gd name="connsiteY0" fmla="*/ 2988712 h 5316811"/>
                <a:gd name="connsiteX1" fmla="*/ 5009674 w 5253605"/>
                <a:gd name="connsiteY1" fmla="*/ 3428671 h 5316811"/>
                <a:gd name="connsiteX2" fmla="*/ 4975955 w 5253605"/>
                <a:gd name="connsiteY2" fmla="*/ 3540304 h 5316811"/>
                <a:gd name="connsiteX3" fmla="*/ 4943380 w 5253605"/>
                <a:gd name="connsiteY3" fmla="*/ 3653366 h 5316811"/>
                <a:gd name="connsiteX4" fmla="*/ 4910995 w 5253605"/>
                <a:gd name="connsiteY4" fmla="*/ 3768619 h 5316811"/>
                <a:gd name="connsiteX5" fmla="*/ 4894421 w 5253605"/>
                <a:gd name="connsiteY5" fmla="*/ 3827102 h 5316811"/>
                <a:gd name="connsiteX6" fmla="*/ 4876514 w 5253605"/>
                <a:gd name="connsiteY6" fmla="*/ 3886824 h 5316811"/>
                <a:gd name="connsiteX7" fmla="*/ 4857179 w 5253605"/>
                <a:gd name="connsiteY7" fmla="*/ 3947307 h 5316811"/>
                <a:gd name="connsiteX8" fmla="*/ 4835843 w 5253605"/>
                <a:gd name="connsiteY8" fmla="*/ 4008458 h 5316811"/>
                <a:gd name="connsiteX9" fmla="*/ 4811935 w 5253605"/>
                <a:gd name="connsiteY9" fmla="*/ 4069990 h 5316811"/>
                <a:gd name="connsiteX10" fmla="*/ 4783932 w 5253605"/>
                <a:gd name="connsiteY10" fmla="*/ 4131236 h 5316811"/>
                <a:gd name="connsiteX11" fmla="*/ 4643057 w 5253605"/>
                <a:gd name="connsiteY11" fmla="*/ 4359931 h 5316811"/>
                <a:gd name="connsiteX12" fmla="*/ 4474178 w 5253605"/>
                <a:gd name="connsiteY12" fmla="*/ 4555670 h 5316811"/>
                <a:gd name="connsiteX13" fmla="*/ 4429792 w 5253605"/>
                <a:gd name="connsiteY13" fmla="*/ 4600913 h 5316811"/>
                <a:gd name="connsiteX14" fmla="*/ 4384929 w 5253605"/>
                <a:gd name="connsiteY14" fmla="*/ 4645681 h 5316811"/>
                <a:gd name="connsiteX15" fmla="*/ 4338733 w 5253605"/>
                <a:gd name="connsiteY15" fmla="*/ 4689400 h 5316811"/>
                <a:gd name="connsiteX16" fmla="*/ 4291965 w 5253605"/>
                <a:gd name="connsiteY16" fmla="*/ 4732739 h 5316811"/>
                <a:gd name="connsiteX17" fmla="*/ 4243864 w 5253605"/>
                <a:gd name="connsiteY17" fmla="*/ 4774840 h 5316811"/>
                <a:gd name="connsiteX18" fmla="*/ 4195001 w 5253605"/>
                <a:gd name="connsiteY18" fmla="*/ 4816464 h 5316811"/>
                <a:gd name="connsiteX19" fmla="*/ 4182713 w 5253605"/>
                <a:gd name="connsiteY19" fmla="*/ 4826846 h 5316811"/>
                <a:gd name="connsiteX20" fmla="*/ 4169950 w 5253605"/>
                <a:gd name="connsiteY20" fmla="*/ 4836752 h 5316811"/>
                <a:gd name="connsiteX21" fmla="*/ 4144423 w 5253605"/>
                <a:gd name="connsiteY21" fmla="*/ 4856469 h 5316811"/>
                <a:gd name="connsiteX22" fmla="*/ 4093274 w 5253605"/>
                <a:gd name="connsiteY22" fmla="*/ 4895998 h 5316811"/>
                <a:gd name="connsiteX23" fmla="*/ 3986975 w 5253605"/>
                <a:gd name="connsiteY23" fmla="*/ 4970674 h 5316811"/>
                <a:gd name="connsiteX24" fmla="*/ 3875818 w 5253605"/>
                <a:gd name="connsiteY24" fmla="*/ 5039159 h 5316811"/>
                <a:gd name="connsiteX25" fmla="*/ 3391757 w 5253605"/>
                <a:gd name="connsiteY25" fmla="*/ 5239184 h 5316811"/>
                <a:gd name="connsiteX26" fmla="*/ 2878931 w 5253605"/>
                <a:gd name="connsiteY26" fmla="*/ 5314431 h 5316811"/>
                <a:gd name="connsiteX27" fmla="*/ 2814828 w 5253605"/>
                <a:gd name="connsiteY27" fmla="*/ 5316145 h 5316811"/>
                <a:gd name="connsiteX28" fmla="*/ 2782824 w 5253605"/>
                <a:gd name="connsiteY28" fmla="*/ 5316812 h 5316811"/>
                <a:gd name="connsiteX29" fmla="*/ 2750915 w 5253605"/>
                <a:gd name="connsiteY29" fmla="*/ 5316336 h 5316811"/>
                <a:gd name="connsiteX30" fmla="*/ 2687193 w 5253605"/>
                <a:gd name="connsiteY30" fmla="*/ 5314812 h 5316811"/>
                <a:gd name="connsiteX31" fmla="*/ 2623280 w 5253605"/>
                <a:gd name="connsiteY31" fmla="*/ 5312050 h 5316811"/>
                <a:gd name="connsiteX32" fmla="*/ 2494598 w 5253605"/>
                <a:gd name="connsiteY32" fmla="*/ 5301572 h 5316811"/>
                <a:gd name="connsiteX33" fmla="*/ 2366772 w 5253605"/>
                <a:gd name="connsiteY33" fmla="*/ 5284713 h 5316811"/>
                <a:gd name="connsiteX34" fmla="*/ 2240280 w 5253605"/>
                <a:gd name="connsiteY34" fmla="*/ 5261377 h 5316811"/>
                <a:gd name="connsiteX35" fmla="*/ 2115312 w 5253605"/>
                <a:gd name="connsiteY35" fmla="*/ 5232516 h 5316811"/>
                <a:gd name="connsiteX36" fmla="*/ 1992154 w 5253605"/>
                <a:gd name="connsiteY36" fmla="*/ 5198226 h 5316811"/>
                <a:gd name="connsiteX37" fmla="*/ 1931289 w 5253605"/>
                <a:gd name="connsiteY37" fmla="*/ 5179081 h 5316811"/>
                <a:gd name="connsiteX38" fmla="*/ 1870805 w 5253605"/>
                <a:gd name="connsiteY38" fmla="*/ 5159269 h 5316811"/>
                <a:gd name="connsiteX39" fmla="*/ 1405985 w 5253605"/>
                <a:gd name="connsiteY39" fmla="*/ 4958482 h 5316811"/>
                <a:gd name="connsiteX40" fmla="*/ 980027 w 5253605"/>
                <a:gd name="connsiteY40" fmla="*/ 4689210 h 5316811"/>
                <a:gd name="connsiteX41" fmla="*/ 881634 w 5253605"/>
                <a:gd name="connsiteY41" fmla="*/ 4610438 h 5316811"/>
                <a:gd name="connsiteX42" fmla="*/ 787337 w 5253605"/>
                <a:gd name="connsiteY42" fmla="*/ 4526904 h 5316811"/>
                <a:gd name="connsiteX43" fmla="*/ 764191 w 5253605"/>
                <a:gd name="connsiteY43" fmla="*/ 4505568 h 5316811"/>
                <a:gd name="connsiteX44" fmla="*/ 752570 w 5253605"/>
                <a:gd name="connsiteY44" fmla="*/ 4494900 h 5316811"/>
                <a:gd name="connsiteX45" fmla="*/ 741426 w 5253605"/>
                <a:gd name="connsiteY45" fmla="*/ 4483756 h 5316811"/>
                <a:gd name="connsiteX46" fmla="*/ 697040 w 5253605"/>
                <a:gd name="connsiteY46" fmla="*/ 4439083 h 5316811"/>
                <a:gd name="connsiteX47" fmla="*/ 652748 w 5253605"/>
                <a:gd name="connsiteY47" fmla="*/ 4394221 h 5316811"/>
                <a:gd name="connsiteX48" fmla="*/ 610076 w 5253605"/>
                <a:gd name="connsiteY48" fmla="*/ 4347929 h 5316811"/>
                <a:gd name="connsiteX49" fmla="*/ 567595 w 5253605"/>
                <a:gd name="connsiteY49" fmla="*/ 4301352 h 5316811"/>
                <a:gd name="connsiteX50" fmla="*/ 527209 w 5253605"/>
                <a:gd name="connsiteY50" fmla="*/ 4252965 h 5316811"/>
                <a:gd name="connsiteX51" fmla="*/ 487204 w 5253605"/>
                <a:gd name="connsiteY51" fmla="*/ 4204292 h 5316811"/>
                <a:gd name="connsiteX52" fmla="*/ 449866 w 5253605"/>
                <a:gd name="connsiteY52" fmla="*/ 4153619 h 5316811"/>
                <a:gd name="connsiteX53" fmla="*/ 413004 w 5253605"/>
                <a:gd name="connsiteY53" fmla="*/ 4102565 h 5316811"/>
                <a:gd name="connsiteX54" fmla="*/ 379190 w 5253605"/>
                <a:gd name="connsiteY54" fmla="*/ 4049416 h 5316811"/>
                <a:gd name="connsiteX55" fmla="*/ 345853 w 5253605"/>
                <a:gd name="connsiteY55" fmla="*/ 3996076 h 5316811"/>
                <a:gd name="connsiteX56" fmla="*/ 315182 w 5253605"/>
                <a:gd name="connsiteY56" fmla="*/ 3941212 h 5316811"/>
                <a:gd name="connsiteX57" fmla="*/ 124492 w 5253605"/>
                <a:gd name="connsiteY57" fmla="*/ 3479630 h 5316811"/>
                <a:gd name="connsiteX58" fmla="*/ 27527 w 5253605"/>
                <a:gd name="connsiteY58" fmla="*/ 2994998 h 5316811"/>
                <a:gd name="connsiteX59" fmla="*/ 14573 w 5253605"/>
                <a:gd name="connsiteY59" fmla="*/ 2872792 h 5316811"/>
                <a:gd name="connsiteX60" fmla="*/ 6001 w 5253605"/>
                <a:gd name="connsiteY60" fmla="*/ 2750396 h 5316811"/>
                <a:gd name="connsiteX61" fmla="*/ 4858 w 5253605"/>
                <a:gd name="connsiteY61" fmla="*/ 2735061 h 5316811"/>
                <a:gd name="connsiteX62" fmla="*/ 4382 w 5253605"/>
                <a:gd name="connsiteY62" fmla="*/ 2719726 h 5316811"/>
                <a:gd name="connsiteX63" fmla="*/ 3429 w 5253605"/>
                <a:gd name="connsiteY63" fmla="*/ 2689055 h 5316811"/>
                <a:gd name="connsiteX64" fmla="*/ 1143 w 5253605"/>
                <a:gd name="connsiteY64" fmla="*/ 2627714 h 5316811"/>
                <a:gd name="connsiteX65" fmla="*/ 0 w 5253605"/>
                <a:gd name="connsiteY65" fmla="*/ 2596948 h 5316811"/>
                <a:gd name="connsiteX66" fmla="*/ 95 w 5253605"/>
                <a:gd name="connsiteY66" fmla="*/ 2565516 h 5316811"/>
                <a:gd name="connsiteX67" fmla="*/ 0 w 5253605"/>
                <a:gd name="connsiteY67" fmla="*/ 2534083 h 5316811"/>
                <a:gd name="connsiteX68" fmla="*/ 1334 w 5253605"/>
                <a:gd name="connsiteY68" fmla="*/ 2502556 h 5316811"/>
                <a:gd name="connsiteX69" fmla="*/ 31814 w 5253605"/>
                <a:gd name="connsiteY69" fmla="*/ 2249476 h 5316811"/>
                <a:gd name="connsiteX70" fmla="*/ 107156 w 5253605"/>
                <a:gd name="connsiteY70" fmla="*/ 2000874 h 5316811"/>
                <a:gd name="connsiteX71" fmla="*/ 368999 w 5253605"/>
                <a:gd name="connsiteY71" fmla="*/ 1552722 h 5316811"/>
                <a:gd name="connsiteX72" fmla="*/ 693706 w 5253605"/>
                <a:gd name="connsiteY72" fmla="*/ 1180390 h 5316811"/>
                <a:gd name="connsiteX73" fmla="*/ 854488 w 5253605"/>
                <a:gd name="connsiteY73" fmla="*/ 1011131 h 5316811"/>
                <a:gd name="connsiteX74" fmla="*/ 934784 w 5253605"/>
                <a:gd name="connsiteY74" fmla="*/ 924168 h 5316811"/>
                <a:gd name="connsiteX75" fmla="*/ 1019175 w 5253605"/>
                <a:gd name="connsiteY75" fmla="*/ 835014 h 5316811"/>
                <a:gd name="connsiteX76" fmla="*/ 1390841 w 5253605"/>
                <a:gd name="connsiteY76" fmla="*/ 492019 h 5316811"/>
                <a:gd name="connsiteX77" fmla="*/ 1838897 w 5253605"/>
                <a:gd name="connsiteY77" fmla="*/ 201792 h 5316811"/>
                <a:gd name="connsiteX78" fmla="*/ 2367058 w 5253605"/>
                <a:gd name="connsiteY78" fmla="*/ 26532 h 5316811"/>
                <a:gd name="connsiteX79" fmla="*/ 2401729 w 5253605"/>
                <a:gd name="connsiteY79" fmla="*/ 20721 h 5316811"/>
                <a:gd name="connsiteX80" fmla="*/ 2436495 w 5253605"/>
                <a:gd name="connsiteY80" fmla="*/ 16054 h 5316811"/>
                <a:gd name="connsiteX81" fmla="*/ 2471357 w 5253605"/>
                <a:gd name="connsiteY81" fmla="*/ 11577 h 5316811"/>
                <a:gd name="connsiteX82" fmla="*/ 2506218 w 5253605"/>
                <a:gd name="connsiteY82" fmla="*/ 8148 h 5316811"/>
                <a:gd name="connsiteX83" fmla="*/ 2576036 w 5253605"/>
                <a:gd name="connsiteY83" fmla="*/ 3100 h 5316811"/>
                <a:gd name="connsiteX84" fmla="*/ 2645759 w 5253605"/>
                <a:gd name="connsiteY84" fmla="*/ 528 h 5316811"/>
                <a:gd name="connsiteX85" fmla="*/ 2680526 w 5253605"/>
                <a:gd name="connsiteY85" fmla="*/ 147 h 5316811"/>
                <a:gd name="connsiteX86" fmla="*/ 2714816 w 5253605"/>
                <a:gd name="connsiteY86" fmla="*/ 433 h 5316811"/>
                <a:gd name="connsiteX87" fmla="*/ 2781967 w 5253605"/>
                <a:gd name="connsiteY87" fmla="*/ 3195 h 5316811"/>
                <a:gd name="connsiteX88" fmla="*/ 2849023 w 5253605"/>
                <a:gd name="connsiteY88" fmla="*/ 6148 h 5316811"/>
                <a:gd name="connsiteX89" fmla="*/ 2916174 w 5253605"/>
                <a:gd name="connsiteY89" fmla="*/ 12435 h 5316811"/>
                <a:gd name="connsiteX90" fmla="*/ 3444621 w 5253605"/>
                <a:gd name="connsiteY90" fmla="*/ 123401 h 5316811"/>
                <a:gd name="connsiteX91" fmla="*/ 3571589 w 5253605"/>
                <a:gd name="connsiteY91" fmla="*/ 169788 h 5316811"/>
                <a:gd name="connsiteX92" fmla="*/ 3602736 w 5253605"/>
                <a:gd name="connsiteY92" fmla="*/ 182551 h 5316811"/>
                <a:gd name="connsiteX93" fmla="*/ 3633597 w 5253605"/>
                <a:gd name="connsiteY93" fmla="*/ 195981 h 5316811"/>
                <a:gd name="connsiteX94" fmla="*/ 3695319 w 5253605"/>
                <a:gd name="connsiteY94" fmla="*/ 222937 h 5316811"/>
                <a:gd name="connsiteX95" fmla="*/ 3725799 w 5253605"/>
                <a:gd name="connsiteY95" fmla="*/ 237130 h 5316811"/>
                <a:gd name="connsiteX96" fmla="*/ 3740944 w 5253605"/>
                <a:gd name="connsiteY96" fmla="*/ 244368 h 5316811"/>
                <a:gd name="connsiteX97" fmla="*/ 3755327 w 5253605"/>
                <a:gd name="connsiteY97" fmla="*/ 253132 h 5316811"/>
                <a:gd name="connsiteX98" fmla="*/ 3812381 w 5253605"/>
                <a:gd name="connsiteY98" fmla="*/ 288660 h 5316811"/>
                <a:gd name="connsiteX99" fmla="*/ 3840575 w 5253605"/>
                <a:gd name="connsiteY99" fmla="*/ 306662 h 5316811"/>
                <a:gd name="connsiteX100" fmla="*/ 3867912 w 5253605"/>
                <a:gd name="connsiteY100" fmla="*/ 325807 h 5316811"/>
                <a:gd name="connsiteX101" fmla="*/ 3922014 w 5253605"/>
                <a:gd name="connsiteY101" fmla="*/ 364574 h 5316811"/>
                <a:gd name="connsiteX102" fmla="*/ 4307682 w 5253605"/>
                <a:gd name="connsiteY102" fmla="*/ 712522 h 5316811"/>
                <a:gd name="connsiteX103" fmla="*/ 4351592 w 5253605"/>
                <a:gd name="connsiteY103" fmla="*/ 758433 h 5316811"/>
                <a:gd name="connsiteX104" fmla="*/ 4393788 w 5253605"/>
                <a:gd name="connsiteY104" fmla="*/ 805486 h 5316811"/>
                <a:gd name="connsiteX105" fmla="*/ 4436078 w 5253605"/>
                <a:gd name="connsiteY105" fmla="*/ 852159 h 5316811"/>
                <a:gd name="connsiteX106" fmla="*/ 4477131 w 5253605"/>
                <a:gd name="connsiteY106" fmla="*/ 899593 h 5316811"/>
                <a:gd name="connsiteX107" fmla="*/ 4558189 w 5253605"/>
                <a:gd name="connsiteY107" fmla="*/ 994558 h 5316811"/>
                <a:gd name="connsiteX108" fmla="*/ 4598575 w 5253605"/>
                <a:gd name="connsiteY108" fmla="*/ 1041802 h 5316811"/>
                <a:gd name="connsiteX109" fmla="*/ 4639437 w 5253605"/>
                <a:gd name="connsiteY109" fmla="*/ 1088855 h 5316811"/>
                <a:gd name="connsiteX110" fmla="*/ 4800124 w 5253605"/>
                <a:gd name="connsiteY110" fmla="*/ 1281832 h 5316811"/>
                <a:gd name="connsiteX111" fmla="*/ 4943571 w 5253605"/>
                <a:gd name="connsiteY111" fmla="*/ 1489667 h 5316811"/>
                <a:gd name="connsiteX112" fmla="*/ 5163407 w 5253605"/>
                <a:gd name="connsiteY112" fmla="*/ 1951153 h 5316811"/>
                <a:gd name="connsiteX113" fmla="*/ 5253514 w 5253605"/>
                <a:gd name="connsiteY113" fmla="*/ 2466361 h 5316811"/>
                <a:gd name="connsiteX114" fmla="*/ 5231321 w 5253605"/>
                <a:gd name="connsiteY114" fmla="*/ 2731632 h 5316811"/>
                <a:gd name="connsiteX115" fmla="*/ 5161121 w 5253605"/>
                <a:gd name="connsiteY115" fmla="*/ 2988712 h 5316811"/>
                <a:gd name="connsiteX116" fmla="*/ 4854893 w 5253605"/>
                <a:gd name="connsiteY116" fmla="*/ 2877174 h 5316811"/>
                <a:gd name="connsiteX117" fmla="*/ 4932045 w 5253605"/>
                <a:gd name="connsiteY117" fmla="*/ 2465789 h 5316811"/>
                <a:gd name="connsiteX118" fmla="*/ 4869371 w 5253605"/>
                <a:gd name="connsiteY118" fmla="*/ 2043355 h 5316811"/>
                <a:gd name="connsiteX119" fmla="*/ 4688777 w 5253605"/>
                <a:gd name="connsiteY119" fmla="*/ 1639210 h 5316811"/>
                <a:gd name="connsiteX120" fmla="*/ 4566285 w 5253605"/>
                <a:gd name="connsiteY120" fmla="*/ 1449186 h 5316811"/>
                <a:gd name="connsiteX121" fmla="*/ 4427411 w 5253605"/>
                <a:gd name="connsiteY121" fmla="*/ 1268211 h 5316811"/>
                <a:gd name="connsiteX122" fmla="*/ 4262819 w 5253605"/>
                <a:gd name="connsiteY122" fmla="*/ 1106381 h 5316811"/>
                <a:gd name="connsiteX123" fmla="*/ 4174141 w 5253605"/>
                <a:gd name="connsiteY123" fmla="*/ 1033134 h 5316811"/>
                <a:gd name="connsiteX124" fmla="*/ 4128992 w 5253605"/>
                <a:gd name="connsiteY124" fmla="*/ 997891 h 5316811"/>
                <a:gd name="connsiteX125" fmla="*/ 4082225 w 5253605"/>
                <a:gd name="connsiteY125" fmla="*/ 965125 h 5316811"/>
                <a:gd name="connsiteX126" fmla="*/ 3690176 w 5253605"/>
                <a:gd name="connsiteY126" fmla="*/ 749479 h 5316811"/>
                <a:gd name="connsiteX127" fmla="*/ 3639598 w 5253605"/>
                <a:gd name="connsiteY127" fmla="*/ 728810 h 5316811"/>
                <a:gd name="connsiteX128" fmla="*/ 3614547 w 5253605"/>
                <a:gd name="connsiteY128" fmla="*/ 718237 h 5316811"/>
                <a:gd name="connsiteX129" fmla="*/ 3589020 w 5253605"/>
                <a:gd name="connsiteY129" fmla="*/ 708998 h 5316811"/>
                <a:gd name="connsiteX130" fmla="*/ 3538061 w 5253605"/>
                <a:gd name="connsiteY130" fmla="*/ 690996 h 5316811"/>
                <a:gd name="connsiteX131" fmla="*/ 3525393 w 5253605"/>
                <a:gd name="connsiteY131" fmla="*/ 686424 h 5316811"/>
                <a:gd name="connsiteX132" fmla="*/ 3513582 w 5253605"/>
                <a:gd name="connsiteY132" fmla="*/ 680233 h 5316811"/>
                <a:gd name="connsiteX133" fmla="*/ 3489198 w 5253605"/>
                <a:gd name="connsiteY133" fmla="*/ 669565 h 5316811"/>
                <a:gd name="connsiteX134" fmla="*/ 3439954 w 5253605"/>
                <a:gd name="connsiteY134" fmla="*/ 649467 h 5316811"/>
                <a:gd name="connsiteX135" fmla="*/ 3415379 w 5253605"/>
                <a:gd name="connsiteY135" fmla="*/ 639370 h 5316811"/>
                <a:gd name="connsiteX136" fmla="*/ 3390614 w 5253605"/>
                <a:gd name="connsiteY136" fmla="*/ 629845 h 5316811"/>
                <a:gd name="connsiteX137" fmla="*/ 3289935 w 5253605"/>
                <a:gd name="connsiteY137" fmla="*/ 596127 h 5316811"/>
                <a:gd name="connsiteX138" fmla="*/ 2872359 w 5253605"/>
                <a:gd name="connsiteY138" fmla="*/ 522879 h 5316811"/>
                <a:gd name="connsiteX139" fmla="*/ 2819114 w 5253605"/>
                <a:gd name="connsiteY139" fmla="*/ 519260 h 5316811"/>
                <a:gd name="connsiteX140" fmla="*/ 2765489 w 5253605"/>
                <a:gd name="connsiteY140" fmla="*/ 518593 h 5316811"/>
                <a:gd name="connsiteX141" fmla="*/ 2711863 w 5253605"/>
                <a:gd name="connsiteY141" fmla="*/ 517736 h 5316811"/>
                <a:gd name="connsiteX142" fmla="*/ 2685764 w 5253605"/>
                <a:gd name="connsiteY142" fmla="*/ 517927 h 5316811"/>
                <a:gd name="connsiteX143" fmla="*/ 2660142 w 5253605"/>
                <a:gd name="connsiteY143" fmla="*/ 518689 h 5316811"/>
                <a:gd name="connsiteX144" fmla="*/ 2609183 w 5253605"/>
                <a:gd name="connsiteY144" fmla="*/ 521546 h 5316811"/>
                <a:gd name="connsiteX145" fmla="*/ 2558606 w 5253605"/>
                <a:gd name="connsiteY145" fmla="*/ 526118 h 5316811"/>
                <a:gd name="connsiteX146" fmla="*/ 2533364 w 5253605"/>
                <a:gd name="connsiteY146" fmla="*/ 528690 h 5316811"/>
                <a:gd name="connsiteX147" fmla="*/ 2508314 w 5253605"/>
                <a:gd name="connsiteY147" fmla="*/ 532119 h 5316811"/>
                <a:gd name="connsiteX148" fmla="*/ 2483263 w 5253605"/>
                <a:gd name="connsiteY148" fmla="*/ 535548 h 5316811"/>
                <a:gd name="connsiteX149" fmla="*/ 2458403 w 5253605"/>
                <a:gd name="connsiteY149" fmla="*/ 539929 h 5316811"/>
                <a:gd name="connsiteX150" fmla="*/ 2073021 w 5253605"/>
                <a:gd name="connsiteY150" fmla="*/ 664993 h 5316811"/>
                <a:gd name="connsiteX151" fmla="*/ 1711262 w 5253605"/>
                <a:gd name="connsiteY151" fmla="*/ 892069 h 5316811"/>
                <a:gd name="connsiteX152" fmla="*/ 1361599 w 5253605"/>
                <a:gd name="connsiteY152" fmla="*/ 1183153 h 5316811"/>
                <a:gd name="connsiteX153" fmla="*/ 1182338 w 5253605"/>
                <a:gd name="connsiteY153" fmla="*/ 1342030 h 5316811"/>
                <a:gd name="connsiteX154" fmla="*/ 991553 w 5253605"/>
                <a:gd name="connsiteY154" fmla="*/ 1499859 h 5316811"/>
                <a:gd name="connsiteX155" fmla="*/ 616649 w 5253605"/>
                <a:gd name="connsiteY155" fmla="*/ 1785133 h 5316811"/>
                <a:gd name="connsiteX156" fmla="*/ 447580 w 5253605"/>
                <a:gd name="connsiteY156" fmla="*/ 1933056 h 5316811"/>
                <a:gd name="connsiteX157" fmla="*/ 306419 w 5253605"/>
                <a:gd name="connsiteY157" fmla="*/ 2101458 h 5316811"/>
                <a:gd name="connsiteX158" fmla="*/ 207740 w 5253605"/>
                <a:gd name="connsiteY158" fmla="*/ 2296720 h 5316811"/>
                <a:gd name="connsiteX159" fmla="*/ 159734 w 5253605"/>
                <a:gd name="connsiteY159" fmla="*/ 2513224 h 5316811"/>
                <a:gd name="connsiteX160" fmla="*/ 156972 w 5253605"/>
                <a:gd name="connsiteY160" fmla="*/ 2541132 h 5316811"/>
                <a:gd name="connsiteX161" fmla="*/ 155543 w 5253605"/>
                <a:gd name="connsiteY161" fmla="*/ 2569231 h 5316811"/>
                <a:gd name="connsiteX162" fmla="*/ 154305 w 5253605"/>
                <a:gd name="connsiteY162" fmla="*/ 2597424 h 5316811"/>
                <a:gd name="connsiteX163" fmla="*/ 154400 w 5253605"/>
                <a:gd name="connsiteY163" fmla="*/ 2626286 h 5316811"/>
                <a:gd name="connsiteX164" fmla="*/ 155162 w 5253605"/>
                <a:gd name="connsiteY164" fmla="*/ 2684102 h 5316811"/>
                <a:gd name="connsiteX165" fmla="*/ 155734 w 5253605"/>
                <a:gd name="connsiteY165" fmla="*/ 2713058 h 5316811"/>
                <a:gd name="connsiteX166" fmla="*/ 156019 w 5253605"/>
                <a:gd name="connsiteY166" fmla="*/ 2727536 h 5316811"/>
                <a:gd name="connsiteX167" fmla="*/ 157163 w 5253605"/>
                <a:gd name="connsiteY167" fmla="*/ 2741919 h 5316811"/>
                <a:gd name="connsiteX168" fmla="*/ 167450 w 5253605"/>
                <a:gd name="connsiteY168" fmla="*/ 2857171 h 5316811"/>
                <a:gd name="connsiteX169" fmla="*/ 185261 w 5253605"/>
                <a:gd name="connsiteY169" fmla="*/ 2971471 h 5316811"/>
                <a:gd name="connsiteX170" fmla="*/ 323374 w 5253605"/>
                <a:gd name="connsiteY170" fmla="*/ 3410288 h 5316811"/>
                <a:gd name="connsiteX171" fmla="*/ 539020 w 5253605"/>
                <a:gd name="connsiteY171" fmla="*/ 3812243 h 5316811"/>
                <a:gd name="connsiteX172" fmla="*/ 569405 w 5253605"/>
                <a:gd name="connsiteY172" fmla="*/ 3860249 h 5316811"/>
                <a:gd name="connsiteX173" fmla="*/ 601790 w 5253605"/>
                <a:gd name="connsiteY173" fmla="*/ 3906922 h 5316811"/>
                <a:gd name="connsiteX174" fmla="*/ 633698 w 5253605"/>
                <a:gd name="connsiteY174" fmla="*/ 3953785 h 5316811"/>
                <a:gd name="connsiteX175" fmla="*/ 667417 w 5253605"/>
                <a:gd name="connsiteY175" fmla="*/ 3999505 h 5316811"/>
                <a:gd name="connsiteX176" fmla="*/ 700564 w 5253605"/>
                <a:gd name="connsiteY176" fmla="*/ 4045606 h 5316811"/>
                <a:gd name="connsiteX177" fmla="*/ 735521 w 5253605"/>
                <a:gd name="connsiteY177" fmla="*/ 4090373 h 5316811"/>
                <a:gd name="connsiteX178" fmla="*/ 770287 w 5253605"/>
                <a:gd name="connsiteY178" fmla="*/ 4135331 h 5316811"/>
                <a:gd name="connsiteX179" fmla="*/ 806958 w 5253605"/>
                <a:gd name="connsiteY179" fmla="*/ 4178861 h 5316811"/>
                <a:gd name="connsiteX180" fmla="*/ 843915 w 5253605"/>
                <a:gd name="connsiteY180" fmla="*/ 4222104 h 5316811"/>
                <a:gd name="connsiteX181" fmla="*/ 882872 w 5253605"/>
                <a:gd name="connsiteY181" fmla="*/ 4263728 h 5316811"/>
                <a:gd name="connsiteX182" fmla="*/ 922401 w 5253605"/>
                <a:gd name="connsiteY182" fmla="*/ 4304781 h 5316811"/>
                <a:gd name="connsiteX183" fmla="*/ 932307 w 5253605"/>
                <a:gd name="connsiteY183" fmla="*/ 4315068 h 5316811"/>
                <a:gd name="connsiteX184" fmla="*/ 942689 w 5253605"/>
                <a:gd name="connsiteY184" fmla="*/ 4324783 h 5316811"/>
                <a:gd name="connsiteX185" fmla="*/ 963454 w 5253605"/>
                <a:gd name="connsiteY185" fmla="*/ 4344310 h 5316811"/>
                <a:gd name="connsiteX186" fmla="*/ 1005078 w 5253605"/>
                <a:gd name="connsiteY186" fmla="*/ 4383362 h 5316811"/>
                <a:gd name="connsiteX187" fmla="*/ 1015460 w 5253605"/>
                <a:gd name="connsiteY187" fmla="*/ 4393173 h 5316811"/>
                <a:gd name="connsiteX188" fmla="*/ 1026319 w 5253605"/>
                <a:gd name="connsiteY188" fmla="*/ 4402412 h 5316811"/>
                <a:gd name="connsiteX189" fmla="*/ 1047941 w 5253605"/>
                <a:gd name="connsiteY189" fmla="*/ 4420986 h 5316811"/>
                <a:gd name="connsiteX190" fmla="*/ 1135666 w 5253605"/>
                <a:gd name="connsiteY190" fmla="*/ 4494138 h 5316811"/>
                <a:gd name="connsiteX191" fmla="*/ 1520190 w 5253605"/>
                <a:gd name="connsiteY191" fmla="*/ 4741407 h 5316811"/>
                <a:gd name="connsiteX192" fmla="*/ 1949577 w 5253605"/>
                <a:gd name="connsiteY192" fmla="*/ 4898284 h 5316811"/>
                <a:gd name="connsiteX193" fmla="*/ 2005298 w 5253605"/>
                <a:gd name="connsiteY193" fmla="*/ 4910761 h 5316811"/>
                <a:gd name="connsiteX194" fmla="*/ 2061210 w 5253605"/>
                <a:gd name="connsiteY194" fmla="*/ 4922191 h 5316811"/>
                <a:gd name="connsiteX195" fmla="*/ 2117503 w 5253605"/>
                <a:gd name="connsiteY195" fmla="*/ 4931336 h 5316811"/>
                <a:gd name="connsiteX196" fmla="*/ 2145602 w 5253605"/>
                <a:gd name="connsiteY196" fmla="*/ 4935907 h 5316811"/>
                <a:gd name="connsiteX197" fmla="*/ 2173796 w 5253605"/>
                <a:gd name="connsiteY197" fmla="*/ 4939908 h 5316811"/>
                <a:gd name="connsiteX198" fmla="*/ 2286857 w 5253605"/>
                <a:gd name="connsiteY198" fmla="*/ 4952005 h 5316811"/>
                <a:gd name="connsiteX199" fmla="*/ 2400109 w 5253605"/>
                <a:gd name="connsiteY199" fmla="*/ 4958482 h 5316811"/>
                <a:gd name="connsiteX200" fmla="*/ 2513267 w 5253605"/>
                <a:gd name="connsiteY200" fmla="*/ 4959815 h 5316811"/>
                <a:gd name="connsiteX201" fmla="*/ 2569750 w 5253605"/>
                <a:gd name="connsiteY201" fmla="*/ 4958101 h 5316811"/>
                <a:gd name="connsiteX202" fmla="*/ 2626043 w 5253605"/>
                <a:gd name="connsiteY202" fmla="*/ 4956386 h 5316811"/>
                <a:gd name="connsiteX203" fmla="*/ 2682907 w 5253605"/>
                <a:gd name="connsiteY203" fmla="*/ 4953243 h 5316811"/>
                <a:gd name="connsiteX204" fmla="*/ 2739962 w 5253605"/>
                <a:gd name="connsiteY204" fmla="*/ 4949433 h 5316811"/>
                <a:gd name="connsiteX205" fmla="*/ 2768441 w 5253605"/>
                <a:gd name="connsiteY205" fmla="*/ 4947814 h 5316811"/>
                <a:gd name="connsiteX206" fmla="*/ 2796731 w 5253605"/>
                <a:gd name="connsiteY206" fmla="*/ 4945052 h 5316811"/>
                <a:gd name="connsiteX207" fmla="*/ 2853214 w 5253605"/>
                <a:gd name="connsiteY207" fmla="*/ 4939718 h 5316811"/>
                <a:gd name="connsiteX208" fmla="*/ 3293555 w 5253605"/>
                <a:gd name="connsiteY208" fmla="*/ 4866947 h 5316811"/>
                <a:gd name="connsiteX209" fmla="*/ 3709988 w 5253605"/>
                <a:gd name="connsiteY209" fmla="*/ 4726739 h 5316811"/>
                <a:gd name="connsiteX210" fmla="*/ 3809524 w 5253605"/>
                <a:gd name="connsiteY210" fmla="*/ 4678637 h 5316811"/>
                <a:gd name="connsiteX211" fmla="*/ 3906679 w 5253605"/>
                <a:gd name="connsiteY211" fmla="*/ 4624726 h 5316811"/>
                <a:gd name="connsiteX212" fmla="*/ 3954018 w 5253605"/>
                <a:gd name="connsiteY212" fmla="*/ 4595198 h 5316811"/>
                <a:gd name="connsiteX213" fmla="*/ 3977735 w 5253605"/>
                <a:gd name="connsiteY213" fmla="*/ 4580339 h 5316811"/>
                <a:gd name="connsiteX214" fmla="*/ 3989546 w 5253605"/>
                <a:gd name="connsiteY214" fmla="*/ 4572910 h 5316811"/>
                <a:gd name="connsiteX215" fmla="*/ 4000976 w 5253605"/>
                <a:gd name="connsiteY215" fmla="*/ 4564814 h 5316811"/>
                <a:gd name="connsiteX216" fmla="*/ 4046982 w 5253605"/>
                <a:gd name="connsiteY216" fmla="*/ 4532619 h 5316811"/>
                <a:gd name="connsiteX217" fmla="*/ 4092416 w 5253605"/>
                <a:gd name="connsiteY217" fmla="*/ 4499377 h 5316811"/>
                <a:gd name="connsiteX218" fmla="*/ 4136708 w 5253605"/>
                <a:gd name="connsiteY218" fmla="*/ 4464325 h 5316811"/>
                <a:gd name="connsiteX219" fmla="*/ 4180237 w 5253605"/>
                <a:gd name="connsiteY219" fmla="*/ 4428225 h 5316811"/>
                <a:gd name="connsiteX220" fmla="*/ 4222718 w 5253605"/>
                <a:gd name="connsiteY220" fmla="*/ 4390601 h 5316811"/>
                <a:gd name="connsiteX221" fmla="*/ 4264248 w 5253605"/>
                <a:gd name="connsiteY221" fmla="*/ 4352120 h 5316811"/>
                <a:gd name="connsiteX222" fmla="*/ 4413028 w 5253605"/>
                <a:gd name="connsiteY222" fmla="*/ 4189052 h 5316811"/>
                <a:gd name="connsiteX223" fmla="*/ 4522566 w 5253605"/>
                <a:gd name="connsiteY223" fmla="*/ 4011220 h 5316811"/>
                <a:gd name="connsiteX224" fmla="*/ 4543425 w 5253605"/>
                <a:gd name="connsiteY224" fmla="*/ 3963500 h 5316811"/>
                <a:gd name="connsiteX225" fmla="*/ 4561332 w 5253605"/>
                <a:gd name="connsiteY225" fmla="*/ 3913208 h 5316811"/>
                <a:gd name="connsiteX226" fmla="*/ 4577715 w 5253605"/>
                <a:gd name="connsiteY226" fmla="*/ 3861106 h 5316811"/>
                <a:gd name="connsiteX227" fmla="*/ 4593050 w 5253605"/>
                <a:gd name="connsiteY227" fmla="*/ 3807481 h 5316811"/>
                <a:gd name="connsiteX228" fmla="*/ 4706017 w 5253605"/>
                <a:gd name="connsiteY228" fmla="*/ 3343423 h 5316811"/>
                <a:gd name="connsiteX229" fmla="*/ 4854893 w 5253605"/>
                <a:gd name="connsiteY229" fmla="*/ 2877174 h 5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5253605" h="5316811">
                  <a:moveTo>
                    <a:pt x="5161121" y="2988712"/>
                  </a:moveTo>
                  <a:cubicBezTo>
                    <a:pt x="5107591" y="3134635"/>
                    <a:pt x="5055585" y="3280557"/>
                    <a:pt x="5009674" y="3428671"/>
                  </a:cubicBezTo>
                  <a:lnTo>
                    <a:pt x="4975955" y="3540304"/>
                  </a:lnTo>
                  <a:lnTo>
                    <a:pt x="4943380" y="3653366"/>
                  </a:lnTo>
                  <a:lnTo>
                    <a:pt x="4910995" y="3768619"/>
                  </a:lnTo>
                  <a:lnTo>
                    <a:pt x="4894421" y="3827102"/>
                  </a:lnTo>
                  <a:lnTo>
                    <a:pt x="4876514" y="3886824"/>
                  </a:lnTo>
                  <a:cubicBezTo>
                    <a:pt x="4870990" y="3906541"/>
                    <a:pt x="4863846" y="3927115"/>
                    <a:pt x="4857179" y="3947307"/>
                  </a:cubicBezTo>
                  <a:cubicBezTo>
                    <a:pt x="4850130" y="3967691"/>
                    <a:pt x="4844415" y="3987789"/>
                    <a:pt x="4835843" y="4008458"/>
                  </a:cubicBezTo>
                  <a:lnTo>
                    <a:pt x="4811935" y="4069990"/>
                  </a:lnTo>
                  <a:cubicBezTo>
                    <a:pt x="4802982" y="4090468"/>
                    <a:pt x="4793361" y="4110852"/>
                    <a:pt x="4783932" y="4131236"/>
                  </a:cubicBezTo>
                  <a:cubicBezTo>
                    <a:pt x="4744498" y="4211912"/>
                    <a:pt x="4697349" y="4290874"/>
                    <a:pt x="4643057" y="4359931"/>
                  </a:cubicBezTo>
                  <a:cubicBezTo>
                    <a:pt x="4590288" y="4430987"/>
                    <a:pt x="4532186" y="4493948"/>
                    <a:pt x="4474178" y="4555670"/>
                  </a:cubicBezTo>
                  <a:cubicBezTo>
                    <a:pt x="4459986" y="4571576"/>
                    <a:pt x="4444746" y="4586054"/>
                    <a:pt x="4429792" y="4600913"/>
                  </a:cubicBezTo>
                  <a:lnTo>
                    <a:pt x="4384929" y="4645681"/>
                  </a:lnTo>
                  <a:cubicBezTo>
                    <a:pt x="4370261" y="4660921"/>
                    <a:pt x="4354354" y="4674923"/>
                    <a:pt x="4338733" y="4689400"/>
                  </a:cubicBezTo>
                  <a:lnTo>
                    <a:pt x="4291965" y="4732739"/>
                  </a:lnTo>
                  <a:cubicBezTo>
                    <a:pt x="4276630" y="4747408"/>
                    <a:pt x="4259961" y="4760933"/>
                    <a:pt x="4243864" y="4774840"/>
                  </a:cubicBezTo>
                  <a:lnTo>
                    <a:pt x="4195001" y="4816464"/>
                  </a:lnTo>
                  <a:lnTo>
                    <a:pt x="4182713" y="4826846"/>
                  </a:lnTo>
                  <a:lnTo>
                    <a:pt x="4169950" y="4836752"/>
                  </a:lnTo>
                  <a:lnTo>
                    <a:pt x="4144423" y="4856469"/>
                  </a:lnTo>
                  <a:lnTo>
                    <a:pt x="4093274" y="4895998"/>
                  </a:lnTo>
                  <a:cubicBezTo>
                    <a:pt x="4058603" y="4921620"/>
                    <a:pt x="4022503" y="4945718"/>
                    <a:pt x="3986975" y="4970674"/>
                  </a:cubicBezTo>
                  <a:cubicBezTo>
                    <a:pt x="3950303" y="4993820"/>
                    <a:pt x="3913156" y="5016679"/>
                    <a:pt x="3875818" y="5039159"/>
                  </a:cubicBezTo>
                  <a:cubicBezTo>
                    <a:pt x="3724656" y="5126407"/>
                    <a:pt x="3560636" y="5194225"/>
                    <a:pt x="3391757" y="5239184"/>
                  </a:cubicBezTo>
                  <a:cubicBezTo>
                    <a:pt x="3222879" y="5284332"/>
                    <a:pt x="3049905" y="5307954"/>
                    <a:pt x="2878931" y="5314431"/>
                  </a:cubicBezTo>
                  <a:lnTo>
                    <a:pt x="2814828" y="5316145"/>
                  </a:lnTo>
                  <a:lnTo>
                    <a:pt x="2782824" y="5316812"/>
                  </a:lnTo>
                  <a:lnTo>
                    <a:pt x="2750915" y="5316336"/>
                  </a:lnTo>
                  <a:lnTo>
                    <a:pt x="2687193" y="5314812"/>
                  </a:lnTo>
                  <a:cubicBezTo>
                    <a:pt x="2665952" y="5314241"/>
                    <a:pt x="2644902" y="5314050"/>
                    <a:pt x="2623280" y="5312050"/>
                  </a:cubicBezTo>
                  <a:cubicBezTo>
                    <a:pt x="2580227" y="5308811"/>
                    <a:pt x="2537365" y="5306239"/>
                    <a:pt x="2494598" y="5301572"/>
                  </a:cubicBezTo>
                  <a:lnTo>
                    <a:pt x="2366772" y="5284713"/>
                  </a:lnTo>
                  <a:lnTo>
                    <a:pt x="2240280" y="5261377"/>
                  </a:lnTo>
                  <a:cubicBezTo>
                    <a:pt x="2198465" y="5252042"/>
                    <a:pt x="2156841" y="5242041"/>
                    <a:pt x="2115312" y="5232516"/>
                  </a:cubicBezTo>
                  <a:cubicBezTo>
                    <a:pt x="2073974" y="5222134"/>
                    <a:pt x="2033111" y="5209466"/>
                    <a:pt x="1992154" y="5198226"/>
                  </a:cubicBezTo>
                  <a:cubicBezTo>
                    <a:pt x="1971580" y="5192987"/>
                    <a:pt x="1951577" y="5185558"/>
                    <a:pt x="1931289" y="5179081"/>
                  </a:cubicBezTo>
                  <a:lnTo>
                    <a:pt x="1870805" y="5159269"/>
                  </a:lnTo>
                  <a:cubicBezTo>
                    <a:pt x="1710309" y="5104214"/>
                    <a:pt x="1554861" y="5037063"/>
                    <a:pt x="1405985" y="4958482"/>
                  </a:cubicBezTo>
                  <a:cubicBezTo>
                    <a:pt x="1257205" y="4879805"/>
                    <a:pt x="1113854" y="4790937"/>
                    <a:pt x="980027" y="4689210"/>
                  </a:cubicBezTo>
                  <a:cubicBezTo>
                    <a:pt x="945928" y="4664636"/>
                    <a:pt x="914019" y="4637204"/>
                    <a:pt x="881634" y="4610438"/>
                  </a:cubicBezTo>
                  <a:cubicBezTo>
                    <a:pt x="848678" y="4584245"/>
                    <a:pt x="818293" y="4555289"/>
                    <a:pt x="787337" y="4526904"/>
                  </a:cubicBezTo>
                  <a:lnTo>
                    <a:pt x="764191" y="4505568"/>
                  </a:lnTo>
                  <a:lnTo>
                    <a:pt x="752570" y="4494900"/>
                  </a:lnTo>
                  <a:lnTo>
                    <a:pt x="741426" y="4483756"/>
                  </a:lnTo>
                  <a:lnTo>
                    <a:pt x="697040" y="4439083"/>
                  </a:lnTo>
                  <a:cubicBezTo>
                    <a:pt x="682371" y="4424034"/>
                    <a:pt x="666941" y="4409842"/>
                    <a:pt x="652748" y="4394221"/>
                  </a:cubicBezTo>
                  <a:lnTo>
                    <a:pt x="610076" y="4347929"/>
                  </a:lnTo>
                  <a:cubicBezTo>
                    <a:pt x="595979" y="4332404"/>
                    <a:pt x="581311" y="4317259"/>
                    <a:pt x="567595" y="4301352"/>
                  </a:cubicBezTo>
                  <a:lnTo>
                    <a:pt x="527209" y="4252965"/>
                  </a:lnTo>
                  <a:cubicBezTo>
                    <a:pt x="513874" y="4236773"/>
                    <a:pt x="500158" y="4220771"/>
                    <a:pt x="487204" y="4204292"/>
                  </a:cubicBezTo>
                  <a:lnTo>
                    <a:pt x="449866" y="4153619"/>
                  </a:lnTo>
                  <a:lnTo>
                    <a:pt x="413004" y="4102565"/>
                  </a:lnTo>
                  <a:lnTo>
                    <a:pt x="379190" y="4049416"/>
                  </a:lnTo>
                  <a:cubicBezTo>
                    <a:pt x="367856" y="4031794"/>
                    <a:pt x="356902" y="4013887"/>
                    <a:pt x="345853" y="3996076"/>
                  </a:cubicBezTo>
                  <a:cubicBezTo>
                    <a:pt x="335280" y="3977978"/>
                    <a:pt x="325374" y="3959499"/>
                    <a:pt x="315182" y="3941212"/>
                  </a:cubicBezTo>
                  <a:cubicBezTo>
                    <a:pt x="233839" y="3794717"/>
                    <a:pt x="170974" y="3638888"/>
                    <a:pt x="124492" y="3479630"/>
                  </a:cubicBezTo>
                  <a:cubicBezTo>
                    <a:pt x="77724" y="3320277"/>
                    <a:pt x="47911" y="3157685"/>
                    <a:pt x="27527" y="2994998"/>
                  </a:cubicBezTo>
                  <a:cubicBezTo>
                    <a:pt x="23527" y="2954136"/>
                    <a:pt x="19336" y="2913464"/>
                    <a:pt x="14573" y="2872792"/>
                  </a:cubicBezTo>
                  <a:cubicBezTo>
                    <a:pt x="11811" y="2831930"/>
                    <a:pt x="9239" y="2791163"/>
                    <a:pt x="6001" y="2750396"/>
                  </a:cubicBezTo>
                  <a:lnTo>
                    <a:pt x="4858" y="2735061"/>
                  </a:lnTo>
                  <a:lnTo>
                    <a:pt x="4382" y="2719726"/>
                  </a:lnTo>
                  <a:lnTo>
                    <a:pt x="3429" y="2689055"/>
                  </a:lnTo>
                  <a:lnTo>
                    <a:pt x="1143" y="2627714"/>
                  </a:lnTo>
                  <a:cubicBezTo>
                    <a:pt x="857" y="2617427"/>
                    <a:pt x="95" y="2607331"/>
                    <a:pt x="0" y="2596948"/>
                  </a:cubicBezTo>
                  <a:lnTo>
                    <a:pt x="95" y="2565516"/>
                  </a:lnTo>
                  <a:lnTo>
                    <a:pt x="0" y="2534083"/>
                  </a:lnTo>
                  <a:cubicBezTo>
                    <a:pt x="286" y="2523606"/>
                    <a:pt x="857" y="2513033"/>
                    <a:pt x="1334" y="2502556"/>
                  </a:cubicBezTo>
                  <a:cubicBezTo>
                    <a:pt x="4572" y="2418450"/>
                    <a:pt x="14288" y="2333677"/>
                    <a:pt x="31814" y="2249476"/>
                  </a:cubicBezTo>
                  <a:cubicBezTo>
                    <a:pt x="49340" y="2165371"/>
                    <a:pt x="74771" y="2081932"/>
                    <a:pt x="107156" y="2000874"/>
                  </a:cubicBezTo>
                  <a:cubicBezTo>
                    <a:pt x="172307" y="1838568"/>
                    <a:pt x="266129" y="1688454"/>
                    <a:pt x="368999" y="1552722"/>
                  </a:cubicBezTo>
                  <a:cubicBezTo>
                    <a:pt x="472250" y="1416896"/>
                    <a:pt x="584359" y="1295071"/>
                    <a:pt x="693706" y="1180390"/>
                  </a:cubicBezTo>
                  <a:cubicBezTo>
                    <a:pt x="748379" y="1122955"/>
                    <a:pt x="802672" y="1067233"/>
                    <a:pt x="854488" y="1011131"/>
                  </a:cubicBezTo>
                  <a:lnTo>
                    <a:pt x="934784" y="924168"/>
                  </a:lnTo>
                  <a:cubicBezTo>
                    <a:pt x="962501" y="894354"/>
                    <a:pt x="990600" y="864637"/>
                    <a:pt x="1019175" y="835014"/>
                  </a:cubicBezTo>
                  <a:cubicBezTo>
                    <a:pt x="1133380" y="716618"/>
                    <a:pt x="1255490" y="600318"/>
                    <a:pt x="1390841" y="492019"/>
                  </a:cubicBezTo>
                  <a:cubicBezTo>
                    <a:pt x="1525905" y="383814"/>
                    <a:pt x="1674876" y="283611"/>
                    <a:pt x="1838897" y="201792"/>
                  </a:cubicBezTo>
                  <a:cubicBezTo>
                    <a:pt x="2002536" y="119972"/>
                    <a:pt x="2182082" y="57869"/>
                    <a:pt x="2367058" y="26532"/>
                  </a:cubicBezTo>
                  <a:lnTo>
                    <a:pt x="2401729" y="20721"/>
                  </a:lnTo>
                  <a:cubicBezTo>
                    <a:pt x="2413349" y="19007"/>
                    <a:pt x="2424970" y="17578"/>
                    <a:pt x="2436495" y="16054"/>
                  </a:cubicBezTo>
                  <a:lnTo>
                    <a:pt x="2471357" y="11577"/>
                  </a:lnTo>
                  <a:cubicBezTo>
                    <a:pt x="2482977" y="10149"/>
                    <a:pt x="2494598" y="9291"/>
                    <a:pt x="2506218" y="8148"/>
                  </a:cubicBezTo>
                  <a:cubicBezTo>
                    <a:pt x="2529459" y="6148"/>
                    <a:pt x="2552796" y="3957"/>
                    <a:pt x="2576036" y="3100"/>
                  </a:cubicBezTo>
                  <a:cubicBezTo>
                    <a:pt x="2599277" y="2052"/>
                    <a:pt x="2622614" y="433"/>
                    <a:pt x="2645759" y="528"/>
                  </a:cubicBezTo>
                  <a:lnTo>
                    <a:pt x="2680526" y="147"/>
                  </a:lnTo>
                  <a:cubicBezTo>
                    <a:pt x="2692146" y="-43"/>
                    <a:pt x="2703767" y="-138"/>
                    <a:pt x="2714816" y="433"/>
                  </a:cubicBezTo>
                  <a:lnTo>
                    <a:pt x="2781967" y="3195"/>
                  </a:lnTo>
                  <a:lnTo>
                    <a:pt x="2849023" y="6148"/>
                  </a:lnTo>
                  <a:cubicBezTo>
                    <a:pt x="2871407" y="7291"/>
                    <a:pt x="2893790" y="10339"/>
                    <a:pt x="2916174" y="12435"/>
                  </a:cubicBezTo>
                  <a:cubicBezTo>
                    <a:pt x="3095054" y="29675"/>
                    <a:pt x="3273362" y="66346"/>
                    <a:pt x="3444621" y="123401"/>
                  </a:cubicBezTo>
                  <a:lnTo>
                    <a:pt x="3571589" y="169788"/>
                  </a:lnTo>
                  <a:cubicBezTo>
                    <a:pt x="3582257" y="173407"/>
                    <a:pt x="3592449" y="178170"/>
                    <a:pt x="3602736" y="182551"/>
                  </a:cubicBezTo>
                  <a:lnTo>
                    <a:pt x="3633597" y="195981"/>
                  </a:lnTo>
                  <a:lnTo>
                    <a:pt x="3695319" y="222937"/>
                  </a:lnTo>
                  <a:cubicBezTo>
                    <a:pt x="3705606" y="227414"/>
                    <a:pt x="3715893" y="231891"/>
                    <a:pt x="3725799" y="237130"/>
                  </a:cubicBezTo>
                  <a:cubicBezTo>
                    <a:pt x="3730847" y="239606"/>
                    <a:pt x="3735991" y="241702"/>
                    <a:pt x="3740944" y="244368"/>
                  </a:cubicBezTo>
                  <a:cubicBezTo>
                    <a:pt x="3745802" y="247131"/>
                    <a:pt x="3750564" y="250274"/>
                    <a:pt x="3755327" y="253132"/>
                  </a:cubicBezTo>
                  <a:lnTo>
                    <a:pt x="3812381" y="288660"/>
                  </a:lnTo>
                  <a:cubicBezTo>
                    <a:pt x="3821811" y="294660"/>
                    <a:pt x="3831527" y="300185"/>
                    <a:pt x="3840575" y="306662"/>
                  </a:cubicBezTo>
                  <a:lnTo>
                    <a:pt x="3867912" y="325807"/>
                  </a:lnTo>
                  <a:lnTo>
                    <a:pt x="3922014" y="364574"/>
                  </a:lnTo>
                  <a:cubicBezTo>
                    <a:pt x="4064603" y="469730"/>
                    <a:pt x="4190619" y="589745"/>
                    <a:pt x="4307682" y="712522"/>
                  </a:cubicBezTo>
                  <a:cubicBezTo>
                    <a:pt x="4322255" y="727953"/>
                    <a:pt x="4336923" y="743288"/>
                    <a:pt x="4351592" y="758433"/>
                  </a:cubicBezTo>
                  <a:lnTo>
                    <a:pt x="4393788" y="805486"/>
                  </a:lnTo>
                  <a:lnTo>
                    <a:pt x="4436078" y="852159"/>
                  </a:lnTo>
                  <a:cubicBezTo>
                    <a:pt x="4450366" y="867589"/>
                    <a:pt x="4463320" y="883972"/>
                    <a:pt x="4477131" y="899593"/>
                  </a:cubicBezTo>
                  <a:cubicBezTo>
                    <a:pt x="4504087" y="931407"/>
                    <a:pt x="4532091" y="962458"/>
                    <a:pt x="4558189" y="994558"/>
                  </a:cubicBezTo>
                  <a:cubicBezTo>
                    <a:pt x="4571524" y="1010369"/>
                    <a:pt x="4584859" y="1026276"/>
                    <a:pt x="4598575" y="1041802"/>
                  </a:cubicBezTo>
                  <a:cubicBezTo>
                    <a:pt x="4612100" y="1057423"/>
                    <a:pt x="4626007" y="1072758"/>
                    <a:pt x="4639437" y="1088855"/>
                  </a:cubicBezTo>
                  <a:cubicBezTo>
                    <a:pt x="4694111" y="1152006"/>
                    <a:pt x="4748594" y="1215538"/>
                    <a:pt x="4800124" y="1281832"/>
                  </a:cubicBezTo>
                  <a:cubicBezTo>
                    <a:pt x="4851750" y="1348030"/>
                    <a:pt x="4899088" y="1417849"/>
                    <a:pt x="4943571" y="1489667"/>
                  </a:cubicBezTo>
                  <a:cubicBezTo>
                    <a:pt x="5032344" y="1633495"/>
                    <a:pt x="5107782" y="1787514"/>
                    <a:pt x="5163407" y="1951153"/>
                  </a:cubicBezTo>
                  <a:cubicBezTo>
                    <a:pt x="5218843" y="2114602"/>
                    <a:pt x="5251990" y="2289005"/>
                    <a:pt x="5253514" y="2466361"/>
                  </a:cubicBezTo>
                  <a:cubicBezTo>
                    <a:pt x="5254562" y="2554943"/>
                    <a:pt x="5246656" y="2644002"/>
                    <a:pt x="5231321" y="2731632"/>
                  </a:cubicBezTo>
                  <a:cubicBezTo>
                    <a:pt x="5215700" y="2819262"/>
                    <a:pt x="5191792" y="2905463"/>
                    <a:pt x="5161121" y="2988712"/>
                  </a:cubicBezTo>
                  <a:close/>
                  <a:moveTo>
                    <a:pt x="4854893" y="2877174"/>
                  </a:moveTo>
                  <a:cubicBezTo>
                    <a:pt x="4904137" y="2745062"/>
                    <a:pt x="4929950" y="2606473"/>
                    <a:pt x="4932045" y="2465789"/>
                  </a:cubicBezTo>
                  <a:cubicBezTo>
                    <a:pt x="4934331" y="2325105"/>
                    <a:pt x="4911567" y="2182516"/>
                    <a:pt x="4869371" y="2043355"/>
                  </a:cubicBezTo>
                  <a:cubicBezTo>
                    <a:pt x="4827366" y="1903909"/>
                    <a:pt x="4764596" y="1768559"/>
                    <a:pt x="4688777" y="1639210"/>
                  </a:cubicBezTo>
                  <a:cubicBezTo>
                    <a:pt x="4650963" y="1574440"/>
                    <a:pt x="4609148" y="1511575"/>
                    <a:pt x="4566285" y="1449186"/>
                  </a:cubicBezTo>
                  <a:cubicBezTo>
                    <a:pt x="4523232" y="1386892"/>
                    <a:pt x="4477608" y="1325742"/>
                    <a:pt x="4427411" y="1268211"/>
                  </a:cubicBezTo>
                  <a:cubicBezTo>
                    <a:pt x="4376261" y="1211156"/>
                    <a:pt x="4321302" y="1156197"/>
                    <a:pt x="4262819" y="1106381"/>
                  </a:cubicBezTo>
                  <a:cubicBezTo>
                    <a:pt x="4234339" y="1080473"/>
                    <a:pt x="4204335" y="1056661"/>
                    <a:pt x="4174141" y="1033134"/>
                  </a:cubicBezTo>
                  <a:cubicBezTo>
                    <a:pt x="4159091" y="1021323"/>
                    <a:pt x="4144137" y="1009417"/>
                    <a:pt x="4128992" y="997891"/>
                  </a:cubicBezTo>
                  <a:cubicBezTo>
                    <a:pt x="4113467" y="986842"/>
                    <a:pt x="4097846" y="975889"/>
                    <a:pt x="4082225" y="965125"/>
                  </a:cubicBezTo>
                  <a:cubicBezTo>
                    <a:pt x="3957542" y="877876"/>
                    <a:pt x="3824478" y="806915"/>
                    <a:pt x="3690176" y="749479"/>
                  </a:cubicBezTo>
                  <a:lnTo>
                    <a:pt x="3639598" y="728810"/>
                  </a:lnTo>
                  <a:lnTo>
                    <a:pt x="3614547" y="718237"/>
                  </a:lnTo>
                  <a:cubicBezTo>
                    <a:pt x="3606260" y="714618"/>
                    <a:pt x="3597497" y="712046"/>
                    <a:pt x="3589020" y="708998"/>
                  </a:cubicBezTo>
                  <a:lnTo>
                    <a:pt x="3538061" y="690996"/>
                  </a:lnTo>
                  <a:cubicBezTo>
                    <a:pt x="3533871" y="689472"/>
                    <a:pt x="3529584" y="688043"/>
                    <a:pt x="3525393" y="686424"/>
                  </a:cubicBezTo>
                  <a:cubicBezTo>
                    <a:pt x="3521297" y="684614"/>
                    <a:pt x="3517583" y="682233"/>
                    <a:pt x="3513582" y="680233"/>
                  </a:cubicBezTo>
                  <a:cubicBezTo>
                    <a:pt x="3505676" y="676137"/>
                    <a:pt x="3497390" y="672898"/>
                    <a:pt x="3489198" y="669565"/>
                  </a:cubicBezTo>
                  <a:lnTo>
                    <a:pt x="3439954" y="649467"/>
                  </a:lnTo>
                  <a:lnTo>
                    <a:pt x="3415379" y="639370"/>
                  </a:lnTo>
                  <a:cubicBezTo>
                    <a:pt x="3407188" y="636037"/>
                    <a:pt x="3399092" y="632417"/>
                    <a:pt x="3390614" y="629845"/>
                  </a:cubicBezTo>
                  <a:lnTo>
                    <a:pt x="3289935" y="596127"/>
                  </a:lnTo>
                  <a:cubicBezTo>
                    <a:pt x="3154490" y="555360"/>
                    <a:pt x="3014377" y="531833"/>
                    <a:pt x="2872359" y="522879"/>
                  </a:cubicBezTo>
                  <a:cubicBezTo>
                    <a:pt x="2854547" y="521832"/>
                    <a:pt x="2837021" y="519641"/>
                    <a:pt x="2819114" y="519260"/>
                  </a:cubicBezTo>
                  <a:lnTo>
                    <a:pt x="2765489" y="518593"/>
                  </a:lnTo>
                  <a:lnTo>
                    <a:pt x="2711863" y="517736"/>
                  </a:lnTo>
                  <a:cubicBezTo>
                    <a:pt x="2702814" y="517355"/>
                    <a:pt x="2694242" y="517546"/>
                    <a:pt x="2685764" y="517927"/>
                  </a:cubicBezTo>
                  <a:lnTo>
                    <a:pt x="2660142" y="518689"/>
                  </a:lnTo>
                  <a:cubicBezTo>
                    <a:pt x="2642997" y="518784"/>
                    <a:pt x="2626138" y="520498"/>
                    <a:pt x="2609183" y="521546"/>
                  </a:cubicBezTo>
                  <a:cubicBezTo>
                    <a:pt x="2592134" y="522308"/>
                    <a:pt x="2575370" y="524404"/>
                    <a:pt x="2558606" y="526118"/>
                  </a:cubicBezTo>
                  <a:cubicBezTo>
                    <a:pt x="2550224" y="526975"/>
                    <a:pt x="2541746" y="527547"/>
                    <a:pt x="2533364" y="528690"/>
                  </a:cubicBezTo>
                  <a:lnTo>
                    <a:pt x="2508314" y="532119"/>
                  </a:lnTo>
                  <a:lnTo>
                    <a:pt x="2483263" y="535548"/>
                  </a:lnTo>
                  <a:lnTo>
                    <a:pt x="2458403" y="539929"/>
                  </a:lnTo>
                  <a:cubicBezTo>
                    <a:pt x="2325910" y="563075"/>
                    <a:pt x="2197418" y="604699"/>
                    <a:pt x="2073021" y="664993"/>
                  </a:cubicBezTo>
                  <a:cubicBezTo>
                    <a:pt x="1948529" y="725000"/>
                    <a:pt x="1828705" y="803296"/>
                    <a:pt x="1711262" y="892069"/>
                  </a:cubicBezTo>
                  <a:cubicBezTo>
                    <a:pt x="1593818" y="981032"/>
                    <a:pt x="1478566" y="1080283"/>
                    <a:pt x="1361599" y="1183153"/>
                  </a:cubicBezTo>
                  <a:lnTo>
                    <a:pt x="1182338" y="1342030"/>
                  </a:lnTo>
                  <a:cubicBezTo>
                    <a:pt x="1118997" y="1397084"/>
                    <a:pt x="1055370" y="1449662"/>
                    <a:pt x="991553" y="1499859"/>
                  </a:cubicBezTo>
                  <a:cubicBezTo>
                    <a:pt x="864013" y="1600538"/>
                    <a:pt x="735521" y="1690645"/>
                    <a:pt x="616649" y="1785133"/>
                  </a:cubicBezTo>
                  <a:cubicBezTo>
                    <a:pt x="557117" y="1832376"/>
                    <a:pt x="500158" y="1880954"/>
                    <a:pt x="447580" y="1933056"/>
                  </a:cubicBezTo>
                  <a:cubicBezTo>
                    <a:pt x="395002" y="1985062"/>
                    <a:pt x="346901" y="2040688"/>
                    <a:pt x="306419" y="2101458"/>
                  </a:cubicBezTo>
                  <a:cubicBezTo>
                    <a:pt x="265652" y="2161942"/>
                    <a:pt x="232315" y="2227474"/>
                    <a:pt x="207740" y="2296720"/>
                  </a:cubicBezTo>
                  <a:cubicBezTo>
                    <a:pt x="183071" y="2365967"/>
                    <a:pt x="167164" y="2438833"/>
                    <a:pt x="159734" y="2513224"/>
                  </a:cubicBezTo>
                  <a:lnTo>
                    <a:pt x="156972" y="2541132"/>
                  </a:lnTo>
                  <a:lnTo>
                    <a:pt x="155543" y="2569231"/>
                  </a:lnTo>
                  <a:lnTo>
                    <a:pt x="154305" y="2597424"/>
                  </a:lnTo>
                  <a:cubicBezTo>
                    <a:pt x="154115" y="2606949"/>
                    <a:pt x="154305" y="2616665"/>
                    <a:pt x="154400" y="2626286"/>
                  </a:cubicBezTo>
                  <a:lnTo>
                    <a:pt x="155162" y="2684102"/>
                  </a:lnTo>
                  <a:lnTo>
                    <a:pt x="155734" y="2713058"/>
                  </a:lnTo>
                  <a:lnTo>
                    <a:pt x="156019" y="2727536"/>
                  </a:lnTo>
                  <a:lnTo>
                    <a:pt x="157163" y="2741919"/>
                  </a:lnTo>
                  <a:cubicBezTo>
                    <a:pt x="160211" y="2780400"/>
                    <a:pt x="163354" y="2818881"/>
                    <a:pt x="167450" y="2857171"/>
                  </a:cubicBezTo>
                  <a:cubicBezTo>
                    <a:pt x="172974" y="2895367"/>
                    <a:pt x="179070" y="2933467"/>
                    <a:pt x="185261" y="2971471"/>
                  </a:cubicBezTo>
                  <a:cubicBezTo>
                    <a:pt x="213741" y="3123109"/>
                    <a:pt x="262604" y="3270080"/>
                    <a:pt x="323374" y="3410288"/>
                  </a:cubicBezTo>
                  <a:cubicBezTo>
                    <a:pt x="384334" y="3550687"/>
                    <a:pt x="457772" y="3684322"/>
                    <a:pt x="539020" y="3812243"/>
                  </a:cubicBezTo>
                  <a:cubicBezTo>
                    <a:pt x="549212" y="3828245"/>
                    <a:pt x="559022" y="3844438"/>
                    <a:pt x="569405" y="3860249"/>
                  </a:cubicBezTo>
                  <a:cubicBezTo>
                    <a:pt x="580263" y="3875775"/>
                    <a:pt x="591217" y="3891301"/>
                    <a:pt x="601790" y="3906922"/>
                  </a:cubicBezTo>
                  <a:lnTo>
                    <a:pt x="633698" y="3953785"/>
                  </a:lnTo>
                  <a:lnTo>
                    <a:pt x="667417" y="3999505"/>
                  </a:lnTo>
                  <a:cubicBezTo>
                    <a:pt x="678656" y="4014745"/>
                    <a:pt x="689515" y="4030270"/>
                    <a:pt x="700564" y="4045606"/>
                  </a:cubicBezTo>
                  <a:lnTo>
                    <a:pt x="735521" y="4090373"/>
                  </a:lnTo>
                  <a:lnTo>
                    <a:pt x="770287" y="4135331"/>
                  </a:lnTo>
                  <a:cubicBezTo>
                    <a:pt x="782098" y="4150190"/>
                    <a:pt x="794766" y="4164287"/>
                    <a:pt x="806958" y="4178861"/>
                  </a:cubicBezTo>
                  <a:lnTo>
                    <a:pt x="843915" y="4222104"/>
                  </a:lnTo>
                  <a:cubicBezTo>
                    <a:pt x="856298" y="4236487"/>
                    <a:pt x="869823" y="4249822"/>
                    <a:pt x="882872" y="4263728"/>
                  </a:cubicBezTo>
                  <a:lnTo>
                    <a:pt x="922401" y="4304781"/>
                  </a:lnTo>
                  <a:lnTo>
                    <a:pt x="932307" y="4315068"/>
                  </a:lnTo>
                  <a:lnTo>
                    <a:pt x="942689" y="4324783"/>
                  </a:lnTo>
                  <a:lnTo>
                    <a:pt x="963454" y="4344310"/>
                  </a:lnTo>
                  <a:lnTo>
                    <a:pt x="1005078" y="4383362"/>
                  </a:lnTo>
                  <a:lnTo>
                    <a:pt x="1015460" y="4393173"/>
                  </a:lnTo>
                  <a:lnTo>
                    <a:pt x="1026319" y="4402412"/>
                  </a:lnTo>
                  <a:lnTo>
                    <a:pt x="1047941" y="4420986"/>
                  </a:lnTo>
                  <a:cubicBezTo>
                    <a:pt x="1076801" y="4445751"/>
                    <a:pt x="1105186" y="4471183"/>
                    <a:pt x="1135666" y="4494138"/>
                  </a:cubicBezTo>
                  <a:cubicBezTo>
                    <a:pt x="1254824" y="4589102"/>
                    <a:pt x="1383221" y="4673494"/>
                    <a:pt x="1520190" y="4741407"/>
                  </a:cubicBezTo>
                  <a:cubicBezTo>
                    <a:pt x="1657064" y="4809511"/>
                    <a:pt x="1801463" y="4862375"/>
                    <a:pt x="1949577" y="4898284"/>
                  </a:cubicBezTo>
                  <a:lnTo>
                    <a:pt x="2005298" y="4910761"/>
                  </a:lnTo>
                  <a:cubicBezTo>
                    <a:pt x="2023967" y="4914667"/>
                    <a:pt x="2042255" y="4919525"/>
                    <a:pt x="2061210" y="4922191"/>
                  </a:cubicBezTo>
                  <a:lnTo>
                    <a:pt x="2117503" y="4931336"/>
                  </a:lnTo>
                  <a:lnTo>
                    <a:pt x="2145602" y="4935907"/>
                  </a:lnTo>
                  <a:cubicBezTo>
                    <a:pt x="2154936" y="4937432"/>
                    <a:pt x="2164271" y="4939051"/>
                    <a:pt x="2173796" y="4939908"/>
                  </a:cubicBezTo>
                  <a:cubicBezTo>
                    <a:pt x="2211610" y="4943909"/>
                    <a:pt x="2249234" y="4948576"/>
                    <a:pt x="2286857" y="4952005"/>
                  </a:cubicBezTo>
                  <a:lnTo>
                    <a:pt x="2400109" y="4958482"/>
                  </a:lnTo>
                  <a:lnTo>
                    <a:pt x="2513267" y="4959815"/>
                  </a:lnTo>
                  <a:cubicBezTo>
                    <a:pt x="2532031" y="4960101"/>
                    <a:pt x="2550986" y="4958577"/>
                    <a:pt x="2569750" y="4958101"/>
                  </a:cubicBezTo>
                  <a:lnTo>
                    <a:pt x="2626043" y="4956386"/>
                  </a:lnTo>
                  <a:cubicBezTo>
                    <a:pt x="2644616" y="4956196"/>
                    <a:pt x="2663857" y="4954481"/>
                    <a:pt x="2682907" y="4953243"/>
                  </a:cubicBezTo>
                  <a:lnTo>
                    <a:pt x="2739962" y="4949433"/>
                  </a:lnTo>
                  <a:lnTo>
                    <a:pt x="2768441" y="4947814"/>
                  </a:lnTo>
                  <a:lnTo>
                    <a:pt x="2796731" y="4945052"/>
                  </a:lnTo>
                  <a:cubicBezTo>
                    <a:pt x="2815590" y="4943147"/>
                    <a:pt x="2834354" y="4941337"/>
                    <a:pt x="2853214" y="4939718"/>
                  </a:cubicBezTo>
                  <a:cubicBezTo>
                    <a:pt x="3003518" y="4924859"/>
                    <a:pt x="3150584" y="4901618"/>
                    <a:pt x="3293555" y="4866947"/>
                  </a:cubicBezTo>
                  <a:cubicBezTo>
                    <a:pt x="3436430" y="4832180"/>
                    <a:pt x="3575590" y="4786651"/>
                    <a:pt x="3709988" y="4726739"/>
                  </a:cubicBezTo>
                  <a:cubicBezTo>
                    <a:pt x="3743134" y="4711022"/>
                    <a:pt x="3776282" y="4694830"/>
                    <a:pt x="3809524" y="4678637"/>
                  </a:cubicBezTo>
                  <a:cubicBezTo>
                    <a:pt x="3841718" y="4660635"/>
                    <a:pt x="3874580" y="4643490"/>
                    <a:pt x="3906679" y="4624726"/>
                  </a:cubicBezTo>
                  <a:lnTo>
                    <a:pt x="3954018" y="4595198"/>
                  </a:lnTo>
                  <a:lnTo>
                    <a:pt x="3977735" y="4580339"/>
                  </a:lnTo>
                  <a:lnTo>
                    <a:pt x="3989546" y="4572910"/>
                  </a:lnTo>
                  <a:lnTo>
                    <a:pt x="4000976" y="4564814"/>
                  </a:lnTo>
                  <a:lnTo>
                    <a:pt x="4046982" y="4532619"/>
                  </a:lnTo>
                  <a:cubicBezTo>
                    <a:pt x="4062317" y="4521856"/>
                    <a:pt x="4077938" y="4511473"/>
                    <a:pt x="4092416" y="4499377"/>
                  </a:cubicBezTo>
                  <a:lnTo>
                    <a:pt x="4136708" y="4464325"/>
                  </a:lnTo>
                  <a:cubicBezTo>
                    <a:pt x="4151471" y="4452609"/>
                    <a:pt x="4166330" y="4440989"/>
                    <a:pt x="4180237" y="4428225"/>
                  </a:cubicBezTo>
                  <a:lnTo>
                    <a:pt x="4222718" y="4390601"/>
                  </a:lnTo>
                  <a:cubicBezTo>
                    <a:pt x="4236720" y="4377933"/>
                    <a:pt x="4251198" y="4365550"/>
                    <a:pt x="4264248" y="4352120"/>
                  </a:cubicBezTo>
                  <a:cubicBezTo>
                    <a:pt x="4318254" y="4299638"/>
                    <a:pt x="4369975" y="4245821"/>
                    <a:pt x="4413028" y="4189052"/>
                  </a:cubicBezTo>
                  <a:cubicBezTo>
                    <a:pt x="4458272" y="4132950"/>
                    <a:pt x="4492848" y="4073799"/>
                    <a:pt x="4522566" y="4011220"/>
                  </a:cubicBezTo>
                  <a:lnTo>
                    <a:pt x="4543425" y="3963500"/>
                  </a:lnTo>
                  <a:lnTo>
                    <a:pt x="4561332" y="3913208"/>
                  </a:lnTo>
                  <a:cubicBezTo>
                    <a:pt x="4567714" y="3896920"/>
                    <a:pt x="4572191" y="3878442"/>
                    <a:pt x="4577715" y="3861106"/>
                  </a:cubicBezTo>
                  <a:cubicBezTo>
                    <a:pt x="4582954" y="3843390"/>
                    <a:pt x="4588383" y="3826245"/>
                    <a:pt x="4593050" y="3807481"/>
                  </a:cubicBezTo>
                  <a:cubicBezTo>
                    <a:pt x="4631055" y="3660986"/>
                    <a:pt x="4663155" y="3500585"/>
                    <a:pt x="4706017" y="3343423"/>
                  </a:cubicBezTo>
                  <a:cubicBezTo>
                    <a:pt x="4748213" y="3185689"/>
                    <a:pt x="4798695" y="3030145"/>
                    <a:pt x="4854893" y="287717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19" name="Freeform: Shape 18">
              <a:extLst>
                <a:ext uri="{FF2B5EF4-FFF2-40B4-BE49-F238E27FC236}">
                  <a16:creationId xmlns:a16="http://schemas.microsoft.com/office/drawing/2014/main" id="{E6A945EF-5283-47CA-8BC5-D58171AD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76425" y="1351535"/>
              <a:ext cx="5514403" cy="5514975"/>
            </a:xfrm>
            <a:custGeom>
              <a:avLst/>
              <a:gdLst>
                <a:gd name="connsiteX0" fmla="*/ 2757202 w 5514403"/>
                <a:gd name="connsiteY0" fmla="*/ 0 h 5514975"/>
                <a:gd name="connsiteX1" fmla="*/ 0 w 5514403"/>
                <a:gd name="connsiteY1" fmla="*/ 2757488 h 5514975"/>
                <a:gd name="connsiteX2" fmla="*/ 2757202 w 5514403"/>
                <a:gd name="connsiteY2" fmla="*/ 5514975 h 5514975"/>
                <a:gd name="connsiteX3" fmla="*/ 5514404 w 5514403"/>
                <a:gd name="connsiteY3" fmla="*/ 2757488 h 5514975"/>
                <a:gd name="connsiteX4" fmla="*/ 2757202 w 5514403"/>
                <a:gd name="connsiteY4" fmla="*/ 0 h 5514975"/>
                <a:gd name="connsiteX5" fmla="*/ 4772501 w 5514403"/>
                <a:gd name="connsiteY5" fmla="*/ 1195578 h 5514975"/>
                <a:gd name="connsiteX6" fmla="*/ 5087017 w 5514403"/>
                <a:gd name="connsiteY6" fmla="*/ 1579817 h 5514975"/>
                <a:gd name="connsiteX7" fmla="*/ 5317522 w 5514403"/>
                <a:gd name="connsiteY7" fmla="*/ 2021110 h 5514975"/>
                <a:gd name="connsiteX8" fmla="*/ 5338001 w 5514403"/>
                <a:gd name="connsiteY8" fmla="*/ 2080165 h 5514975"/>
                <a:gd name="connsiteX9" fmla="*/ 5356479 w 5514403"/>
                <a:gd name="connsiteY9" fmla="*/ 2139982 h 5514975"/>
                <a:gd name="connsiteX10" fmla="*/ 5372386 w 5514403"/>
                <a:gd name="connsiteY10" fmla="*/ 2200561 h 5514975"/>
                <a:gd name="connsiteX11" fmla="*/ 5385912 w 5514403"/>
                <a:gd name="connsiteY11" fmla="*/ 2261711 h 5514975"/>
                <a:gd name="connsiteX12" fmla="*/ 5413915 w 5514403"/>
                <a:gd name="connsiteY12" fmla="*/ 2510885 h 5514975"/>
                <a:gd name="connsiteX13" fmla="*/ 5331905 w 5514403"/>
                <a:gd name="connsiteY13" fmla="*/ 3005328 h 5514975"/>
                <a:gd name="connsiteX14" fmla="*/ 5168456 w 5514403"/>
                <a:gd name="connsiteY14" fmla="*/ 3489579 h 5514975"/>
                <a:gd name="connsiteX15" fmla="*/ 5131499 w 5514403"/>
                <a:gd name="connsiteY15" fmla="*/ 3612071 h 5514975"/>
                <a:gd name="connsiteX16" fmla="*/ 5095589 w 5514403"/>
                <a:gd name="connsiteY16" fmla="*/ 3734753 h 5514975"/>
                <a:gd name="connsiteX17" fmla="*/ 5022247 w 5514403"/>
                <a:gd name="connsiteY17" fmla="*/ 3978116 h 5514975"/>
                <a:gd name="connsiteX18" fmla="*/ 5001578 w 5514403"/>
                <a:gd name="connsiteY18" fmla="*/ 4037457 h 5514975"/>
                <a:gd name="connsiteX19" fmla="*/ 4979194 w 5514403"/>
                <a:gd name="connsiteY19" fmla="*/ 4095655 h 5514975"/>
                <a:gd name="connsiteX20" fmla="*/ 4954905 w 5514403"/>
                <a:gd name="connsiteY20" fmla="*/ 4152519 h 5514975"/>
                <a:gd name="connsiteX21" fmla="*/ 4927187 w 5514403"/>
                <a:gd name="connsiteY21" fmla="*/ 4207288 h 5514975"/>
                <a:gd name="connsiteX22" fmla="*/ 4788980 w 5514403"/>
                <a:gd name="connsiteY22" fmla="*/ 4407504 h 5514975"/>
                <a:gd name="connsiteX23" fmla="*/ 4616577 w 5514403"/>
                <a:gd name="connsiteY23" fmla="*/ 4583145 h 5514975"/>
                <a:gd name="connsiteX24" fmla="*/ 4570000 w 5514403"/>
                <a:gd name="connsiteY24" fmla="*/ 4624102 h 5514975"/>
                <a:gd name="connsiteX25" fmla="*/ 4522756 w 5514403"/>
                <a:gd name="connsiteY25" fmla="*/ 4664298 h 5514975"/>
                <a:gd name="connsiteX26" fmla="*/ 4474464 w 5514403"/>
                <a:gd name="connsiteY26" fmla="*/ 4702969 h 5514975"/>
                <a:gd name="connsiteX27" fmla="*/ 4425791 w 5514403"/>
                <a:gd name="connsiteY27" fmla="*/ 4740879 h 5514975"/>
                <a:gd name="connsiteX28" fmla="*/ 4010311 w 5514403"/>
                <a:gd name="connsiteY28" fmla="*/ 4994910 h 5514975"/>
                <a:gd name="connsiteX29" fmla="*/ 3556254 w 5514403"/>
                <a:gd name="connsiteY29" fmla="*/ 5155311 h 5514975"/>
                <a:gd name="connsiteX30" fmla="*/ 3076670 w 5514403"/>
                <a:gd name="connsiteY30" fmla="*/ 5229321 h 5514975"/>
                <a:gd name="connsiteX31" fmla="*/ 2831497 w 5514403"/>
                <a:gd name="connsiteY31" fmla="*/ 5239893 h 5514975"/>
                <a:gd name="connsiteX32" fmla="*/ 2709767 w 5514403"/>
                <a:gd name="connsiteY32" fmla="*/ 5238655 h 5514975"/>
                <a:gd name="connsiteX33" fmla="*/ 2588038 w 5514403"/>
                <a:gd name="connsiteY33" fmla="*/ 5232654 h 5514975"/>
                <a:gd name="connsiteX34" fmla="*/ 2466594 w 5514403"/>
                <a:gd name="connsiteY34" fmla="*/ 5221129 h 5514975"/>
                <a:gd name="connsiteX35" fmla="*/ 2345627 w 5514403"/>
                <a:gd name="connsiteY35" fmla="*/ 5204174 h 5514975"/>
                <a:gd name="connsiteX36" fmla="*/ 2315432 w 5514403"/>
                <a:gd name="connsiteY36" fmla="*/ 5199127 h 5514975"/>
                <a:gd name="connsiteX37" fmla="*/ 2285333 w 5514403"/>
                <a:gd name="connsiteY37" fmla="*/ 5193506 h 5514975"/>
                <a:gd name="connsiteX38" fmla="*/ 2225135 w 5514403"/>
                <a:gd name="connsiteY38" fmla="*/ 5182267 h 5514975"/>
                <a:gd name="connsiteX39" fmla="*/ 2165318 w 5514403"/>
                <a:gd name="connsiteY39" fmla="*/ 5168932 h 5514975"/>
                <a:gd name="connsiteX40" fmla="*/ 2105501 w 5514403"/>
                <a:gd name="connsiteY40" fmla="*/ 5155026 h 5514975"/>
                <a:gd name="connsiteX41" fmla="*/ 1641062 w 5514403"/>
                <a:gd name="connsiteY41" fmla="*/ 4990814 h 5514975"/>
                <a:gd name="connsiteX42" fmla="*/ 843153 w 5514403"/>
                <a:gd name="connsiteY42" fmla="*/ 4403122 h 5514975"/>
                <a:gd name="connsiteX43" fmla="*/ 548735 w 5514403"/>
                <a:gd name="connsiteY43" fmla="*/ 3998024 h 5514975"/>
                <a:gd name="connsiteX44" fmla="*/ 517398 w 5514403"/>
                <a:gd name="connsiteY44" fmla="*/ 3943731 h 5514975"/>
                <a:gd name="connsiteX45" fmla="*/ 488347 w 5514403"/>
                <a:gd name="connsiteY45" fmla="*/ 3888105 h 5514975"/>
                <a:gd name="connsiteX46" fmla="*/ 460058 w 5514403"/>
                <a:gd name="connsiteY46" fmla="*/ 3832193 h 5514975"/>
                <a:gd name="connsiteX47" fmla="*/ 446723 w 5514403"/>
                <a:gd name="connsiteY47" fmla="*/ 3803809 h 5514975"/>
                <a:gd name="connsiteX48" fmla="*/ 433959 w 5514403"/>
                <a:gd name="connsiteY48" fmla="*/ 3775139 h 5514975"/>
                <a:gd name="connsiteX49" fmla="*/ 385096 w 5514403"/>
                <a:gd name="connsiteY49" fmla="*/ 3659696 h 5514975"/>
                <a:gd name="connsiteX50" fmla="*/ 362903 w 5514403"/>
                <a:gd name="connsiteY50" fmla="*/ 3601117 h 5514975"/>
                <a:gd name="connsiteX51" fmla="*/ 352044 w 5514403"/>
                <a:gd name="connsiteY51" fmla="*/ 3571780 h 5514975"/>
                <a:gd name="connsiteX52" fmla="*/ 342424 w 5514403"/>
                <a:gd name="connsiteY52" fmla="*/ 3541966 h 5514975"/>
                <a:gd name="connsiteX53" fmla="*/ 275082 w 5514403"/>
                <a:gd name="connsiteY53" fmla="*/ 3301079 h 5514975"/>
                <a:gd name="connsiteX54" fmla="*/ 262509 w 5514403"/>
                <a:gd name="connsiteY54" fmla="*/ 3239834 h 5514975"/>
                <a:gd name="connsiteX55" fmla="*/ 256223 w 5514403"/>
                <a:gd name="connsiteY55" fmla="*/ 3209258 h 5514975"/>
                <a:gd name="connsiteX56" fmla="*/ 253079 w 5514403"/>
                <a:gd name="connsiteY56" fmla="*/ 3194018 h 5514975"/>
                <a:gd name="connsiteX57" fmla="*/ 250698 w 5514403"/>
                <a:gd name="connsiteY57" fmla="*/ 3178588 h 5514975"/>
                <a:gd name="connsiteX58" fmla="*/ 232505 w 5514403"/>
                <a:gd name="connsiteY58" fmla="*/ 3055144 h 5514975"/>
                <a:gd name="connsiteX59" fmla="*/ 220694 w 5514403"/>
                <a:gd name="connsiteY59" fmla="*/ 2931128 h 5514975"/>
                <a:gd name="connsiteX60" fmla="*/ 215551 w 5514403"/>
                <a:gd name="connsiteY60" fmla="*/ 2806732 h 5514975"/>
                <a:gd name="connsiteX61" fmla="*/ 214979 w 5514403"/>
                <a:gd name="connsiteY61" fmla="*/ 2791206 h 5514975"/>
                <a:gd name="connsiteX62" fmla="*/ 215170 w 5514403"/>
                <a:gd name="connsiteY62" fmla="*/ 2775680 h 5514975"/>
                <a:gd name="connsiteX63" fmla="*/ 215551 w 5514403"/>
                <a:gd name="connsiteY63" fmla="*/ 2744629 h 5514975"/>
                <a:gd name="connsiteX64" fmla="*/ 216313 w 5514403"/>
                <a:gd name="connsiteY64" fmla="*/ 2682526 h 5514975"/>
                <a:gd name="connsiteX65" fmla="*/ 216789 w 5514403"/>
                <a:gd name="connsiteY65" fmla="*/ 2651570 h 5514975"/>
                <a:gd name="connsiteX66" fmla="*/ 218694 w 5514403"/>
                <a:gd name="connsiteY66" fmla="*/ 2621280 h 5514975"/>
                <a:gd name="connsiteX67" fmla="*/ 220504 w 5514403"/>
                <a:gd name="connsiteY67" fmla="*/ 2591086 h 5514975"/>
                <a:gd name="connsiteX68" fmla="*/ 223647 w 5514403"/>
                <a:gd name="connsiteY68" fmla="*/ 2561082 h 5514975"/>
                <a:gd name="connsiteX69" fmla="*/ 272129 w 5514403"/>
                <a:gd name="connsiteY69" fmla="*/ 2327815 h 5514975"/>
                <a:gd name="connsiteX70" fmla="*/ 365950 w 5514403"/>
                <a:gd name="connsiteY70" fmla="*/ 2111883 h 5514975"/>
                <a:gd name="connsiteX71" fmla="*/ 500539 w 5514403"/>
                <a:gd name="connsiteY71" fmla="*/ 1916621 h 5514975"/>
                <a:gd name="connsiteX72" fmla="*/ 664083 w 5514403"/>
                <a:gd name="connsiteY72" fmla="*/ 1737836 h 5514975"/>
                <a:gd name="connsiteX73" fmla="*/ 845534 w 5514403"/>
                <a:gd name="connsiteY73" fmla="*/ 1568482 h 5514975"/>
                <a:gd name="connsiteX74" fmla="*/ 1035653 w 5514403"/>
                <a:gd name="connsiteY74" fmla="*/ 1400270 h 5514975"/>
                <a:gd name="connsiteX75" fmla="*/ 1226915 w 5514403"/>
                <a:gd name="connsiteY75" fmla="*/ 1225772 h 5514975"/>
                <a:gd name="connsiteX76" fmla="*/ 1319498 w 5514403"/>
                <a:gd name="connsiteY76" fmla="*/ 1136714 h 5514975"/>
                <a:gd name="connsiteX77" fmla="*/ 1410843 w 5514403"/>
                <a:gd name="connsiteY77" fmla="*/ 1049846 h 5514975"/>
                <a:gd name="connsiteX78" fmla="*/ 1786033 w 5514403"/>
                <a:gd name="connsiteY78" fmla="*/ 726091 h 5514975"/>
                <a:gd name="connsiteX79" fmla="*/ 2191417 w 5514403"/>
                <a:gd name="connsiteY79" fmla="*/ 471202 h 5514975"/>
                <a:gd name="connsiteX80" fmla="*/ 2633186 w 5514403"/>
                <a:gd name="connsiteY80" fmla="*/ 327755 h 5514975"/>
                <a:gd name="connsiteX81" fmla="*/ 2864358 w 5514403"/>
                <a:gd name="connsiteY81" fmla="*/ 304991 h 5514975"/>
                <a:gd name="connsiteX82" fmla="*/ 2923032 w 5514403"/>
                <a:gd name="connsiteY82" fmla="*/ 304133 h 5514975"/>
                <a:gd name="connsiteX83" fmla="*/ 2982849 w 5514403"/>
                <a:gd name="connsiteY83" fmla="*/ 304895 h 5514975"/>
                <a:gd name="connsiteX84" fmla="*/ 3042476 w 5514403"/>
                <a:gd name="connsiteY84" fmla="*/ 307467 h 5514975"/>
                <a:gd name="connsiteX85" fmla="*/ 3102007 w 5514403"/>
                <a:gd name="connsiteY85" fmla="*/ 311372 h 5514975"/>
                <a:gd name="connsiteX86" fmla="*/ 3568541 w 5514403"/>
                <a:gd name="connsiteY86" fmla="*/ 398812 h 5514975"/>
                <a:gd name="connsiteX87" fmla="*/ 4006215 w 5514403"/>
                <a:gd name="connsiteY87" fmla="*/ 588264 h 5514975"/>
                <a:gd name="connsiteX88" fmla="*/ 4211479 w 5514403"/>
                <a:gd name="connsiteY88" fmla="*/ 715709 h 5514975"/>
                <a:gd name="connsiteX89" fmla="*/ 4407504 w 5514403"/>
                <a:gd name="connsiteY89" fmla="*/ 861155 h 5514975"/>
                <a:gd name="connsiteX90" fmla="*/ 4772501 w 5514403"/>
                <a:gd name="connsiteY90" fmla="*/ 1195578 h 55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4403" h="5514975">
                  <a:moveTo>
                    <a:pt x="2757202" y="0"/>
                  </a:moveTo>
                  <a:cubicBezTo>
                    <a:pt x="1234440" y="0"/>
                    <a:pt x="0" y="1234535"/>
                    <a:pt x="0" y="2757488"/>
                  </a:cubicBezTo>
                  <a:cubicBezTo>
                    <a:pt x="0" y="4280440"/>
                    <a:pt x="1234440" y="5514975"/>
                    <a:pt x="2757202" y="5514975"/>
                  </a:cubicBezTo>
                  <a:cubicBezTo>
                    <a:pt x="4279964" y="5514975"/>
                    <a:pt x="5514404" y="4280440"/>
                    <a:pt x="5514404" y="2757488"/>
                  </a:cubicBezTo>
                  <a:cubicBezTo>
                    <a:pt x="5514404" y="1234535"/>
                    <a:pt x="4279964" y="0"/>
                    <a:pt x="2757202" y="0"/>
                  </a:cubicBezTo>
                  <a:close/>
                  <a:moveTo>
                    <a:pt x="4772501" y="1195578"/>
                  </a:moveTo>
                  <a:cubicBezTo>
                    <a:pt x="4887278" y="1314545"/>
                    <a:pt x="4993768" y="1442371"/>
                    <a:pt x="5087017" y="1579817"/>
                  </a:cubicBezTo>
                  <a:cubicBezTo>
                    <a:pt x="5180171" y="1717167"/>
                    <a:pt x="5259895" y="1864519"/>
                    <a:pt x="5317522" y="2021110"/>
                  </a:cubicBezTo>
                  <a:cubicBezTo>
                    <a:pt x="5325047" y="2040541"/>
                    <a:pt x="5331428" y="2060353"/>
                    <a:pt x="5338001" y="2080165"/>
                  </a:cubicBezTo>
                  <a:cubicBezTo>
                    <a:pt x="5344859" y="2099882"/>
                    <a:pt x="5350574" y="2119884"/>
                    <a:pt x="5356479" y="2139982"/>
                  </a:cubicBezTo>
                  <a:cubicBezTo>
                    <a:pt x="5362766" y="2159889"/>
                    <a:pt x="5367433" y="2180273"/>
                    <a:pt x="5372386" y="2200561"/>
                  </a:cubicBezTo>
                  <a:cubicBezTo>
                    <a:pt x="5377720" y="2220754"/>
                    <a:pt x="5381816" y="2241233"/>
                    <a:pt x="5385912" y="2261711"/>
                  </a:cubicBezTo>
                  <a:cubicBezTo>
                    <a:pt x="5402485" y="2343626"/>
                    <a:pt x="5412201" y="2427065"/>
                    <a:pt x="5413915" y="2510885"/>
                  </a:cubicBezTo>
                  <a:cubicBezTo>
                    <a:pt x="5417915" y="2678525"/>
                    <a:pt x="5389627" y="2847118"/>
                    <a:pt x="5331905" y="3005328"/>
                  </a:cubicBezTo>
                  <a:cubicBezTo>
                    <a:pt x="5274278" y="3165634"/>
                    <a:pt x="5218557" y="3326606"/>
                    <a:pt x="5168456" y="3489579"/>
                  </a:cubicBezTo>
                  <a:lnTo>
                    <a:pt x="5131499" y="3612071"/>
                  </a:lnTo>
                  <a:lnTo>
                    <a:pt x="5095589" y="3734753"/>
                  </a:lnTo>
                  <a:cubicBezTo>
                    <a:pt x="5072063" y="3816477"/>
                    <a:pt x="5048726" y="3898392"/>
                    <a:pt x="5022247" y="3978116"/>
                  </a:cubicBezTo>
                  <a:cubicBezTo>
                    <a:pt x="5016056" y="3998309"/>
                    <a:pt x="5008817" y="4017836"/>
                    <a:pt x="5001578" y="4037457"/>
                  </a:cubicBezTo>
                  <a:cubicBezTo>
                    <a:pt x="4994148" y="4056888"/>
                    <a:pt x="4987767" y="4076891"/>
                    <a:pt x="4979194" y="4095655"/>
                  </a:cubicBezTo>
                  <a:lnTo>
                    <a:pt x="4954905" y="4152519"/>
                  </a:lnTo>
                  <a:cubicBezTo>
                    <a:pt x="4945856" y="4170903"/>
                    <a:pt x="4936522" y="4189095"/>
                    <a:pt x="4927187" y="4207288"/>
                  </a:cubicBezTo>
                  <a:cubicBezTo>
                    <a:pt x="4887849" y="4278821"/>
                    <a:pt x="4843082" y="4346163"/>
                    <a:pt x="4788980" y="4407504"/>
                  </a:cubicBezTo>
                  <a:cubicBezTo>
                    <a:pt x="4736973" y="4469988"/>
                    <a:pt x="4677347" y="4527233"/>
                    <a:pt x="4616577" y="4583145"/>
                  </a:cubicBezTo>
                  <a:cubicBezTo>
                    <a:pt x="4601814" y="4597432"/>
                    <a:pt x="4585716" y="4610576"/>
                    <a:pt x="4570000" y="4624102"/>
                  </a:cubicBezTo>
                  <a:lnTo>
                    <a:pt x="4522756" y="4664298"/>
                  </a:lnTo>
                  <a:cubicBezTo>
                    <a:pt x="4507325" y="4678014"/>
                    <a:pt x="4490752" y="4690301"/>
                    <a:pt x="4474464" y="4702969"/>
                  </a:cubicBezTo>
                  <a:lnTo>
                    <a:pt x="4425791" y="4740879"/>
                  </a:lnTo>
                  <a:cubicBezTo>
                    <a:pt x="4294632" y="4839748"/>
                    <a:pt x="4156043" y="4925759"/>
                    <a:pt x="4010311" y="4994910"/>
                  </a:cubicBezTo>
                  <a:cubicBezTo>
                    <a:pt x="3864578" y="5063871"/>
                    <a:pt x="3712559" y="5117116"/>
                    <a:pt x="3556254" y="5155311"/>
                  </a:cubicBezTo>
                  <a:cubicBezTo>
                    <a:pt x="3399949" y="5193602"/>
                    <a:pt x="3239357" y="5217128"/>
                    <a:pt x="3076670" y="5229321"/>
                  </a:cubicBezTo>
                  <a:cubicBezTo>
                    <a:pt x="2995517" y="5235607"/>
                    <a:pt x="2913126" y="5238560"/>
                    <a:pt x="2831497" y="5239893"/>
                  </a:cubicBezTo>
                  <a:cubicBezTo>
                    <a:pt x="2790920" y="5239417"/>
                    <a:pt x="2750344" y="5239798"/>
                    <a:pt x="2709767" y="5238655"/>
                  </a:cubicBezTo>
                  <a:lnTo>
                    <a:pt x="2588038" y="5232654"/>
                  </a:lnTo>
                  <a:cubicBezTo>
                    <a:pt x="2547652" y="5228558"/>
                    <a:pt x="2507171" y="5224653"/>
                    <a:pt x="2466594" y="5221129"/>
                  </a:cubicBezTo>
                  <a:cubicBezTo>
                    <a:pt x="2426208" y="5215890"/>
                    <a:pt x="2386013" y="5209794"/>
                    <a:pt x="2345627" y="5204174"/>
                  </a:cubicBezTo>
                  <a:cubicBezTo>
                    <a:pt x="2335435" y="5203031"/>
                    <a:pt x="2325434" y="5201031"/>
                    <a:pt x="2315432" y="5199127"/>
                  </a:cubicBezTo>
                  <a:lnTo>
                    <a:pt x="2285333" y="5193506"/>
                  </a:lnTo>
                  <a:lnTo>
                    <a:pt x="2225135" y="5182267"/>
                  </a:lnTo>
                  <a:cubicBezTo>
                    <a:pt x="2204942" y="5179028"/>
                    <a:pt x="2185321" y="5173409"/>
                    <a:pt x="2165318" y="5168932"/>
                  </a:cubicBezTo>
                  <a:lnTo>
                    <a:pt x="2105501" y="5155026"/>
                  </a:lnTo>
                  <a:cubicBezTo>
                    <a:pt x="1946720" y="5115211"/>
                    <a:pt x="1790986" y="5060156"/>
                    <a:pt x="1641062" y="4990814"/>
                  </a:cubicBezTo>
                  <a:cubicBezTo>
                    <a:pt x="1341215" y="4852416"/>
                    <a:pt x="1066038" y="4652391"/>
                    <a:pt x="843153" y="4403122"/>
                  </a:cubicBezTo>
                  <a:cubicBezTo>
                    <a:pt x="731520" y="4278821"/>
                    <a:pt x="632365" y="4142899"/>
                    <a:pt x="548735" y="3998024"/>
                  </a:cubicBezTo>
                  <a:lnTo>
                    <a:pt x="517398" y="3943731"/>
                  </a:lnTo>
                  <a:cubicBezTo>
                    <a:pt x="507111" y="3925538"/>
                    <a:pt x="498062" y="3906679"/>
                    <a:pt x="488347" y="3888105"/>
                  </a:cubicBezTo>
                  <a:lnTo>
                    <a:pt x="460058" y="3832193"/>
                  </a:lnTo>
                  <a:cubicBezTo>
                    <a:pt x="455200" y="3822954"/>
                    <a:pt x="450818" y="3813429"/>
                    <a:pt x="446723" y="3803809"/>
                  </a:cubicBezTo>
                  <a:lnTo>
                    <a:pt x="433959" y="3775139"/>
                  </a:lnTo>
                  <a:cubicBezTo>
                    <a:pt x="417195" y="3736848"/>
                    <a:pt x="399098" y="3699129"/>
                    <a:pt x="385096" y="3659696"/>
                  </a:cubicBezTo>
                  <a:lnTo>
                    <a:pt x="362903" y="3601117"/>
                  </a:lnTo>
                  <a:cubicBezTo>
                    <a:pt x="359283" y="3591306"/>
                    <a:pt x="355187" y="3581686"/>
                    <a:pt x="352044" y="3571780"/>
                  </a:cubicBezTo>
                  <a:lnTo>
                    <a:pt x="342424" y="3541966"/>
                  </a:lnTo>
                  <a:cubicBezTo>
                    <a:pt x="315373" y="3463004"/>
                    <a:pt x="294132" y="3382137"/>
                    <a:pt x="275082" y="3301079"/>
                  </a:cubicBezTo>
                  <a:lnTo>
                    <a:pt x="262509" y="3239834"/>
                  </a:lnTo>
                  <a:lnTo>
                    <a:pt x="256223" y="3209258"/>
                  </a:lnTo>
                  <a:lnTo>
                    <a:pt x="253079" y="3194018"/>
                  </a:lnTo>
                  <a:lnTo>
                    <a:pt x="250698" y="3178588"/>
                  </a:lnTo>
                  <a:cubicBezTo>
                    <a:pt x="244602" y="3137440"/>
                    <a:pt x="237839" y="3096387"/>
                    <a:pt x="232505" y="3055144"/>
                  </a:cubicBezTo>
                  <a:lnTo>
                    <a:pt x="220694" y="2931128"/>
                  </a:lnTo>
                  <a:cubicBezTo>
                    <a:pt x="218599" y="2889599"/>
                    <a:pt x="217361" y="2848166"/>
                    <a:pt x="215551" y="2806732"/>
                  </a:cubicBezTo>
                  <a:lnTo>
                    <a:pt x="214979" y="2791206"/>
                  </a:lnTo>
                  <a:lnTo>
                    <a:pt x="215170" y="2775680"/>
                  </a:lnTo>
                  <a:lnTo>
                    <a:pt x="215551" y="2744629"/>
                  </a:lnTo>
                  <a:lnTo>
                    <a:pt x="216313" y="2682526"/>
                  </a:lnTo>
                  <a:cubicBezTo>
                    <a:pt x="216503" y="2672239"/>
                    <a:pt x="216408" y="2661761"/>
                    <a:pt x="216789" y="2651570"/>
                  </a:cubicBezTo>
                  <a:lnTo>
                    <a:pt x="218694" y="2621280"/>
                  </a:lnTo>
                  <a:lnTo>
                    <a:pt x="220504" y="2591086"/>
                  </a:lnTo>
                  <a:lnTo>
                    <a:pt x="223647" y="2561082"/>
                  </a:lnTo>
                  <a:cubicBezTo>
                    <a:pt x="232315" y="2481263"/>
                    <a:pt x="248222" y="2402967"/>
                    <a:pt x="272129" y="2327815"/>
                  </a:cubicBezTo>
                  <a:cubicBezTo>
                    <a:pt x="296037" y="2252663"/>
                    <a:pt x="327565" y="2180463"/>
                    <a:pt x="365950" y="2111883"/>
                  </a:cubicBezTo>
                  <a:cubicBezTo>
                    <a:pt x="404146" y="2043208"/>
                    <a:pt x="450056" y="1978438"/>
                    <a:pt x="500539" y="1916621"/>
                  </a:cubicBezTo>
                  <a:cubicBezTo>
                    <a:pt x="550736" y="1854422"/>
                    <a:pt x="606171" y="1795558"/>
                    <a:pt x="664083" y="1737836"/>
                  </a:cubicBezTo>
                  <a:cubicBezTo>
                    <a:pt x="722186" y="1680210"/>
                    <a:pt x="783241" y="1624393"/>
                    <a:pt x="845534" y="1568482"/>
                  </a:cubicBezTo>
                  <a:lnTo>
                    <a:pt x="1035653" y="1400270"/>
                  </a:lnTo>
                  <a:cubicBezTo>
                    <a:pt x="1099661" y="1343597"/>
                    <a:pt x="1163765" y="1285685"/>
                    <a:pt x="1226915" y="1225772"/>
                  </a:cubicBezTo>
                  <a:lnTo>
                    <a:pt x="1319498" y="1136714"/>
                  </a:lnTo>
                  <a:cubicBezTo>
                    <a:pt x="1349883" y="1107567"/>
                    <a:pt x="1380268" y="1078611"/>
                    <a:pt x="1410843" y="1049846"/>
                  </a:cubicBezTo>
                  <a:cubicBezTo>
                    <a:pt x="1532858" y="935069"/>
                    <a:pt x="1656779" y="825056"/>
                    <a:pt x="1786033" y="726091"/>
                  </a:cubicBezTo>
                  <a:cubicBezTo>
                    <a:pt x="1915097" y="627031"/>
                    <a:pt x="2050066" y="539877"/>
                    <a:pt x="2191417" y="471202"/>
                  </a:cubicBezTo>
                  <a:cubicBezTo>
                    <a:pt x="2332863" y="402908"/>
                    <a:pt x="2480691" y="353473"/>
                    <a:pt x="2633186" y="327755"/>
                  </a:cubicBezTo>
                  <a:cubicBezTo>
                    <a:pt x="2709386" y="314992"/>
                    <a:pt x="2786539" y="307086"/>
                    <a:pt x="2864358" y="304991"/>
                  </a:cubicBezTo>
                  <a:cubicBezTo>
                    <a:pt x="2883980" y="304800"/>
                    <a:pt x="2902934" y="303657"/>
                    <a:pt x="2923032" y="304133"/>
                  </a:cubicBezTo>
                  <a:lnTo>
                    <a:pt x="2982849" y="304895"/>
                  </a:lnTo>
                  <a:lnTo>
                    <a:pt x="3042476" y="307467"/>
                  </a:lnTo>
                  <a:cubicBezTo>
                    <a:pt x="3062383" y="308324"/>
                    <a:pt x="3082099" y="310134"/>
                    <a:pt x="3102007" y="311372"/>
                  </a:cubicBezTo>
                  <a:cubicBezTo>
                    <a:pt x="3260408" y="323850"/>
                    <a:pt x="3416903" y="352616"/>
                    <a:pt x="3568541" y="398812"/>
                  </a:cubicBezTo>
                  <a:cubicBezTo>
                    <a:pt x="3720179" y="445199"/>
                    <a:pt x="3866293" y="510159"/>
                    <a:pt x="4006215" y="588264"/>
                  </a:cubicBezTo>
                  <a:cubicBezTo>
                    <a:pt x="4076224" y="627412"/>
                    <a:pt x="4144899" y="669703"/>
                    <a:pt x="4211479" y="715709"/>
                  </a:cubicBezTo>
                  <a:cubicBezTo>
                    <a:pt x="4278630" y="761048"/>
                    <a:pt x="4343686" y="810006"/>
                    <a:pt x="4407504" y="861155"/>
                  </a:cubicBezTo>
                  <a:cubicBezTo>
                    <a:pt x="4535424" y="963073"/>
                    <a:pt x="4656868" y="1076135"/>
                    <a:pt x="4772501" y="1195578"/>
                  </a:cubicBezTo>
                  <a:close/>
                </a:path>
              </a:pathLst>
            </a:custGeom>
            <a:ln w="9525" cap="flat">
              <a:noFill/>
              <a:prstDash val="solid"/>
              <a:miter/>
            </a:ln>
          </p:spPr>
          <p:txBody>
            <a:bodyPr rtlCol="0" anchor="ctr"/>
            <a:lstStyle/>
            <a:p>
              <a:endParaRPr lang="en-US" dirty="0"/>
            </a:p>
          </p:txBody>
        </p:sp>
      </p:grpSp>
      <p:grpSp>
        <p:nvGrpSpPr>
          <p:cNvPr id="21" name="Group 20">
            <a:extLst>
              <a:ext uri="{FF2B5EF4-FFF2-40B4-BE49-F238E27FC236}">
                <a16:creationId xmlns:a16="http://schemas.microsoft.com/office/drawing/2014/main" id="{EFC6FFFA-AB2A-4812-A998-4A53F25065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38"/>
            <a:ext cx="4457647" cy="3832799"/>
            <a:chOff x="10433" y="1938"/>
            <a:chExt cx="4457647" cy="3832799"/>
          </a:xfrm>
        </p:grpSpPr>
        <p:sp>
          <p:nvSpPr>
            <p:cNvPr id="22" name="Freeform: Shape 21">
              <a:extLst>
                <a:ext uri="{FF2B5EF4-FFF2-40B4-BE49-F238E27FC236}">
                  <a16:creationId xmlns:a16="http://schemas.microsoft.com/office/drawing/2014/main" id="{31E65805-5661-43B0-87EA-AB7A8CB61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8"/>
              <a:ext cx="4403916" cy="3820281"/>
            </a:xfrm>
            <a:custGeom>
              <a:avLst/>
              <a:gdLst>
                <a:gd name="connsiteX0" fmla="*/ 3689956 w 4403916"/>
                <a:gd name="connsiteY0" fmla="*/ 0 h 3764028"/>
                <a:gd name="connsiteX1" fmla="*/ 4028939 w 4403916"/>
                <a:gd name="connsiteY1" fmla="*/ 0 h 3764028"/>
                <a:gd name="connsiteX2" fmla="*/ 4108310 w 4403916"/>
                <a:gd name="connsiteY2" fmla="*/ 114997 h 3764028"/>
                <a:gd name="connsiteX3" fmla="*/ 4317915 w 4403916"/>
                <a:gd name="connsiteY3" fmla="*/ 555006 h 3764028"/>
                <a:gd name="connsiteX4" fmla="*/ 4403828 w 4403916"/>
                <a:gd name="connsiteY4" fmla="*/ 1046236 h 3764028"/>
                <a:gd name="connsiteX5" fmla="*/ 4382668 w 4403916"/>
                <a:gd name="connsiteY5" fmla="*/ 1299162 h 3764028"/>
                <a:gd name="connsiteX6" fmla="*/ 4315735 w 4403916"/>
                <a:gd name="connsiteY6" fmla="*/ 1544277 h 3764028"/>
                <a:gd name="connsiteX7" fmla="*/ 4171337 w 4403916"/>
                <a:gd name="connsiteY7" fmla="*/ 1963761 h 3764028"/>
                <a:gd name="connsiteX8" fmla="*/ 4139187 w 4403916"/>
                <a:gd name="connsiteY8" fmla="*/ 2070198 h 3764028"/>
                <a:gd name="connsiteX9" fmla="*/ 4108128 w 4403916"/>
                <a:gd name="connsiteY9" fmla="*/ 2177998 h 3764028"/>
                <a:gd name="connsiteX10" fmla="*/ 4077250 w 4403916"/>
                <a:gd name="connsiteY10" fmla="*/ 2287888 h 3764028"/>
                <a:gd name="connsiteX11" fmla="*/ 4061448 w 4403916"/>
                <a:gd name="connsiteY11" fmla="*/ 2343649 h 3764028"/>
                <a:gd name="connsiteX12" fmla="*/ 4044374 w 4403916"/>
                <a:gd name="connsiteY12" fmla="*/ 2400591 h 3764028"/>
                <a:gd name="connsiteX13" fmla="*/ 4025939 w 4403916"/>
                <a:gd name="connsiteY13" fmla="*/ 2458259 h 3764028"/>
                <a:gd name="connsiteX14" fmla="*/ 4005596 w 4403916"/>
                <a:gd name="connsiteY14" fmla="*/ 2516565 h 3764028"/>
                <a:gd name="connsiteX15" fmla="*/ 3982800 w 4403916"/>
                <a:gd name="connsiteY15" fmla="*/ 2575233 h 3764028"/>
                <a:gd name="connsiteX16" fmla="*/ 3956101 w 4403916"/>
                <a:gd name="connsiteY16" fmla="*/ 2633628 h 3764028"/>
                <a:gd name="connsiteX17" fmla="*/ 3821782 w 4403916"/>
                <a:gd name="connsiteY17" fmla="*/ 2851680 h 3764028"/>
                <a:gd name="connsiteX18" fmla="*/ 3660763 w 4403916"/>
                <a:gd name="connsiteY18" fmla="*/ 3038310 h 3764028"/>
                <a:gd name="connsiteX19" fmla="*/ 3618442 w 4403916"/>
                <a:gd name="connsiteY19" fmla="*/ 3081447 h 3764028"/>
                <a:gd name="connsiteX20" fmla="*/ 3575667 w 4403916"/>
                <a:gd name="connsiteY20" fmla="*/ 3124131 h 3764028"/>
                <a:gd name="connsiteX21" fmla="*/ 3531621 w 4403916"/>
                <a:gd name="connsiteY21" fmla="*/ 3165816 h 3764028"/>
                <a:gd name="connsiteX22" fmla="*/ 3487030 w 4403916"/>
                <a:gd name="connsiteY22" fmla="*/ 3207138 h 3764028"/>
                <a:gd name="connsiteX23" fmla="*/ 3441167 w 4403916"/>
                <a:gd name="connsiteY23" fmla="*/ 3247279 h 3764028"/>
                <a:gd name="connsiteX24" fmla="*/ 3394578 w 4403916"/>
                <a:gd name="connsiteY24" fmla="*/ 3286966 h 3764028"/>
                <a:gd name="connsiteX25" fmla="*/ 3382862 w 4403916"/>
                <a:gd name="connsiteY25" fmla="*/ 3296865 h 3764028"/>
                <a:gd name="connsiteX26" fmla="*/ 3370693 w 4403916"/>
                <a:gd name="connsiteY26" fmla="*/ 3306310 h 3764028"/>
                <a:gd name="connsiteX27" fmla="*/ 3346354 w 4403916"/>
                <a:gd name="connsiteY27" fmla="*/ 3325109 h 3764028"/>
                <a:gd name="connsiteX28" fmla="*/ 3297586 w 4403916"/>
                <a:gd name="connsiteY28" fmla="*/ 3362799 h 3764028"/>
                <a:gd name="connsiteX29" fmla="*/ 3196234 w 4403916"/>
                <a:gd name="connsiteY29" fmla="*/ 3433999 h 3764028"/>
                <a:gd name="connsiteX30" fmla="*/ 3090250 w 4403916"/>
                <a:gd name="connsiteY30" fmla="*/ 3499297 h 3764028"/>
                <a:gd name="connsiteX31" fmla="*/ 2628717 w 4403916"/>
                <a:gd name="connsiteY31" fmla="*/ 3690013 h 3764028"/>
                <a:gd name="connsiteX32" fmla="*/ 2139758 w 4403916"/>
                <a:gd name="connsiteY32" fmla="*/ 3761758 h 3764028"/>
                <a:gd name="connsiteX33" fmla="*/ 2078638 w 4403916"/>
                <a:gd name="connsiteY33" fmla="*/ 3763392 h 3764028"/>
                <a:gd name="connsiteX34" fmla="*/ 2048123 w 4403916"/>
                <a:gd name="connsiteY34" fmla="*/ 3764028 h 3764028"/>
                <a:gd name="connsiteX35" fmla="*/ 2017699 w 4403916"/>
                <a:gd name="connsiteY35" fmla="*/ 3763574 h 3764028"/>
                <a:gd name="connsiteX36" fmla="*/ 1956943 w 4403916"/>
                <a:gd name="connsiteY36" fmla="*/ 3762121 h 3764028"/>
                <a:gd name="connsiteX37" fmla="*/ 1896005 w 4403916"/>
                <a:gd name="connsiteY37" fmla="*/ 3759488 h 3764028"/>
                <a:gd name="connsiteX38" fmla="*/ 1773311 w 4403916"/>
                <a:gd name="connsiteY38" fmla="*/ 3749497 h 3764028"/>
                <a:gd name="connsiteX39" fmla="*/ 1651434 w 4403916"/>
                <a:gd name="connsiteY39" fmla="*/ 3733423 h 3764028"/>
                <a:gd name="connsiteX40" fmla="*/ 1530829 w 4403916"/>
                <a:gd name="connsiteY40" fmla="*/ 3711173 h 3764028"/>
                <a:gd name="connsiteX41" fmla="*/ 1411677 w 4403916"/>
                <a:gd name="connsiteY41" fmla="*/ 3683655 h 3764028"/>
                <a:gd name="connsiteX42" fmla="*/ 1294251 w 4403916"/>
                <a:gd name="connsiteY42" fmla="*/ 3650961 h 3764028"/>
                <a:gd name="connsiteX43" fmla="*/ 1236219 w 4403916"/>
                <a:gd name="connsiteY43" fmla="*/ 3632707 h 3764028"/>
                <a:gd name="connsiteX44" fmla="*/ 1178550 w 4403916"/>
                <a:gd name="connsiteY44" fmla="*/ 3613817 h 3764028"/>
                <a:gd name="connsiteX45" fmla="*/ 735362 w 4403916"/>
                <a:gd name="connsiteY45" fmla="*/ 3422375 h 3764028"/>
                <a:gd name="connsiteX46" fmla="*/ 329228 w 4403916"/>
                <a:gd name="connsiteY46" fmla="*/ 3165635 h 3764028"/>
                <a:gd name="connsiteX47" fmla="*/ 235414 w 4403916"/>
                <a:gd name="connsiteY47" fmla="*/ 3090529 h 3764028"/>
                <a:gd name="connsiteX48" fmla="*/ 145506 w 4403916"/>
                <a:gd name="connsiteY48" fmla="*/ 3010882 h 3764028"/>
                <a:gd name="connsiteX49" fmla="*/ 123437 w 4403916"/>
                <a:gd name="connsiteY49" fmla="*/ 2990539 h 3764028"/>
                <a:gd name="connsiteX50" fmla="*/ 112357 w 4403916"/>
                <a:gd name="connsiteY50" fmla="*/ 2980368 h 3764028"/>
                <a:gd name="connsiteX51" fmla="*/ 101731 w 4403916"/>
                <a:gd name="connsiteY51" fmla="*/ 2969742 h 3764028"/>
                <a:gd name="connsiteX52" fmla="*/ 59411 w 4403916"/>
                <a:gd name="connsiteY52" fmla="*/ 2927148 h 3764028"/>
                <a:gd name="connsiteX53" fmla="*/ 17180 w 4403916"/>
                <a:gd name="connsiteY53" fmla="*/ 2884374 h 3764028"/>
                <a:gd name="connsiteX54" fmla="*/ 0 w 4403916"/>
                <a:gd name="connsiteY54" fmla="*/ 2865736 h 3764028"/>
                <a:gd name="connsiteX55" fmla="*/ 0 w 4403916"/>
                <a:gd name="connsiteY55" fmla="*/ 2465769 h 3764028"/>
                <a:gd name="connsiteX56" fmla="*/ 31167 w 4403916"/>
                <a:gd name="connsiteY56" fmla="*/ 2508028 h 3764028"/>
                <a:gd name="connsiteX57" fmla="*/ 62771 w 4403916"/>
                <a:gd name="connsiteY57" fmla="*/ 2551984 h 3764028"/>
                <a:gd name="connsiteX58" fmla="*/ 96101 w 4403916"/>
                <a:gd name="connsiteY58" fmla="*/ 2594667 h 3764028"/>
                <a:gd name="connsiteX59" fmla="*/ 129249 w 4403916"/>
                <a:gd name="connsiteY59" fmla="*/ 2637533 h 3764028"/>
                <a:gd name="connsiteX60" fmla="*/ 164214 w 4403916"/>
                <a:gd name="connsiteY60" fmla="*/ 2679037 h 3764028"/>
                <a:gd name="connsiteX61" fmla="*/ 199451 w 4403916"/>
                <a:gd name="connsiteY61" fmla="*/ 2720268 h 3764028"/>
                <a:gd name="connsiteX62" fmla="*/ 236595 w 4403916"/>
                <a:gd name="connsiteY62" fmla="*/ 2759954 h 3764028"/>
                <a:gd name="connsiteX63" fmla="*/ 274284 w 4403916"/>
                <a:gd name="connsiteY63" fmla="*/ 2799097 h 3764028"/>
                <a:gd name="connsiteX64" fmla="*/ 283729 w 4403916"/>
                <a:gd name="connsiteY64" fmla="*/ 2808905 h 3764028"/>
                <a:gd name="connsiteX65" fmla="*/ 293628 w 4403916"/>
                <a:gd name="connsiteY65" fmla="*/ 2818168 h 3764028"/>
                <a:gd name="connsiteX66" fmla="*/ 313426 w 4403916"/>
                <a:gd name="connsiteY66" fmla="*/ 2836786 h 3764028"/>
                <a:gd name="connsiteX67" fmla="*/ 353113 w 4403916"/>
                <a:gd name="connsiteY67" fmla="*/ 2874021 h 3764028"/>
                <a:gd name="connsiteX68" fmla="*/ 363012 w 4403916"/>
                <a:gd name="connsiteY68" fmla="*/ 2883375 h 3764028"/>
                <a:gd name="connsiteX69" fmla="*/ 373366 w 4403916"/>
                <a:gd name="connsiteY69" fmla="*/ 2892184 h 3764028"/>
                <a:gd name="connsiteX70" fmla="*/ 393981 w 4403916"/>
                <a:gd name="connsiteY70" fmla="*/ 2909894 h 3764028"/>
                <a:gd name="connsiteX71" fmla="*/ 477624 w 4403916"/>
                <a:gd name="connsiteY71" fmla="*/ 2979641 h 3764028"/>
                <a:gd name="connsiteX72" fmla="*/ 844252 w 4403916"/>
                <a:gd name="connsiteY72" fmla="*/ 3215402 h 3764028"/>
                <a:gd name="connsiteX73" fmla="*/ 1253655 w 4403916"/>
                <a:gd name="connsiteY73" fmla="*/ 3364978 h 3764028"/>
                <a:gd name="connsiteX74" fmla="*/ 1306783 w 4403916"/>
                <a:gd name="connsiteY74" fmla="*/ 3376875 h 3764028"/>
                <a:gd name="connsiteX75" fmla="*/ 1360093 w 4403916"/>
                <a:gd name="connsiteY75" fmla="*/ 3387773 h 3764028"/>
                <a:gd name="connsiteX76" fmla="*/ 1413766 w 4403916"/>
                <a:gd name="connsiteY76" fmla="*/ 3396492 h 3764028"/>
                <a:gd name="connsiteX77" fmla="*/ 1440558 w 4403916"/>
                <a:gd name="connsiteY77" fmla="*/ 3400850 h 3764028"/>
                <a:gd name="connsiteX78" fmla="*/ 1467439 w 4403916"/>
                <a:gd name="connsiteY78" fmla="*/ 3404665 h 3764028"/>
                <a:gd name="connsiteX79" fmla="*/ 1575239 w 4403916"/>
                <a:gd name="connsiteY79" fmla="*/ 3416199 h 3764028"/>
                <a:gd name="connsiteX80" fmla="*/ 1683220 w 4403916"/>
                <a:gd name="connsiteY80" fmla="*/ 3422375 h 3764028"/>
                <a:gd name="connsiteX81" fmla="*/ 1791112 w 4403916"/>
                <a:gd name="connsiteY81" fmla="*/ 3423646 h 3764028"/>
                <a:gd name="connsiteX82" fmla="*/ 1844966 w 4403916"/>
                <a:gd name="connsiteY82" fmla="*/ 3422012 h 3764028"/>
                <a:gd name="connsiteX83" fmla="*/ 1898639 w 4403916"/>
                <a:gd name="connsiteY83" fmla="*/ 3420376 h 3764028"/>
                <a:gd name="connsiteX84" fmla="*/ 1952857 w 4403916"/>
                <a:gd name="connsiteY84" fmla="*/ 3417380 h 3764028"/>
                <a:gd name="connsiteX85" fmla="*/ 2007256 w 4403916"/>
                <a:gd name="connsiteY85" fmla="*/ 3413747 h 3764028"/>
                <a:gd name="connsiteX86" fmla="*/ 2034410 w 4403916"/>
                <a:gd name="connsiteY86" fmla="*/ 3412203 h 3764028"/>
                <a:gd name="connsiteX87" fmla="*/ 2061383 w 4403916"/>
                <a:gd name="connsiteY87" fmla="*/ 3409570 h 3764028"/>
                <a:gd name="connsiteX88" fmla="*/ 2115238 w 4403916"/>
                <a:gd name="connsiteY88" fmla="*/ 3404484 h 3764028"/>
                <a:gd name="connsiteX89" fmla="*/ 2535085 w 4403916"/>
                <a:gd name="connsiteY89" fmla="*/ 3335100 h 3764028"/>
                <a:gd name="connsiteX90" fmla="*/ 2932138 w 4403916"/>
                <a:gd name="connsiteY90" fmla="*/ 3201417 h 3764028"/>
                <a:gd name="connsiteX91" fmla="*/ 3027041 w 4403916"/>
                <a:gd name="connsiteY91" fmla="*/ 3155554 h 3764028"/>
                <a:gd name="connsiteX92" fmla="*/ 3119675 w 4403916"/>
                <a:gd name="connsiteY92" fmla="*/ 3104152 h 3764028"/>
                <a:gd name="connsiteX93" fmla="*/ 3164810 w 4403916"/>
                <a:gd name="connsiteY93" fmla="*/ 3075998 h 3764028"/>
                <a:gd name="connsiteX94" fmla="*/ 3187424 w 4403916"/>
                <a:gd name="connsiteY94" fmla="*/ 3061830 h 3764028"/>
                <a:gd name="connsiteX95" fmla="*/ 3198685 w 4403916"/>
                <a:gd name="connsiteY95" fmla="*/ 3054747 h 3764028"/>
                <a:gd name="connsiteX96" fmla="*/ 3209583 w 4403916"/>
                <a:gd name="connsiteY96" fmla="*/ 3047028 h 3764028"/>
                <a:gd name="connsiteX97" fmla="*/ 3253448 w 4403916"/>
                <a:gd name="connsiteY97" fmla="*/ 3016331 h 3764028"/>
                <a:gd name="connsiteX98" fmla="*/ 3296767 w 4403916"/>
                <a:gd name="connsiteY98" fmla="*/ 2984636 h 3764028"/>
                <a:gd name="connsiteX99" fmla="*/ 3338998 w 4403916"/>
                <a:gd name="connsiteY99" fmla="*/ 2951216 h 3764028"/>
                <a:gd name="connsiteX100" fmla="*/ 3380501 w 4403916"/>
                <a:gd name="connsiteY100" fmla="*/ 2916796 h 3764028"/>
                <a:gd name="connsiteX101" fmla="*/ 3421005 w 4403916"/>
                <a:gd name="connsiteY101" fmla="*/ 2880923 h 3764028"/>
                <a:gd name="connsiteX102" fmla="*/ 3460602 w 4403916"/>
                <a:gd name="connsiteY102" fmla="*/ 2844233 h 3764028"/>
                <a:gd name="connsiteX103" fmla="*/ 3602458 w 4403916"/>
                <a:gd name="connsiteY103" fmla="*/ 2688754 h 3764028"/>
                <a:gd name="connsiteX104" fmla="*/ 3706899 w 4403916"/>
                <a:gd name="connsiteY104" fmla="*/ 2519198 h 3764028"/>
                <a:gd name="connsiteX105" fmla="*/ 3726787 w 4403916"/>
                <a:gd name="connsiteY105" fmla="*/ 2473699 h 3764028"/>
                <a:gd name="connsiteX106" fmla="*/ 3743860 w 4403916"/>
                <a:gd name="connsiteY106" fmla="*/ 2425747 h 3764028"/>
                <a:gd name="connsiteX107" fmla="*/ 3759481 w 4403916"/>
                <a:gd name="connsiteY107" fmla="*/ 2376070 h 3764028"/>
                <a:gd name="connsiteX108" fmla="*/ 3774102 w 4403916"/>
                <a:gd name="connsiteY108" fmla="*/ 2324941 h 3764028"/>
                <a:gd name="connsiteX109" fmla="*/ 3881812 w 4403916"/>
                <a:gd name="connsiteY109" fmla="*/ 1882480 h 3764028"/>
                <a:gd name="connsiteX110" fmla="*/ 4023759 w 4403916"/>
                <a:gd name="connsiteY110" fmla="*/ 1437930 h 3764028"/>
                <a:gd name="connsiteX111" fmla="*/ 4097321 w 4403916"/>
                <a:gd name="connsiteY111" fmla="*/ 1045691 h 3764028"/>
                <a:gd name="connsiteX112" fmla="*/ 4037563 w 4403916"/>
                <a:gd name="connsiteY112" fmla="*/ 642917 h 3764028"/>
                <a:gd name="connsiteX113" fmla="*/ 3865374 w 4403916"/>
                <a:gd name="connsiteY113" fmla="*/ 257581 h 3764028"/>
                <a:gd name="connsiteX114" fmla="*/ 3748583 w 4403916"/>
                <a:gd name="connsiteY114" fmla="*/ 76400 h 3764028"/>
                <a:gd name="connsiteX115" fmla="*/ 0 w 4403916"/>
                <a:gd name="connsiteY115" fmla="*/ 0 h 3764028"/>
                <a:gd name="connsiteX116" fmla="*/ 490974 w 4403916"/>
                <a:gd name="connsiteY116" fmla="*/ 0 h 3764028"/>
                <a:gd name="connsiteX117" fmla="*/ 340218 w 4403916"/>
                <a:gd name="connsiteY117" fmla="*/ 124715 h 3764028"/>
                <a:gd name="connsiteX118" fmla="*/ 158390 w 4403916"/>
                <a:gd name="connsiteY118" fmla="*/ 262927 h 3764028"/>
                <a:gd name="connsiteX119" fmla="*/ 0 w 4403916"/>
                <a:gd name="connsiteY119" fmla="*/ 383581 h 376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403916" h="3764028">
                  <a:moveTo>
                    <a:pt x="3689956" y="0"/>
                  </a:moveTo>
                  <a:lnTo>
                    <a:pt x="4028939" y="0"/>
                  </a:lnTo>
                  <a:lnTo>
                    <a:pt x="4108310" y="114997"/>
                  </a:lnTo>
                  <a:cubicBezTo>
                    <a:pt x="4192952" y="252132"/>
                    <a:pt x="4264879" y="398983"/>
                    <a:pt x="4317915" y="555006"/>
                  </a:cubicBezTo>
                  <a:cubicBezTo>
                    <a:pt x="4370771" y="710848"/>
                    <a:pt x="4402375" y="877134"/>
                    <a:pt x="4403828" y="1046236"/>
                  </a:cubicBezTo>
                  <a:cubicBezTo>
                    <a:pt x="4404828" y="1130696"/>
                    <a:pt x="4397290" y="1215610"/>
                    <a:pt x="4382668" y="1299162"/>
                  </a:cubicBezTo>
                  <a:cubicBezTo>
                    <a:pt x="4367774" y="1382713"/>
                    <a:pt x="4344979" y="1464903"/>
                    <a:pt x="4315735" y="1544277"/>
                  </a:cubicBezTo>
                  <a:cubicBezTo>
                    <a:pt x="4264697" y="1683409"/>
                    <a:pt x="4215111" y="1822540"/>
                    <a:pt x="4171337" y="1963761"/>
                  </a:cubicBezTo>
                  <a:lnTo>
                    <a:pt x="4139187" y="2070198"/>
                  </a:lnTo>
                  <a:lnTo>
                    <a:pt x="4108128" y="2177998"/>
                  </a:lnTo>
                  <a:lnTo>
                    <a:pt x="4077250" y="2287888"/>
                  </a:lnTo>
                  <a:lnTo>
                    <a:pt x="4061448" y="2343649"/>
                  </a:lnTo>
                  <a:lnTo>
                    <a:pt x="4044374" y="2400591"/>
                  </a:lnTo>
                  <a:cubicBezTo>
                    <a:pt x="4039107" y="2419391"/>
                    <a:pt x="4032296" y="2439007"/>
                    <a:pt x="4025939" y="2458259"/>
                  </a:cubicBezTo>
                  <a:cubicBezTo>
                    <a:pt x="4019218" y="2477695"/>
                    <a:pt x="4013769" y="2496857"/>
                    <a:pt x="4005596" y="2516565"/>
                  </a:cubicBezTo>
                  <a:lnTo>
                    <a:pt x="3982800" y="2575233"/>
                  </a:lnTo>
                  <a:cubicBezTo>
                    <a:pt x="3974264" y="2594758"/>
                    <a:pt x="3965091" y="2614193"/>
                    <a:pt x="3956101" y="2633628"/>
                  </a:cubicBezTo>
                  <a:cubicBezTo>
                    <a:pt x="3918502" y="2710550"/>
                    <a:pt x="3873547" y="2785837"/>
                    <a:pt x="3821782" y="2851680"/>
                  </a:cubicBezTo>
                  <a:cubicBezTo>
                    <a:pt x="3771469" y="2919429"/>
                    <a:pt x="3716071" y="2979460"/>
                    <a:pt x="3660763" y="3038310"/>
                  </a:cubicBezTo>
                  <a:cubicBezTo>
                    <a:pt x="3647231" y="3053475"/>
                    <a:pt x="3632700" y="3067279"/>
                    <a:pt x="3618442" y="3081447"/>
                  </a:cubicBezTo>
                  <a:lnTo>
                    <a:pt x="3575667" y="3124131"/>
                  </a:lnTo>
                  <a:cubicBezTo>
                    <a:pt x="3561682" y="3138662"/>
                    <a:pt x="3546515" y="3152013"/>
                    <a:pt x="3531621" y="3165816"/>
                  </a:cubicBezTo>
                  <a:lnTo>
                    <a:pt x="3487030" y="3207138"/>
                  </a:lnTo>
                  <a:cubicBezTo>
                    <a:pt x="3472408" y="3221124"/>
                    <a:pt x="3456515" y="3234020"/>
                    <a:pt x="3441167" y="3247279"/>
                  </a:cubicBezTo>
                  <a:lnTo>
                    <a:pt x="3394578" y="3286966"/>
                  </a:lnTo>
                  <a:lnTo>
                    <a:pt x="3382862" y="3296865"/>
                  </a:lnTo>
                  <a:lnTo>
                    <a:pt x="3370693" y="3306310"/>
                  </a:lnTo>
                  <a:lnTo>
                    <a:pt x="3346354" y="3325109"/>
                  </a:lnTo>
                  <a:lnTo>
                    <a:pt x="3297586" y="3362799"/>
                  </a:lnTo>
                  <a:cubicBezTo>
                    <a:pt x="3264528" y="3387228"/>
                    <a:pt x="3230108" y="3410205"/>
                    <a:pt x="3196234" y="3433999"/>
                  </a:cubicBezTo>
                  <a:cubicBezTo>
                    <a:pt x="3161268" y="3456068"/>
                    <a:pt x="3125850" y="3477863"/>
                    <a:pt x="3090250" y="3499297"/>
                  </a:cubicBezTo>
                  <a:cubicBezTo>
                    <a:pt x="2946123" y="3582485"/>
                    <a:pt x="2789736" y="3647146"/>
                    <a:pt x="2628717" y="3690013"/>
                  </a:cubicBezTo>
                  <a:cubicBezTo>
                    <a:pt x="2467698" y="3733060"/>
                    <a:pt x="2302775" y="3755582"/>
                    <a:pt x="2139758" y="3761758"/>
                  </a:cubicBezTo>
                  <a:lnTo>
                    <a:pt x="2078638" y="3763392"/>
                  </a:lnTo>
                  <a:lnTo>
                    <a:pt x="2048123" y="3764028"/>
                  </a:lnTo>
                  <a:lnTo>
                    <a:pt x="2017699" y="3763574"/>
                  </a:lnTo>
                  <a:lnTo>
                    <a:pt x="1956943" y="3762121"/>
                  </a:lnTo>
                  <a:cubicBezTo>
                    <a:pt x="1936691" y="3761577"/>
                    <a:pt x="1916620" y="3761395"/>
                    <a:pt x="1896005" y="3759488"/>
                  </a:cubicBezTo>
                  <a:cubicBezTo>
                    <a:pt x="1854955" y="3756400"/>
                    <a:pt x="1814088" y="3753947"/>
                    <a:pt x="1773311" y="3749497"/>
                  </a:cubicBezTo>
                  <a:lnTo>
                    <a:pt x="1651434" y="3733423"/>
                  </a:lnTo>
                  <a:lnTo>
                    <a:pt x="1530829" y="3711173"/>
                  </a:lnTo>
                  <a:cubicBezTo>
                    <a:pt x="1490960" y="3702273"/>
                    <a:pt x="1451274" y="3692737"/>
                    <a:pt x="1411677" y="3683655"/>
                  </a:cubicBezTo>
                  <a:cubicBezTo>
                    <a:pt x="1372263" y="3673756"/>
                    <a:pt x="1333302" y="3661678"/>
                    <a:pt x="1294251" y="3650961"/>
                  </a:cubicBezTo>
                  <a:cubicBezTo>
                    <a:pt x="1274634" y="3645966"/>
                    <a:pt x="1255562" y="3638883"/>
                    <a:pt x="1236219" y="3632707"/>
                  </a:cubicBezTo>
                  <a:lnTo>
                    <a:pt x="1178550" y="3613817"/>
                  </a:lnTo>
                  <a:cubicBezTo>
                    <a:pt x="1025523" y="3561324"/>
                    <a:pt x="877309" y="3497299"/>
                    <a:pt x="735362" y="3422375"/>
                  </a:cubicBezTo>
                  <a:cubicBezTo>
                    <a:pt x="593506" y="3347359"/>
                    <a:pt x="456827" y="3262627"/>
                    <a:pt x="329228" y="3165635"/>
                  </a:cubicBezTo>
                  <a:cubicBezTo>
                    <a:pt x="296716" y="3142204"/>
                    <a:pt x="266292" y="3116049"/>
                    <a:pt x="235414" y="3090529"/>
                  </a:cubicBezTo>
                  <a:cubicBezTo>
                    <a:pt x="203992" y="3065555"/>
                    <a:pt x="175021" y="3037946"/>
                    <a:pt x="145506" y="3010882"/>
                  </a:cubicBezTo>
                  <a:lnTo>
                    <a:pt x="123437" y="2990539"/>
                  </a:lnTo>
                  <a:lnTo>
                    <a:pt x="112357" y="2980368"/>
                  </a:lnTo>
                  <a:lnTo>
                    <a:pt x="101731" y="2969742"/>
                  </a:lnTo>
                  <a:lnTo>
                    <a:pt x="59411" y="2927148"/>
                  </a:lnTo>
                  <a:cubicBezTo>
                    <a:pt x="45425" y="2912800"/>
                    <a:pt x="30713" y="2899268"/>
                    <a:pt x="17180" y="2884374"/>
                  </a:cubicBezTo>
                  <a:lnTo>
                    <a:pt x="0" y="2865736"/>
                  </a:lnTo>
                  <a:lnTo>
                    <a:pt x="0" y="2465769"/>
                  </a:lnTo>
                  <a:lnTo>
                    <a:pt x="31167" y="2508028"/>
                  </a:lnTo>
                  <a:cubicBezTo>
                    <a:pt x="41883" y="2522559"/>
                    <a:pt x="52236" y="2537361"/>
                    <a:pt x="62771" y="2551984"/>
                  </a:cubicBezTo>
                  <a:lnTo>
                    <a:pt x="96101" y="2594667"/>
                  </a:lnTo>
                  <a:lnTo>
                    <a:pt x="129249" y="2637533"/>
                  </a:lnTo>
                  <a:cubicBezTo>
                    <a:pt x="140511" y="2651700"/>
                    <a:pt x="152589" y="2665141"/>
                    <a:pt x="164214" y="2679037"/>
                  </a:cubicBezTo>
                  <a:lnTo>
                    <a:pt x="199451" y="2720268"/>
                  </a:lnTo>
                  <a:cubicBezTo>
                    <a:pt x="211257" y="2733981"/>
                    <a:pt x="224153" y="2746696"/>
                    <a:pt x="236595" y="2759954"/>
                  </a:cubicBezTo>
                  <a:lnTo>
                    <a:pt x="274284" y="2799097"/>
                  </a:lnTo>
                  <a:lnTo>
                    <a:pt x="283729" y="2808905"/>
                  </a:lnTo>
                  <a:lnTo>
                    <a:pt x="293628" y="2818168"/>
                  </a:lnTo>
                  <a:lnTo>
                    <a:pt x="313426" y="2836786"/>
                  </a:lnTo>
                  <a:lnTo>
                    <a:pt x="353113" y="2874021"/>
                  </a:lnTo>
                  <a:lnTo>
                    <a:pt x="363012" y="2883375"/>
                  </a:lnTo>
                  <a:lnTo>
                    <a:pt x="373366" y="2892184"/>
                  </a:lnTo>
                  <a:lnTo>
                    <a:pt x="393981" y="2909894"/>
                  </a:lnTo>
                  <a:cubicBezTo>
                    <a:pt x="421498" y="2933506"/>
                    <a:pt x="448562" y="2957755"/>
                    <a:pt x="477624" y="2979641"/>
                  </a:cubicBezTo>
                  <a:cubicBezTo>
                    <a:pt x="591236" y="3070186"/>
                    <a:pt x="713658" y="3150650"/>
                    <a:pt x="844252" y="3215402"/>
                  </a:cubicBezTo>
                  <a:cubicBezTo>
                    <a:pt x="974756" y="3280337"/>
                    <a:pt x="1112435" y="3330741"/>
                    <a:pt x="1253655" y="3364978"/>
                  </a:cubicBezTo>
                  <a:lnTo>
                    <a:pt x="1306783" y="3376875"/>
                  </a:lnTo>
                  <a:cubicBezTo>
                    <a:pt x="1324583" y="3380599"/>
                    <a:pt x="1342020" y="3385231"/>
                    <a:pt x="1360093" y="3387773"/>
                  </a:cubicBezTo>
                  <a:lnTo>
                    <a:pt x="1413766" y="3396492"/>
                  </a:lnTo>
                  <a:lnTo>
                    <a:pt x="1440558" y="3400850"/>
                  </a:lnTo>
                  <a:cubicBezTo>
                    <a:pt x="1449457" y="3402304"/>
                    <a:pt x="1458358" y="3403848"/>
                    <a:pt x="1467439" y="3404665"/>
                  </a:cubicBezTo>
                  <a:cubicBezTo>
                    <a:pt x="1503494" y="3408480"/>
                    <a:pt x="1539367" y="3412930"/>
                    <a:pt x="1575239" y="3416199"/>
                  </a:cubicBezTo>
                  <a:lnTo>
                    <a:pt x="1683220" y="3422375"/>
                  </a:lnTo>
                  <a:lnTo>
                    <a:pt x="1791112" y="3423646"/>
                  </a:lnTo>
                  <a:cubicBezTo>
                    <a:pt x="1809002" y="3423918"/>
                    <a:pt x="1827075" y="3422465"/>
                    <a:pt x="1844966" y="3422012"/>
                  </a:cubicBezTo>
                  <a:lnTo>
                    <a:pt x="1898639" y="3420376"/>
                  </a:lnTo>
                  <a:cubicBezTo>
                    <a:pt x="1916348" y="3420195"/>
                    <a:pt x="1934693" y="3418560"/>
                    <a:pt x="1952857" y="3417380"/>
                  </a:cubicBezTo>
                  <a:lnTo>
                    <a:pt x="2007256" y="3413747"/>
                  </a:lnTo>
                  <a:lnTo>
                    <a:pt x="2034410" y="3412203"/>
                  </a:lnTo>
                  <a:lnTo>
                    <a:pt x="2061383" y="3409570"/>
                  </a:lnTo>
                  <a:cubicBezTo>
                    <a:pt x="2079365" y="3407753"/>
                    <a:pt x="2097255" y="3406028"/>
                    <a:pt x="2115238" y="3404484"/>
                  </a:cubicBezTo>
                  <a:cubicBezTo>
                    <a:pt x="2258546" y="3390317"/>
                    <a:pt x="2398768" y="3368157"/>
                    <a:pt x="2535085" y="3335100"/>
                  </a:cubicBezTo>
                  <a:cubicBezTo>
                    <a:pt x="2671311" y="3301951"/>
                    <a:pt x="2803994" y="3258541"/>
                    <a:pt x="2932138" y="3201417"/>
                  </a:cubicBezTo>
                  <a:cubicBezTo>
                    <a:pt x="2963741" y="3186432"/>
                    <a:pt x="2995346" y="3170993"/>
                    <a:pt x="3027041" y="3155554"/>
                  </a:cubicBezTo>
                  <a:cubicBezTo>
                    <a:pt x="3057737" y="3138390"/>
                    <a:pt x="3089069" y="3122042"/>
                    <a:pt x="3119675" y="3104152"/>
                  </a:cubicBezTo>
                  <a:lnTo>
                    <a:pt x="3164810" y="3075998"/>
                  </a:lnTo>
                  <a:lnTo>
                    <a:pt x="3187424" y="3061830"/>
                  </a:lnTo>
                  <a:lnTo>
                    <a:pt x="3198685" y="3054747"/>
                  </a:lnTo>
                  <a:lnTo>
                    <a:pt x="3209583" y="3047028"/>
                  </a:lnTo>
                  <a:lnTo>
                    <a:pt x="3253448" y="3016331"/>
                  </a:lnTo>
                  <a:cubicBezTo>
                    <a:pt x="3268069" y="3006069"/>
                    <a:pt x="3282963" y="2996169"/>
                    <a:pt x="3296767" y="2984636"/>
                  </a:cubicBezTo>
                  <a:lnTo>
                    <a:pt x="3338998" y="2951216"/>
                  </a:lnTo>
                  <a:cubicBezTo>
                    <a:pt x="3353074" y="2940045"/>
                    <a:pt x="3367242" y="2928966"/>
                    <a:pt x="3380501" y="2916796"/>
                  </a:cubicBezTo>
                  <a:lnTo>
                    <a:pt x="3421005" y="2880923"/>
                  </a:lnTo>
                  <a:cubicBezTo>
                    <a:pt x="3434356" y="2868844"/>
                    <a:pt x="3448160" y="2857038"/>
                    <a:pt x="3460602" y="2844233"/>
                  </a:cubicBezTo>
                  <a:cubicBezTo>
                    <a:pt x="3512095" y="2794193"/>
                    <a:pt x="3561409" y="2742881"/>
                    <a:pt x="3602458" y="2688754"/>
                  </a:cubicBezTo>
                  <a:cubicBezTo>
                    <a:pt x="3645597" y="2635263"/>
                    <a:pt x="3678564" y="2578865"/>
                    <a:pt x="3706899" y="2519198"/>
                  </a:cubicBezTo>
                  <a:lnTo>
                    <a:pt x="3726787" y="2473699"/>
                  </a:lnTo>
                  <a:lnTo>
                    <a:pt x="3743860" y="2425747"/>
                  </a:lnTo>
                  <a:cubicBezTo>
                    <a:pt x="3749945" y="2410217"/>
                    <a:pt x="3754214" y="2392599"/>
                    <a:pt x="3759481" y="2376070"/>
                  </a:cubicBezTo>
                  <a:cubicBezTo>
                    <a:pt x="3764476" y="2359179"/>
                    <a:pt x="3769652" y="2342832"/>
                    <a:pt x="3774102" y="2324941"/>
                  </a:cubicBezTo>
                  <a:cubicBezTo>
                    <a:pt x="3810339" y="2185264"/>
                    <a:pt x="3840945" y="2032328"/>
                    <a:pt x="3881812" y="1882480"/>
                  </a:cubicBezTo>
                  <a:cubicBezTo>
                    <a:pt x="3922044" y="1732087"/>
                    <a:pt x="3970177" y="1583782"/>
                    <a:pt x="4023759" y="1437930"/>
                  </a:cubicBezTo>
                  <a:cubicBezTo>
                    <a:pt x="4070711" y="1311967"/>
                    <a:pt x="4095323" y="1179828"/>
                    <a:pt x="4097321" y="1045691"/>
                  </a:cubicBezTo>
                  <a:cubicBezTo>
                    <a:pt x="4099500" y="911554"/>
                    <a:pt x="4077796" y="775601"/>
                    <a:pt x="4037563" y="642917"/>
                  </a:cubicBezTo>
                  <a:cubicBezTo>
                    <a:pt x="3997513" y="509961"/>
                    <a:pt x="3937665" y="380910"/>
                    <a:pt x="3865374" y="257581"/>
                  </a:cubicBezTo>
                  <a:cubicBezTo>
                    <a:pt x="3829320" y="195825"/>
                    <a:pt x="3789451" y="135886"/>
                    <a:pt x="3748583" y="76400"/>
                  </a:cubicBezTo>
                  <a:close/>
                  <a:moveTo>
                    <a:pt x="0" y="0"/>
                  </a:moveTo>
                  <a:lnTo>
                    <a:pt x="490974" y="0"/>
                  </a:lnTo>
                  <a:lnTo>
                    <a:pt x="340218" y="124715"/>
                  </a:lnTo>
                  <a:cubicBezTo>
                    <a:pt x="279415" y="172712"/>
                    <a:pt x="218386" y="218189"/>
                    <a:pt x="158390" y="262927"/>
                  </a:cubicBezTo>
                  <a:lnTo>
                    <a:pt x="0" y="38358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753B73FA-DD70-4019-916A-C6CBE0FB8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9"/>
              <a:ext cx="4389739" cy="3770876"/>
            </a:xfrm>
            <a:custGeom>
              <a:avLst/>
              <a:gdLst>
                <a:gd name="connsiteX0" fmla="*/ 3380673 w 4389739"/>
                <a:gd name="connsiteY0" fmla="*/ 0 h 3715351"/>
                <a:gd name="connsiteX1" fmla="*/ 4063068 w 4389739"/>
                <a:gd name="connsiteY1" fmla="*/ 0 h 3715351"/>
                <a:gd name="connsiteX2" fmla="*/ 4090590 w 4389739"/>
                <a:gd name="connsiteY2" fmla="*/ 40479 h 3715351"/>
                <a:gd name="connsiteX3" fmla="*/ 4304021 w 4389739"/>
                <a:gd name="connsiteY3" fmla="*/ 1470170 h 3715351"/>
                <a:gd name="connsiteX4" fmla="*/ 3646869 w 4389739"/>
                <a:gd name="connsiteY4" fmla="*/ 3036312 h 3715351"/>
                <a:gd name="connsiteX5" fmla="*/ 1927337 w 4389739"/>
                <a:gd name="connsiteY5" fmla="*/ 3715351 h 3715351"/>
                <a:gd name="connsiteX6" fmla="*/ 112084 w 4389739"/>
                <a:gd name="connsiteY6" fmla="*/ 2970651 h 3715351"/>
                <a:gd name="connsiteX7" fmla="*/ 0 w 4389739"/>
                <a:gd name="connsiteY7" fmla="*/ 2848883 h 3715351"/>
                <a:gd name="connsiteX8" fmla="*/ 0 w 4389739"/>
                <a:gd name="connsiteY8" fmla="*/ 1794217 h 3715351"/>
                <a:gd name="connsiteX9" fmla="*/ 50420 w 4389739"/>
                <a:gd name="connsiteY9" fmla="*/ 1930977 h 3715351"/>
                <a:gd name="connsiteX10" fmla="*/ 494879 w 4389739"/>
                <a:gd name="connsiteY10" fmla="*/ 2582861 h 3715351"/>
                <a:gd name="connsiteX11" fmla="*/ 1927428 w 4389739"/>
                <a:gd name="connsiteY11" fmla="*/ 3170539 h 3715351"/>
                <a:gd name="connsiteX12" fmla="*/ 3261622 w 4389739"/>
                <a:gd name="connsiteY12" fmla="*/ 2651065 h 3715351"/>
                <a:gd name="connsiteX13" fmla="*/ 3451249 w 4389739"/>
                <a:gd name="connsiteY13" fmla="*/ 2406495 h 3715351"/>
                <a:gd name="connsiteX14" fmla="*/ 3548513 w 4389739"/>
                <a:gd name="connsiteY14" fmla="*/ 2087000 h 3715351"/>
                <a:gd name="connsiteX15" fmla="*/ 3792812 w 4389739"/>
                <a:gd name="connsiteY15" fmla="*/ 1281544 h 3715351"/>
                <a:gd name="connsiteX16" fmla="*/ 3785001 w 4389739"/>
                <a:gd name="connsiteY16" fmla="*/ 655451 h 3715351"/>
                <a:gd name="connsiteX17" fmla="*/ 3400209 w 4389739"/>
                <a:gd name="connsiteY17" fmla="*/ 20912 h 3715351"/>
                <a:gd name="connsiteX18" fmla="*/ 0 w 4389739"/>
                <a:gd name="connsiteY18" fmla="*/ 0 h 3715351"/>
                <a:gd name="connsiteX19" fmla="*/ 740721 w 4389739"/>
                <a:gd name="connsiteY19" fmla="*/ 0 h 3715351"/>
                <a:gd name="connsiteX20" fmla="*/ 713748 w 4389739"/>
                <a:gd name="connsiteY20" fmla="*/ 26542 h 3715351"/>
                <a:gd name="connsiteX21" fmla="*/ 429308 w 4389739"/>
                <a:gd name="connsiteY21" fmla="*/ 295360 h 3715351"/>
                <a:gd name="connsiteX22" fmla="*/ 10006 w 4389739"/>
                <a:gd name="connsiteY22" fmla="*/ 732645 h 3715351"/>
                <a:gd name="connsiteX23" fmla="*/ 0 w 4389739"/>
                <a:gd name="connsiteY23" fmla="*/ 749563 h 3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9739" h="3715351">
                  <a:moveTo>
                    <a:pt x="3380673" y="0"/>
                  </a:moveTo>
                  <a:lnTo>
                    <a:pt x="4063068" y="0"/>
                  </a:lnTo>
                  <a:lnTo>
                    <a:pt x="4090590" y="40479"/>
                  </a:lnTo>
                  <a:cubicBezTo>
                    <a:pt x="4344157" y="451833"/>
                    <a:pt x="4493920" y="955714"/>
                    <a:pt x="4304021" y="1470170"/>
                  </a:cubicBezTo>
                  <a:cubicBezTo>
                    <a:pt x="3964456" y="2390148"/>
                    <a:pt x="4114577" y="2568603"/>
                    <a:pt x="3646869" y="3036312"/>
                  </a:cubicBezTo>
                  <a:cubicBezTo>
                    <a:pt x="3179069" y="3504020"/>
                    <a:pt x="2641069" y="3715351"/>
                    <a:pt x="1927337" y="3715351"/>
                  </a:cubicBezTo>
                  <a:cubicBezTo>
                    <a:pt x="1219872" y="3715351"/>
                    <a:pt x="578794" y="3431185"/>
                    <a:pt x="112084" y="2970651"/>
                  </a:cubicBezTo>
                  <a:lnTo>
                    <a:pt x="0" y="2848883"/>
                  </a:lnTo>
                  <a:lnTo>
                    <a:pt x="0" y="1794217"/>
                  </a:lnTo>
                  <a:lnTo>
                    <a:pt x="50420" y="1930977"/>
                  </a:lnTo>
                  <a:cubicBezTo>
                    <a:pt x="154859" y="2175638"/>
                    <a:pt x="304435" y="2394961"/>
                    <a:pt x="494879" y="2582861"/>
                  </a:cubicBezTo>
                  <a:cubicBezTo>
                    <a:pt x="878944" y="2961842"/>
                    <a:pt x="1387702" y="3170539"/>
                    <a:pt x="1927428" y="3170539"/>
                  </a:cubicBezTo>
                  <a:cubicBezTo>
                    <a:pt x="2498486" y="3170539"/>
                    <a:pt x="2897536" y="3015151"/>
                    <a:pt x="3261622" y="2651065"/>
                  </a:cubicBezTo>
                  <a:cubicBezTo>
                    <a:pt x="3384679" y="2528008"/>
                    <a:pt x="3426547" y="2458352"/>
                    <a:pt x="3451249" y="2406495"/>
                  </a:cubicBezTo>
                  <a:cubicBezTo>
                    <a:pt x="3487303" y="2330845"/>
                    <a:pt x="3513004" y="2228584"/>
                    <a:pt x="3548513" y="2087000"/>
                  </a:cubicBezTo>
                  <a:cubicBezTo>
                    <a:pt x="3596102" y="1897556"/>
                    <a:pt x="3661309" y="1638000"/>
                    <a:pt x="3792812" y="1281544"/>
                  </a:cubicBezTo>
                  <a:cubicBezTo>
                    <a:pt x="3864739" y="1086651"/>
                    <a:pt x="3862196" y="881858"/>
                    <a:pt x="3785001" y="655451"/>
                  </a:cubicBezTo>
                  <a:cubicBezTo>
                    <a:pt x="3714346" y="448296"/>
                    <a:pt x="3581298" y="228882"/>
                    <a:pt x="3400209" y="20912"/>
                  </a:cubicBezTo>
                  <a:close/>
                  <a:moveTo>
                    <a:pt x="0" y="0"/>
                  </a:moveTo>
                  <a:lnTo>
                    <a:pt x="740721" y="0"/>
                  </a:lnTo>
                  <a:lnTo>
                    <a:pt x="713748" y="26542"/>
                  </a:lnTo>
                  <a:cubicBezTo>
                    <a:pt x="616755" y="123534"/>
                    <a:pt x="521488" y="210901"/>
                    <a:pt x="429308" y="295360"/>
                  </a:cubicBezTo>
                  <a:cubicBezTo>
                    <a:pt x="256302" y="453928"/>
                    <a:pt x="106908" y="590789"/>
                    <a:pt x="10006" y="732645"/>
                  </a:cubicBezTo>
                  <a:lnTo>
                    <a:pt x="0" y="74956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8276733-3A2F-427C-B871-7F5A43825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9"/>
              <a:ext cx="4389701" cy="3770876"/>
            </a:xfrm>
            <a:custGeom>
              <a:avLst/>
              <a:gdLst>
                <a:gd name="connsiteX0" fmla="*/ 3499929 w 4389701"/>
                <a:gd name="connsiteY0" fmla="*/ 0 h 3715351"/>
                <a:gd name="connsiteX1" fmla="*/ 4063056 w 4389701"/>
                <a:gd name="connsiteY1" fmla="*/ 0 h 3715351"/>
                <a:gd name="connsiteX2" fmla="*/ 4090576 w 4389701"/>
                <a:gd name="connsiteY2" fmla="*/ 40479 h 3715351"/>
                <a:gd name="connsiteX3" fmla="*/ 4304020 w 4389701"/>
                <a:gd name="connsiteY3" fmla="*/ 1470170 h 3715351"/>
                <a:gd name="connsiteX4" fmla="*/ 3646868 w 4389701"/>
                <a:gd name="connsiteY4" fmla="*/ 3036312 h 3715351"/>
                <a:gd name="connsiteX5" fmla="*/ 1927336 w 4389701"/>
                <a:gd name="connsiteY5" fmla="*/ 3715351 h 3715351"/>
                <a:gd name="connsiteX6" fmla="*/ 112084 w 4389701"/>
                <a:gd name="connsiteY6" fmla="*/ 2970651 h 3715351"/>
                <a:gd name="connsiteX7" fmla="*/ 0 w 4389701"/>
                <a:gd name="connsiteY7" fmla="*/ 2848884 h 3715351"/>
                <a:gd name="connsiteX8" fmla="*/ 0 w 4389701"/>
                <a:gd name="connsiteY8" fmla="*/ 2034844 h 3715351"/>
                <a:gd name="connsiteX9" fmla="*/ 57349 w 4389701"/>
                <a:gd name="connsiteY9" fmla="*/ 2152995 h 3715351"/>
                <a:gd name="connsiteX10" fmla="*/ 430943 w 4389701"/>
                <a:gd name="connsiteY10" fmla="*/ 2647251 h 3715351"/>
                <a:gd name="connsiteX11" fmla="*/ 1927336 w 4389701"/>
                <a:gd name="connsiteY11" fmla="*/ 3261084 h 3715351"/>
                <a:gd name="connsiteX12" fmla="*/ 2712723 w 4389701"/>
                <a:gd name="connsiteY12" fmla="*/ 3128673 h 3715351"/>
                <a:gd name="connsiteX13" fmla="*/ 3325739 w 4389701"/>
                <a:gd name="connsiteY13" fmla="*/ 2715091 h 3715351"/>
                <a:gd name="connsiteX14" fmla="*/ 3533165 w 4389701"/>
                <a:gd name="connsiteY14" fmla="*/ 2445455 h 3715351"/>
                <a:gd name="connsiteX15" fmla="*/ 3636606 w 4389701"/>
                <a:gd name="connsiteY15" fmla="*/ 2108978 h 3715351"/>
                <a:gd name="connsiteX16" fmla="*/ 3877997 w 4389701"/>
                <a:gd name="connsiteY16" fmla="*/ 1312875 h 3715351"/>
                <a:gd name="connsiteX17" fmla="*/ 3871005 w 4389701"/>
                <a:gd name="connsiteY17" fmla="*/ 626026 h 3715351"/>
                <a:gd name="connsiteX18" fmla="*/ 3600818 w 4389701"/>
                <a:gd name="connsiteY18" fmla="*/ 125805 h 3715351"/>
                <a:gd name="connsiteX19" fmla="*/ 0 w 4389701"/>
                <a:gd name="connsiteY19" fmla="*/ 0 h 3715351"/>
                <a:gd name="connsiteX20" fmla="*/ 610148 w 4389701"/>
                <a:gd name="connsiteY20" fmla="*/ 0 h 3715351"/>
                <a:gd name="connsiteX21" fmla="*/ 507071 w 4389701"/>
                <a:gd name="connsiteY21" fmla="*/ 99503 h 3715351"/>
                <a:gd name="connsiteX22" fmla="*/ 367825 w 4389701"/>
                <a:gd name="connsiteY22" fmla="*/ 228156 h 3715351"/>
                <a:gd name="connsiteX23" fmla="*/ 21000 w 4389701"/>
                <a:gd name="connsiteY23" fmla="*/ 569708 h 3715351"/>
                <a:gd name="connsiteX24" fmla="*/ 0 w 4389701"/>
                <a:gd name="connsiteY24" fmla="*/ 596889 h 3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9701" h="3715351">
                  <a:moveTo>
                    <a:pt x="3499929" y="0"/>
                  </a:moveTo>
                  <a:lnTo>
                    <a:pt x="4063056" y="0"/>
                  </a:lnTo>
                  <a:lnTo>
                    <a:pt x="4090576" y="40479"/>
                  </a:lnTo>
                  <a:cubicBezTo>
                    <a:pt x="4344122" y="451833"/>
                    <a:pt x="4493851" y="955714"/>
                    <a:pt x="4304020" y="1470170"/>
                  </a:cubicBezTo>
                  <a:cubicBezTo>
                    <a:pt x="3964455" y="2390148"/>
                    <a:pt x="4114576" y="2568603"/>
                    <a:pt x="3646868" y="3036312"/>
                  </a:cubicBezTo>
                  <a:cubicBezTo>
                    <a:pt x="3179069" y="3504020"/>
                    <a:pt x="2641068" y="3715351"/>
                    <a:pt x="1927336" y="3715351"/>
                  </a:cubicBezTo>
                  <a:cubicBezTo>
                    <a:pt x="1219872" y="3715351"/>
                    <a:pt x="578794" y="3431185"/>
                    <a:pt x="112084" y="2970651"/>
                  </a:cubicBezTo>
                  <a:lnTo>
                    <a:pt x="0" y="2848884"/>
                  </a:lnTo>
                  <a:lnTo>
                    <a:pt x="0" y="2034844"/>
                  </a:lnTo>
                  <a:lnTo>
                    <a:pt x="57349" y="2152995"/>
                  </a:lnTo>
                  <a:cubicBezTo>
                    <a:pt x="156619" y="2334426"/>
                    <a:pt x="281776" y="2500059"/>
                    <a:pt x="430943" y="2647251"/>
                  </a:cubicBezTo>
                  <a:cubicBezTo>
                    <a:pt x="832174" y="3043032"/>
                    <a:pt x="1363635" y="3261084"/>
                    <a:pt x="1927336" y="3261084"/>
                  </a:cubicBezTo>
                  <a:cubicBezTo>
                    <a:pt x="2229848" y="3261084"/>
                    <a:pt x="2486770" y="3217764"/>
                    <a:pt x="2712723" y="3128673"/>
                  </a:cubicBezTo>
                  <a:cubicBezTo>
                    <a:pt x="2934316" y="3041306"/>
                    <a:pt x="3134841" y="2905989"/>
                    <a:pt x="3325739" y="2715091"/>
                  </a:cubicBezTo>
                  <a:cubicBezTo>
                    <a:pt x="3458513" y="2582408"/>
                    <a:pt x="3505103" y="2504305"/>
                    <a:pt x="3533165" y="2445455"/>
                  </a:cubicBezTo>
                  <a:cubicBezTo>
                    <a:pt x="3573124" y="2361631"/>
                    <a:pt x="3599734" y="2255648"/>
                    <a:pt x="3636606" y="2108978"/>
                  </a:cubicBezTo>
                  <a:cubicBezTo>
                    <a:pt x="3683649" y="1921532"/>
                    <a:pt x="3748129" y="1664701"/>
                    <a:pt x="3877997" y="1312875"/>
                  </a:cubicBezTo>
                  <a:cubicBezTo>
                    <a:pt x="3957462" y="1097549"/>
                    <a:pt x="3955192" y="872957"/>
                    <a:pt x="3871005" y="626026"/>
                  </a:cubicBezTo>
                  <a:cubicBezTo>
                    <a:pt x="3815220" y="462351"/>
                    <a:pt x="3723064" y="292137"/>
                    <a:pt x="3600818" y="125805"/>
                  </a:cubicBezTo>
                  <a:close/>
                  <a:moveTo>
                    <a:pt x="0" y="0"/>
                  </a:moveTo>
                  <a:lnTo>
                    <a:pt x="610148" y="0"/>
                  </a:lnTo>
                  <a:lnTo>
                    <a:pt x="507071" y="99503"/>
                  </a:lnTo>
                  <a:cubicBezTo>
                    <a:pt x="460050" y="143606"/>
                    <a:pt x="413552" y="186244"/>
                    <a:pt x="367825" y="228156"/>
                  </a:cubicBezTo>
                  <a:cubicBezTo>
                    <a:pt x="234937" y="349874"/>
                    <a:pt x="115689" y="459178"/>
                    <a:pt x="21000" y="569708"/>
                  </a:cubicBezTo>
                  <a:lnTo>
                    <a:pt x="0" y="5968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C4A30C11-CB65-4FFA-A60D-499BF0DCD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6910"/>
              <a:ext cx="4457647" cy="3827827"/>
            </a:xfrm>
            <a:custGeom>
              <a:avLst/>
              <a:gdLst>
                <a:gd name="connsiteX0" fmla="*/ 4035886 w 4457647"/>
                <a:gd name="connsiteY0" fmla="*/ 0 h 3827827"/>
                <a:gd name="connsiteX1" fmla="*/ 4194172 w 4457647"/>
                <a:gd name="connsiteY1" fmla="*/ 0 h 3827827"/>
                <a:gd name="connsiteX2" fmla="*/ 4245692 w 4457647"/>
                <a:gd name="connsiteY2" fmla="*/ 106223 h 3827827"/>
                <a:gd name="connsiteX3" fmla="*/ 4457647 w 4457647"/>
                <a:gd name="connsiteY3" fmla="*/ 1148970 h 3827827"/>
                <a:gd name="connsiteX4" fmla="*/ 1760496 w 4457647"/>
                <a:gd name="connsiteY4" fmla="*/ 3827827 h 3827827"/>
                <a:gd name="connsiteX5" fmla="*/ 44857 w 4457647"/>
                <a:gd name="connsiteY5" fmla="*/ 3216117 h 3827827"/>
                <a:gd name="connsiteX6" fmla="*/ 0 w 4457647"/>
                <a:gd name="connsiteY6" fmla="*/ 3175626 h 3827827"/>
                <a:gd name="connsiteX7" fmla="*/ 0 w 4457647"/>
                <a:gd name="connsiteY7" fmla="*/ 2859397 h 3827827"/>
                <a:gd name="connsiteX8" fmla="*/ 60826 w 4457647"/>
                <a:gd name="connsiteY8" fmla="*/ 2920142 h 3827827"/>
                <a:gd name="connsiteX9" fmla="*/ 668665 w 4457647"/>
                <a:gd name="connsiteY9" fmla="*/ 3318613 h 3827827"/>
                <a:gd name="connsiteX10" fmla="*/ 1122989 w 4457647"/>
                <a:gd name="connsiteY10" fmla="*/ 3478142 h 3827827"/>
                <a:gd name="connsiteX11" fmla="*/ 1181503 w 4457647"/>
                <a:gd name="connsiteY11" fmla="*/ 3491652 h 3827827"/>
                <a:gd name="connsiteX12" fmla="*/ 1240017 w 4457647"/>
                <a:gd name="connsiteY12" fmla="*/ 3504606 h 3827827"/>
                <a:gd name="connsiteX13" fmla="*/ 1298904 w 4457647"/>
                <a:gd name="connsiteY13" fmla="*/ 3515525 h 3827827"/>
                <a:gd name="connsiteX14" fmla="*/ 1328347 w 4457647"/>
                <a:gd name="connsiteY14" fmla="*/ 3520986 h 3827827"/>
                <a:gd name="connsiteX15" fmla="*/ 1357885 w 4457647"/>
                <a:gd name="connsiteY15" fmla="*/ 3525889 h 3827827"/>
                <a:gd name="connsiteX16" fmla="*/ 1476217 w 4457647"/>
                <a:gd name="connsiteY16" fmla="*/ 3542361 h 3827827"/>
                <a:gd name="connsiteX17" fmla="*/ 1595016 w 4457647"/>
                <a:gd name="connsiteY17" fmla="*/ 3553556 h 3827827"/>
                <a:gd name="connsiteX18" fmla="*/ 1714094 w 4457647"/>
                <a:gd name="connsiteY18" fmla="*/ 3559387 h 3827827"/>
                <a:gd name="connsiteX19" fmla="*/ 1833172 w 4457647"/>
                <a:gd name="connsiteY19" fmla="*/ 3560589 h 3827827"/>
                <a:gd name="connsiteX20" fmla="*/ 2073006 w 4457647"/>
                <a:gd name="connsiteY20" fmla="*/ 3550318 h 3827827"/>
                <a:gd name="connsiteX21" fmla="*/ 2542145 w 4457647"/>
                <a:gd name="connsiteY21" fmla="*/ 3478419 h 3827827"/>
                <a:gd name="connsiteX22" fmla="*/ 2986313 w 4457647"/>
                <a:gd name="connsiteY22" fmla="*/ 3322592 h 3827827"/>
                <a:gd name="connsiteX23" fmla="*/ 3392744 w 4457647"/>
                <a:gd name="connsiteY23" fmla="*/ 3075804 h 3827827"/>
                <a:gd name="connsiteX24" fmla="*/ 3440357 w 4457647"/>
                <a:gd name="connsiteY24" fmla="*/ 3038976 h 3827827"/>
                <a:gd name="connsiteX25" fmla="*/ 3487597 w 4457647"/>
                <a:gd name="connsiteY25" fmla="*/ 3001407 h 3827827"/>
                <a:gd name="connsiteX26" fmla="*/ 3533812 w 4457647"/>
                <a:gd name="connsiteY26" fmla="*/ 2962357 h 3827827"/>
                <a:gd name="connsiteX27" fmla="*/ 3579375 w 4457647"/>
                <a:gd name="connsiteY27" fmla="*/ 2922568 h 3827827"/>
                <a:gd name="connsiteX28" fmla="*/ 3748023 w 4457647"/>
                <a:gd name="connsiteY28" fmla="*/ 2751936 h 3827827"/>
                <a:gd name="connsiteX29" fmla="*/ 3883220 w 4457647"/>
                <a:gd name="connsiteY29" fmla="*/ 2557428 h 3827827"/>
                <a:gd name="connsiteX30" fmla="*/ 3910334 w 4457647"/>
                <a:gd name="connsiteY30" fmla="*/ 2504221 h 3827827"/>
                <a:gd name="connsiteX31" fmla="*/ 3934094 w 4457647"/>
                <a:gd name="connsiteY31" fmla="*/ 2448979 h 3827827"/>
                <a:gd name="connsiteX32" fmla="*/ 3955991 w 4457647"/>
                <a:gd name="connsiteY32" fmla="*/ 2392440 h 3827827"/>
                <a:gd name="connsiteX33" fmla="*/ 3976209 w 4457647"/>
                <a:gd name="connsiteY33" fmla="*/ 2334792 h 3827827"/>
                <a:gd name="connsiteX34" fmla="*/ 4047954 w 4457647"/>
                <a:gd name="connsiteY34" fmla="*/ 2098368 h 3827827"/>
                <a:gd name="connsiteX35" fmla="*/ 4083082 w 4457647"/>
                <a:gd name="connsiteY35" fmla="*/ 1979185 h 3827827"/>
                <a:gd name="connsiteX36" fmla="*/ 4119234 w 4457647"/>
                <a:gd name="connsiteY36" fmla="*/ 1860185 h 3827827"/>
                <a:gd name="connsiteX37" fmla="*/ 4279124 w 4457647"/>
                <a:gd name="connsiteY37" fmla="*/ 1389742 h 3827827"/>
                <a:gd name="connsiteX38" fmla="*/ 4359347 w 4457647"/>
                <a:gd name="connsiteY38" fmla="*/ 909398 h 3827827"/>
                <a:gd name="connsiteX39" fmla="*/ 4331954 w 4457647"/>
                <a:gd name="connsiteY39" fmla="*/ 667330 h 3827827"/>
                <a:gd name="connsiteX40" fmla="*/ 4318723 w 4457647"/>
                <a:gd name="connsiteY40" fmla="*/ 607924 h 3827827"/>
                <a:gd name="connsiteX41" fmla="*/ 4303162 w 4457647"/>
                <a:gd name="connsiteY41" fmla="*/ 549072 h 3827827"/>
                <a:gd name="connsiteX42" fmla="*/ 4285087 w 4457647"/>
                <a:gd name="connsiteY42" fmla="*/ 490961 h 3827827"/>
                <a:gd name="connsiteX43" fmla="*/ 4265053 w 4457647"/>
                <a:gd name="connsiteY43" fmla="*/ 433589 h 3827827"/>
                <a:gd name="connsiteX44" fmla="*/ 4039569 w 4457647"/>
                <a:gd name="connsiteY44" fmla="*/ 4880 h 38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57647" h="3827827">
                  <a:moveTo>
                    <a:pt x="4035886" y="0"/>
                  </a:moveTo>
                  <a:lnTo>
                    <a:pt x="4194172" y="0"/>
                  </a:lnTo>
                  <a:lnTo>
                    <a:pt x="4245692" y="106223"/>
                  </a:lnTo>
                  <a:cubicBezTo>
                    <a:pt x="4382175" y="426719"/>
                    <a:pt x="4457647" y="779088"/>
                    <a:pt x="4457647" y="1148970"/>
                  </a:cubicBezTo>
                  <a:cubicBezTo>
                    <a:pt x="4457647" y="2628495"/>
                    <a:pt x="3250092" y="3827827"/>
                    <a:pt x="1760496" y="3827827"/>
                  </a:cubicBezTo>
                  <a:cubicBezTo>
                    <a:pt x="1108797" y="3827827"/>
                    <a:pt x="511083" y="3598267"/>
                    <a:pt x="44857" y="3216117"/>
                  </a:cubicBezTo>
                  <a:lnTo>
                    <a:pt x="0" y="3175626"/>
                  </a:lnTo>
                  <a:lnTo>
                    <a:pt x="0" y="2859397"/>
                  </a:lnTo>
                  <a:lnTo>
                    <a:pt x="60826" y="2920142"/>
                  </a:lnTo>
                  <a:cubicBezTo>
                    <a:pt x="242264" y="3083259"/>
                    <a:pt x="448677" y="3217775"/>
                    <a:pt x="668665" y="3318613"/>
                  </a:cubicBezTo>
                  <a:cubicBezTo>
                    <a:pt x="815323" y="3385977"/>
                    <a:pt x="967666" y="3439462"/>
                    <a:pt x="1122989" y="3478142"/>
                  </a:cubicBezTo>
                  <a:lnTo>
                    <a:pt x="1181503" y="3491652"/>
                  </a:lnTo>
                  <a:cubicBezTo>
                    <a:pt x="1201070" y="3496002"/>
                    <a:pt x="1220264" y="3501460"/>
                    <a:pt x="1240017" y="3504606"/>
                  </a:cubicBezTo>
                  <a:lnTo>
                    <a:pt x="1298904" y="3515525"/>
                  </a:lnTo>
                  <a:lnTo>
                    <a:pt x="1328347" y="3520986"/>
                  </a:lnTo>
                  <a:cubicBezTo>
                    <a:pt x="1338131" y="3522835"/>
                    <a:pt x="1347915" y="3524778"/>
                    <a:pt x="1357885" y="3525889"/>
                  </a:cubicBezTo>
                  <a:cubicBezTo>
                    <a:pt x="1397391" y="3531348"/>
                    <a:pt x="1436710" y="3537271"/>
                    <a:pt x="1476217" y="3542361"/>
                  </a:cubicBezTo>
                  <a:cubicBezTo>
                    <a:pt x="1515910" y="3545784"/>
                    <a:pt x="1555509" y="3549578"/>
                    <a:pt x="1595016" y="3553556"/>
                  </a:cubicBezTo>
                  <a:lnTo>
                    <a:pt x="1714094" y="3559387"/>
                  </a:lnTo>
                  <a:cubicBezTo>
                    <a:pt x="1753787" y="3560497"/>
                    <a:pt x="1793480" y="3560127"/>
                    <a:pt x="1833172" y="3560589"/>
                  </a:cubicBezTo>
                  <a:cubicBezTo>
                    <a:pt x="1913023" y="3559295"/>
                    <a:pt x="1993620" y="3556426"/>
                    <a:pt x="2073006" y="3550318"/>
                  </a:cubicBezTo>
                  <a:cubicBezTo>
                    <a:pt x="2232150" y="3538474"/>
                    <a:pt x="2389244" y="3515618"/>
                    <a:pt x="2542145" y="3478419"/>
                  </a:cubicBezTo>
                  <a:cubicBezTo>
                    <a:pt x="2695045" y="3441313"/>
                    <a:pt x="2843753" y="3389586"/>
                    <a:pt x="2986313" y="3322592"/>
                  </a:cubicBezTo>
                  <a:cubicBezTo>
                    <a:pt x="3128871" y="3255413"/>
                    <a:pt x="3264442" y="3171854"/>
                    <a:pt x="3392744" y="3075804"/>
                  </a:cubicBezTo>
                  <a:lnTo>
                    <a:pt x="3440357" y="3038976"/>
                  </a:lnTo>
                  <a:cubicBezTo>
                    <a:pt x="3456290" y="3026669"/>
                    <a:pt x="3472502" y="3014732"/>
                    <a:pt x="3487597" y="3001407"/>
                  </a:cubicBezTo>
                  <a:lnTo>
                    <a:pt x="3533812" y="2962357"/>
                  </a:lnTo>
                  <a:cubicBezTo>
                    <a:pt x="3549186" y="2949218"/>
                    <a:pt x="3564933" y="2936448"/>
                    <a:pt x="3579375" y="2922568"/>
                  </a:cubicBezTo>
                  <a:cubicBezTo>
                    <a:pt x="3638821" y="2868250"/>
                    <a:pt x="3697149" y="2812639"/>
                    <a:pt x="3748023" y="2751936"/>
                  </a:cubicBezTo>
                  <a:cubicBezTo>
                    <a:pt x="3800946" y="2692344"/>
                    <a:pt x="3844739" y="2626922"/>
                    <a:pt x="3883220" y="2557428"/>
                  </a:cubicBezTo>
                  <a:cubicBezTo>
                    <a:pt x="3892352" y="2539755"/>
                    <a:pt x="3901482" y="2522082"/>
                    <a:pt x="3910334" y="2504221"/>
                  </a:cubicBezTo>
                  <a:lnTo>
                    <a:pt x="3934094" y="2448979"/>
                  </a:lnTo>
                  <a:cubicBezTo>
                    <a:pt x="3942481" y="2430750"/>
                    <a:pt x="3948723" y="2411318"/>
                    <a:pt x="3955991" y="2392440"/>
                  </a:cubicBezTo>
                  <a:cubicBezTo>
                    <a:pt x="3963072" y="2373379"/>
                    <a:pt x="3970153" y="2354409"/>
                    <a:pt x="3976209" y="2334792"/>
                  </a:cubicBezTo>
                  <a:cubicBezTo>
                    <a:pt x="4002112" y="2257341"/>
                    <a:pt x="4024941" y="2177762"/>
                    <a:pt x="4047954" y="2098368"/>
                  </a:cubicBezTo>
                  <a:lnTo>
                    <a:pt x="4083082" y="1979185"/>
                  </a:lnTo>
                  <a:lnTo>
                    <a:pt x="4119234" y="1860185"/>
                  </a:lnTo>
                  <a:cubicBezTo>
                    <a:pt x="4168244" y="1701859"/>
                    <a:pt x="4222752" y="1545478"/>
                    <a:pt x="4279124" y="1389742"/>
                  </a:cubicBezTo>
                  <a:cubicBezTo>
                    <a:pt x="4335588" y="1236044"/>
                    <a:pt x="4363260" y="1072259"/>
                    <a:pt x="4359347" y="909398"/>
                  </a:cubicBezTo>
                  <a:cubicBezTo>
                    <a:pt x="4357671" y="827968"/>
                    <a:pt x="4348166" y="746909"/>
                    <a:pt x="4331954" y="667330"/>
                  </a:cubicBezTo>
                  <a:cubicBezTo>
                    <a:pt x="4327947" y="647436"/>
                    <a:pt x="4323940" y="627541"/>
                    <a:pt x="4318723" y="607924"/>
                  </a:cubicBezTo>
                  <a:cubicBezTo>
                    <a:pt x="4313877" y="588214"/>
                    <a:pt x="4309312" y="568412"/>
                    <a:pt x="4303162" y="549072"/>
                  </a:cubicBezTo>
                  <a:cubicBezTo>
                    <a:pt x="4297386" y="529547"/>
                    <a:pt x="4291795" y="510115"/>
                    <a:pt x="4285087" y="490961"/>
                  </a:cubicBezTo>
                  <a:cubicBezTo>
                    <a:pt x="4278657" y="471714"/>
                    <a:pt x="4272415" y="452466"/>
                    <a:pt x="4265053" y="433589"/>
                  </a:cubicBezTo>
                  <a:cubicBezTo>
                    <a:pt x="4208682" y="281464"/>
                    <a:pt x="4130694" y="138314"/>
                    <a:pt x="4039569" y="48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7257C98-0E33-485C-9C22-40866738EE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4" y="3881713"/>
            <a:ext cx="3462418" cy="2976353"/>
            <a:chOff x="-4021" y="3881713"/>
            <a:chExt cx="3462418" cy="2976353"/>
          </a:xfrm>
        </p:grpSpPr>
        <p:sp>
          <p:nvSpPr>
            <p:cNvPr id="28" name="Freeform: Shape 27">
              <a:extLst>
                <a:ext uri="{FF2B5EF4-FFF2-40B4-BE49-F238E27FC236}">
                  <a16:creationId xmlns:a16="http://schemas.microsoft.com/office/drawing/2014/main" id="{FCD0BE98-443D-44A6-9877-B0F14B6954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05727" cy="2949311"/>
            </a:xfrm>
            <a:custGeom>
              <a:avLst/>
              <a:gdLst>
                <a:gd name="connsiteX0" fmla="*/ 0 w 3405727"/>
                <a:gd name="connsiteY0" fmla="*/ 2398516 h 2990629"/>
                <a:gd name="connsiteX1" fmla="*/ 34685 w 3405727"/>
                <a:gd name="connsiteY1" fmla="*/ 2518944 h 2990629"/>
                <a:gd name="connsiteX2" fmla="*/ 168103 w 3405727"/>
                <a:gd name="connsiteY2" fmla="*/ 2813843 h 2990629"/>
                <a:gd name="connsiteX3" fmla="*/ 255611 w 3405727"/>
                <a:gd name="connsiteY3" fmla="*/ 2950711 h 2990629"/>
                <a:gd name="connsiteX4" fmla="*/ 285306 w 3405727"/>
                <a:gd name="connsiteY4" fmla="*/ 2990629 h 2990629"/>
                <a:gd name="connsiteX5" fmla="*/ 29051 w 3405727"/>
                <a:gd name="connsiteY5" fmla="*/ 2990629 h 2990629"/>
                <a:gd name="connsiteX6" fmla="*/ 0 w 3405727"/>
                <a:gd name="connsiteY6" fmla="*/ 2950561 h 2990629"/>
                <a:gd name="connsiteX7" fmla="*/ 1529815 w 3405727"/>
                <a:gd name="connsiteY7" fmla="*/ 58 h 2990629"/>
                <a:gd name="connsiteX8" fmla="*/ 1710005 w 3405727"/>
                <a:gd name="connsiteY8" fmla="*/ 11336 h 2990629"/>
                <a:gd name="connsiteX9" fmla="*/ 1886680 w 3405727"/>
                <a:gd name="connsiteY9" fmla="*/ 45172 h 2990629"/>
                <a:gd name="connsiteX10" fmla="*/ 2223376 w 3405727"/>
                <a:gd name="connsiteY10" fmla="*/ 168173 h 2990629"/>
                <a:gd name="connsiteX11" fmla="*/ 2381739 w 3405727"/>
                <a:gd name="connsiteY11" fmla="*/ 252696 h 2990629"/>
                <a:gd name="connsiteX12" fmla="*/ 2532871 w 3405727"/>
                <a:gd name="connsiteY12" fmla="*/ 350089 h 2990629"/>
                <a:gd name="connsiteX13" fmla="*/ 2810322 w 3405727"/>
                <a:gd name="connsiteY13" fmla="*/ 580834 h 2990629"/>
                <a:gd name="connsiteX14" fmla="*/ 3049360 w 3405727"/>
                <a:gd name="connsiteY14" fmla="*/ 855234 h 2990629"/>
                <a:gd name="connsiteX15" fmla="*/ 3240763 w 3405727"/>
                <a:gd name="connsiteY15" fmla="*/ 1169638 h 2990629"/>
                <a:gd name="connsiteX16" fmla="*/ 3314803 w 3405727"/>
                <a:gd name="connsiteY16" fmla="*/ 1340474 h 2990629"/>
                <a:gd name="connsiteX17" fmla="*/ 3330791 w 3405727"/>
                <a:gd name="connsiteY17" fmla="*/ 1384460 h 2990629"/>
                <a:gd name="connsiteX18" fmla="*/ 3345453 w 3405727"/>
                <a:gd name="connsiteY18" fmla="*/ 1428977 h 2990629"/>
                <a:gd name="connsiteX19" fmla="*/ 3358457 w 3405727"/>
                <a:gd name="connsiteY19" fmla="*/ 1474091 h 2990629"/>
                <a:gd name="connsiteX20" fmla="*/ 3369868 w 3405727"/>
                <a:gd name="connsiteY20" fmla="*/ 1519736 h 2990629"/>
                <a:gd name="connsiteX21" fmla="*/ 3405163 w 3405727"/>
                <a:gd name="connsiteY21" fmla="*/ 1894713 h 2990629"/>
                <a:gd name="connsiteX22" fmla="*/ 3385459 w 3405727"/>
                <a:gd name="connsiteY22" fmla="*/ 2082134 h 2990629"/>
                <a:gd name="connsiteX23" fmla="*/ 3339549 w 3405727"/>
                <a:gd name="connsiteY23" fmla="*/ 2263586 h 2990629"/>
                <a:gd name="connsiteX24" fmla="*/ 3278379 w 3405727"/>
                <a:gd name="connsiteY24" fmla="*/ 2438999 h 2990629"/>
                <a:gd name="connsiteX25" fmla="*/ 3239900 w 3405727"/>
                <a:gd name="connsiteY25" fmla="*/ 2526175 h 2990629"/>
                <a:gd name="connsiteX26" fmla="*/ 3190407 w 3405727"/>
                <a:gd name="connsiteY26" fmla="*/ 2611095 h 2990629"/>
                <a:gd name="connsiteX27" fmla="*/ 3127049 w 3405727"/>
                <a:gd name="connsiteY27" fmla="*/ 2689448 h 2990629"/>
                <a:gd name="connsiteX28" fmla="*/ 3090560 w 3405727"/>
                <a:gd name="connsiteY28" fmla="*/ 2724279 h 2990629"/>
                <a:gd name="connsiteX29" fmla="*/ 3052080 w 3405727"/>
                <a:gd name="connsiteY29" fmla="*/ 2755460 h 2990629"/>
                <a:gd name="connsiteX30" fmla="*/ 2898626 w 3405727"/>
                <a:gd name="connsiteY30" fmla="*/ 2853649 h 2990629"/>
                <a:gd name="connsiteX31" fmla="*/ 2763748 w 3405727"/>
                <a:gd name="connsiteY31" fmla="*/ 2943015 h 2990629"/>
                <a:gd name="connsiteX32" fmla="*/ 2705681 w 3405727"/>
                <a:gd name="connsiteY32" fmla="*/ 2990629 h 2990629"/>
                <a:gd name="connsiteX33" fmla="*/ 2419819 w 3405727"/>
                <a:gd name="connsiteY33" fmla="*/ 2990629 h 2990629"/>
                <a:gd name="connsiteX34" fmla="*/ 2444103 w 3405727"/>
                <a:gd name="connsiteY34" fmla="*/ 2964245 h 2990629"/>
                <a:gd name="connsiteX35" fmla="*/ 2475218 w 3405727"/>
                <a:gd name="connsiteY35" fmla="*/ 2932334 h 2990629"/>
                <a:gd name="connsiteX36" fmla="*/ 2508589 w 3405727"/>
                <a:gd name="connsiteY36" fmla="*/ 2899958 h 2990629"/>
                <a:gd name="connsiteX37" fmla="*/ 2656404 w 3405727"/>
                <a:gd name="connsiteY37" fmla="*/ 2784386 h 2990629"/>
                <a:gd name="connsiteX38" fmla="*/ 2815497 w 3405727"/>
                <a:gd name="connsiteY38" fmla="*/ 2696347 h 2990629"/>
                <a:gd name="connsiteX39" fmla="*/ 2890664 w 3405727"/>
                <a:gd name="connsiteY39" fmla="*/ 2658731 h 2990629"/>
                <a:gd name="connsiteX40" fmla="*/ 2957473 w 3405727"/>
                <a:gd name="connsiteY40" fmla="*/ 2619787 h 2990629"/>
                <a:gd name="connsiteX41" fmla="*/ 3059178 w 3405727"/>
                <a:gd name="connsiteY41" fmla="*/ 2519408 h 2990629"/>
                <a:gd name="connsiteX42" fmla="*/ 3123599 w 3405727"/>
                <a:gd name="connsiteY42" fmla="*/ 2381810 h 2990629"/>
                <a:gd name="connsiteX43" fmla="*/ 3155312 w 3405727"/>
                <a:gd name="connsiteY43" fmla="*/ 2223447 h 2990629"/>
                <a:gd name="connsiteX44" fmla="*/ 3160884 w 3405727"/>
                <a:gd name="connsiteY44" fmla="*/ 2061966 h 2990629"/>
                <a:gd name="connsiteX45" fmla="*/ 3150535 w 3405727"/>
                <a:gd name="connsiteY45" fmla="*/ 1902607 h 2990629"/>
                <a:gd name="connsiteX46" fmla="*/ 3126783 w 3405727"/>
                <a:gd name="connsiteY46" fmla="*/ 1745770 h 2990629"/>
                <a:gd name="connsiteX47" fmla="*/ 3089631 w 3405727"/>
                <a:gd name="connsiteY47" fmla="*/ 1591719 h 2990629"/>
                <a:gd name="connsiteX48" fmla="*/ 2988522 w 3405727"/>
                <a:gd name="connsiteY48" fmla="*/ 1289124 h 2990629"/>
                <a:gd name="connsiteX49" fmla="*/ 2839580 w 3405727"/>
                <a:gd name="connsiteY49" fmla="*/ 1002185 h 2990629"/>
                <a:gd name="connsiteX50" fmla="*/ 2748755 w 3405727"/>
                <a:gd name="connsiteY50" fmla="*/ 866843 h 2990629"/>
                <a:gd name="connsiteX51" fmla="*/ 2647447 w 3405727"/>
                <a:gd name="connsiteY51" fmla="*/ 738401 h 2990629"/>
                <a:gd name="connsiteX52" fmla="*/ 2416172 w 3405727"/>
                <a:gd name="connsiteY52" fmla="*/ 505931 h 2990629"/>
                <a:gd name="connsiteX53" fmla="*/ 2148407 w 3405727"/>
                <a:gd name="connsiteY53" fmla="*/ 316586 h 2990629"/>
                <a:gd name="connsiteX54" fmla="*/ 2112581 w 3405727"/>
                <a:gd name="connsiteY54" fmla="*/ 296683 h 2990629"/>
                <a:gd name="connsiteX55" fmla="*/ 2076292 w 3405727"/>
                <a:gd name="connsiteY55" fmla="*/ 277708 h 2990629"/>
                <a:gd name="connsiteX56" fmla="*/ 2039404 w 3405727"/>
                <a:gd name="connsiteY56" fmla="*/ 259928 h 2990629"/>
                <a:gd name="connsiteX57" fmla="*/ 2002118 w 3405727"/>
                <a:gd name="connsiteY57" fmla="*/ 243143 h 2990629"/>
                <a:gd name="connsiteX58" fmla="*/ 1848996 w 3405727"/>
                <a:gd name="connsiteY58" fmla="*/ 186949 h 2990629"/>
                <a:gd name="connsiteX59" fmla="*/ 1690766 w 3405727"/>
                <a:gd name="connsiteY59" fmla="*/ 150592 h 2990629"/>
                <a:gd name="connsiteX60" fmla="*/ 1529815 w 3405727"/>
                <a:gd name="connsiteY60" fmla="*/ 136793 h 2990629"/>
                <a:gd name="connsiteX61" fmla="*/ 1206321 w 3405727"/>
                <a:gd name="connsiteY61" fmla="*/ 179452 h 2990629"/>
                <a:gd name="connsiteX62" fmla="*/ 906711 w 3405727"/>
                <a:gd name="connsiteY62" fmla="*/ 305307 h 2990629"/>
                <a:gd name="connsiteX63" fmla="*/ 641667 w 3405727"/>
                <a:gd name="connsiteY63" fmla="*/ 489080 h 2990629"/>
                <a:gd name="connsiteX64" fmla="*/ 520987 w 3405727"/>
                <a:gd name="connsiteY64" fmla="*/ 595165 h 2990629"/>
                <a:gd name="connsiteX65" fmla="*/ 406742 w 3405727"/>
                <a:gd name="connsiteY65" fmla="*/ 708281 h 2990629"/>
                <a:gd name="connsiteX66" fmla="*/ 68587 w 3405727"/>
                <a:gd name="connsiteY66" fmla="*/ 1254625 h 2990629"/>
                <a:gd name="connsiteX67" fmla="*/ 16050 w 3405727"/>
                <a:gd name="connsiteY67" fmla="*/ 1407357 h 2990629"/>
                <a:gd name="connsiteX68" fmla="*/ 0 w 3405727"/>
                <a:gd name="connsiteY68" fmla="*/ 1472957 h 2990629"/>
                <a:gd name="connsiteX69" fmla="*/ 0 w 3405727"/>
                <a:gd name="connsiteY69" fmla="*/ 834497 h 2990629"/>
                <a:gd name="connsiteX70" fmla="*/ 2773 w 3405727"/>
                <a:gd name="connsiteY70" fmla="*/ 829707 h 2990629"/>
                <a:gd name="connsiteX71" fmla="*/ 227746 w 3405727"/>
                <a:gd name="connsiteY71" fmla="*/ 539303 h 2990629"/>
                <a:gd name="connsiteX72" fmla="*/ 357979 w 3405727"/>
                <a:gd name="connsiteY72" fmla="*/ 409733 h 2990629"/>
                <a:gd name="connsiteX73" fmla="*/ 503273 w 3405727"/>
                <a:gd name="connsiteY73" fmla="*/ 297611 h 2990629"/>
                <a:gd name="connsiteX74" fmla="*/ 826767 w 3405727"/>
                <a:gd name="connsiteY74" fmla="*/ 129296 h 2990629"/>
                <a:gd name="connsiteX75" fmla="*/ 1174277 w 3405727"/>
                <a:gd name="connsiteY75" fmla="*/ 33296 h 2990629"/>
                <a:gd name="connsiteX76" fmla="*/ 1529815 w 3405727"/>
                <a:gd name="connsiteY76" fmla="*/ 58 h 299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05727" h="2990629">
                  <a:moveTo>
                    <a:pt x="0" y="2398516"/>
                  </a:moveTo>
                  <a:lnTo>
                    <a:pt x="34685" y="2518944"/>
                  </a:lnTo>
                  <a:cubicBezTo>
                    <a:pt x="69582" y="2620981"/>
                    <a:pt x="114165" y="2719966"/>
                    <a:pt x="168103" y="2813843"/>
                  </a:cubicBezTo>
                  <a:cubicBezTo>
                    <a:pt x="195171" y="2860682"/>
                    <a:pt x="224297" y="2906459"/>
                    <a:pt x="255611" y="2950711"/>
                  </a:cubicBezTo>
                  <a:lnTo>
                    <a:pt x="285306" y="2990629"/>
                  </a:lnTo>
                  <a:lnTo>
                    <a:pt x="29051" y="2990629"/>
                  </a:lnTo>
                  <a:lnTo>
                    <a:pt x="0" y="2950561"/>
                  </a:lnTo>
                  <a:close/>
                  <a:moveTo>
                    <a:pt x="1529815" y="58"/>
                  </a:moveTo>
                  <a:cubicBezTo>
                    <a:pt x="1590188" y="-539"/>
                    <a:pt x="1650429" y="3508"/>
                    <a:pt x="1710005" y="11336"/>
                  </a:cubicBezTo>
                  <a:cubicBezTo>
                    <a:pt x="1769649" y="18833"/>
                    <a:pt x="1828562" y="30576"/>
                    <a:pt x="1886680" y="45172"/>
                  </a:cubicBezTo>
                  <a:cubicBezTo>
                    <a:pt x="2002915" y="74563"/>
                    <a:pt x="2115500" y="116492"/>
                    <a:pt x="2223376" y="168173"/>
                  </a:cubicBezTo>
                  <a:cubicBezTo>
                    <a:pt x="2277248" y="194181"/>
                    <a:pt x="2330190" y="222178"/>
                    <a:pt x="2381739" y="252696"/>
                  </a:cubicBezTo>
                  <a:cubicBezTo>
                    <a:pt x="2433421" y="282949"/>
                    <a:pt x="2483909" y="315391"/>
                    <a:pt x="2532871" y="350089"/>
                  </a:cubicBezTo>
                  <a:cubicBezTo>
                    <a:pt x="2630795" y="419486"/>
                    <a:pt x="2723942" y="496312"/>
                    <a:pt x="2810322" y="580834"/>
                  </a:cubicBezTo>
                  <a:cubicBezTo>
                    <a:pt x="2896702" y="665356"/>
                    <a:pt x="2977111" y="756845"/>
                    <a:pt x="3049360" y="855234"/>
                  </a:cubicBezTo>
                  <a:cubicBezTo>
                    <a:pt x="3121873" y="953489"/>
                    <a:pt x="3185896" y="1058777"/>
                    <a:pt x="3240763" y="1169638"/>
                  </a:cubicBezTo>
                  <a:cubicBezTo>
                    <a:pt x="3267963" y="1225168"/>
                    <a:pt x="3292577" y="1282224"/>
                    <a:pt x="3314803" y="1340474"/>
                  </a:cubicBezTo>
                  <a:cubicBezTo>
                    <a:pt x="3320243" y="1355069"/>
                    <a:pt x="3325882" y="1369599"/>
                    <a:pt x="3330791" y="1384460"/>
                  </a:cubicBezTo>
                  <a:lnTo>
                    <a:pt x="3345453" y="1428977"/>
                  </a:lnTo>
                  <a:lnTo>
                    <a:pt x="3358457" y="1474091"/>
                  </a:lnTo>
                  <a:cubicBezTo>
                    <a:pt x="3362703" y="1489151"/>
                    <a:pt x="3366153" y="1504476"/>
                    <a:pt x="3369868" y="1519736"/>
                  </a:cubicBezTo>
                  <a:cubicBezTo>
                    <a:pt x="3398263" y="1642074"/>
                    <a:pt x="3408347" y="1768924"/>
                    <a:pt x="3405163" y="1894713"/>
                  </a:cubicBezTo>
                  <a:cubicBezTo>
                    <a:pt x="3403505" y="1957607"/>
                    <a:pt x="3396936" y="2020434"/>
                    <a:pt x="3385459" y="2082134"/>
                  </a:cubicBezTo>
                  <a:cubicBezTo>
                    <a:pt x="3373915" y="2143834"/>
                    <a:pt x="3357926" y="2204407"/>
                    <a:pt x="3339549" y="2263586"/>
                  </a:cubicBezTo>
                  <a:cubicBezTo>
                    <a:pt x="3321238" y="2322897"/>
                    <a:pt x="3301600" y="2380683"/>
                    <a:pt x="3278379" y="2438999"/>
                  </a:cubicBezTo>
                  <a:cubicBezTo>
                    <a:pt x="3266770" y="2468124"/>
                    <a:pt x="3254164" y="2497315"/>
                    <a:pt x="3239900" y="2526175"/>
                  </a:cubicBezTo>
                  <a:cubicBezTo>
                    <a:pt x="3225371" y="2554969"/>
                    <a:pt x="3209315" y="2583629"/>
                    <a:pt x="3190407" y="2611095"/>
                  </a:cubicBezTo>
                  <a:cubicBezTo>
                    <a:pt x="3171765" y="2638695"/>
                    <a:pt x="3150468" y="2665166"/>
                    <a:pt x="3127049" y="2689448"/>
                  </a:cubicBezTo>
                  <a:cubicBezTo>
                    <a:pt x="3115306" y="2701523"/>
                    <a:pt x="3103099" y="2713199"/>
                    <a:pt x="3090560" y="2724279"/>
                  </a:cubicBezTo>
                  <a:cubicBezTo>
                    <a:pt x="3078020" y="2735292"/>
                    <a:pt x="3065083" y="2745575"/>
                    <a:pt x="3052080" y="2755460"/>
                  </a:cubicBezTo>
                  <a:cubicBezTo>
                    <a:pt x="2999801" y="2794869"/>
                    <a:pt x="2946858" y="2824392"/>
                    <a:pt x="2898626" y="2853649"/>
                  </a:cubicBezTo>
                  <a:cubicBezTo>
                    <a:pt x="2850129" y="2882575"/>
                    <a:pt x="2805413" y="2911302"/>
                    <a:pt x="2763748" y="2943015"/>
                  </a:cubicBezTo>
                  <a:lnTo>
                    <a:pt x="2705681" y="2990629"/>
                  </a:lnTo>
                  <a:lnTo>
                    <a:pt x="2419819" y="2990629"/>
                  </a:lnTo>
                  <a:lnTo>
                    <a:pt x="2444103" y="2964245"/>
                  </a:lnTo>
                  <a:lnTo>
                    <a:pt x="2475218" y="2932334"/>
                  </a:lnTo>
                  <a:cubicBezTo>
                    <a:pt x="2485700" y="2921719"/>
                    <a:pt x="2497244" y="2910573"/>
                    <a:pt x="2508589" y="2899958"/>
                  </a:cubicBezTo>
                  <a:cubicBezTo>
                    <a:pt x="2554101" y="2857099"/>
                    <a:pt x="2604125" y="2818354"/>
                    <a:pt x="2656404" y="2784386"/>
                  </a:cubicBezTo>
                  <a:cubicBezTo>
                    <a:pt x="2708616" y="2750352"/>
                    <a:pt x="2763417" y="2721957"/>
                    <a:pt x="2815497" y="2696347"/>
                  </a:cubicBezTo>
                  <a:cubicBezTo>
                    <a:pt x="2841504" y="2683609"/>
                    <a:pt x="2866847" y="2671270"/>
                    <a:pt x="2890664" y="2658731"/>
                  </a:cubicBezTo>
                  <a:cubicBezTo>
                    <a:pt x="2914549" y="2646258"/>
                    <a:pt x="2937039" y="2633652"/>
                    <a:pt x="2957473" y="2619787"/>
                  </a:cubicBezTo>
                  <a:cubicBezTo>
                    <a:pt x="2998606" y="2592320"/>
                    <a:pt x="3031911" y="2559679"/>
                    <a:pt x="3059178" y="2519408"/>
                  </a:cubicBezTo>
                  <a:cubicBezTo>
                    <a:pt x="3086247" y="2479137"/>
                    <a:pt x="3107610" y="2432166"/>
                    <a:pt x="3123599" y="2381810"/>
                  </a:cubicBezTo>
                  <a:cubicBezTo>
                    <a:pt x="3139455" y="2331455"/>
                    <a:pt x="3149606" y="2277186"/>
                    <a:pt x="3155312" y="2223447"/>
                  </a:cubicBezTo>
                  <a:cubicBezTo>
                    <a:pt x="3160818" y="2169509"/>
                    <a:pt x="3162012" y="2115505"/>
                    <a:pt x="3160884" y="2061966"/>
                  </a:cubicBezTo>
                  <a:cubicBezTo>
                    <a:pt x="3159225" y="2008360"/>
                    <a:pt x="3155643" y="1955351"/>
                    <a:pt x="3150535" y="1902607"/>
                  </a:cubicBezTo>
                  <a:cubicBezTo>
                    <a:pt x="3145426" y="1849864"/>
                    <a:pt x="3137664" y="1797518"/>
                    <a:pt x="3126783" y="1745770"/>
                  </a:cubicBezTo>
                  <a:cubicBezTo>
                    <a:pt x="3116035" y="1693955"/>
                    <a:pt x="3103231" y="1642737"/>
                    <a:pt x="3089631" y="1591719"/>
                  </a:cubicBezTo>
                  <a:cubicBezTo>
                    <a:pt x="3062430" y="1489681"/>
                    <a:pt x="3030452" y="1387843"/>
                    <a:pt x="2988522" y="1289124"/>
                  </a:cubicBezTo>
                  <a:cubicBezTo>
                    <a:pt x="2946593" y="1190470"/>
                    <a:pt x="2896702" y="1094338"/>
                    <a:pt x="2839580" y="1002185"/>
                  </a:cubicBezTo>
                  <a:cubicBezTo>
                    <a:pt x="2810853" y="956209"/>
                    <a:pt x="2780666" y="910963"/>
                    <a:pt x="2748755" y="866843"/>
                  </a:cubicBezTo>
                  <a:cubicBezTo>
                    <a:pt x="2716843" y="822725"/>
                    <a:pt x="2682809" y="779999"/>
                    <a:pt x="2647447" y="738401"/>
                  </a:cubicBezTo>
                  <a:cubicBezTo>
                    <a:pt x="2576924" y="655007"/>
                    <a:pt x="2499566" y="576920"/>
                    <a:pt x="2416172" y="505931"/>
                  </a:cubicBezTo>
                  <a:cubicBezTo>
                    <a:pt x="2332977" y="434678"/>
                    <a:pt x="2243346" y="370855"/>
                    <a:pt x="2148407" y="316586"/>
                  </a:cubicBezTo>
                  <a:cubicBezTo>
                    <a:pt x="2136465" y="309951"/>
                    <a:pt x="2124590" y="303118"/>
                    <a:pt x="2112581" y="296683"/>
                  </a:cubicBezTo>
                  <a:lnTo>
                    <a:pt x="2076292" y="277708"/>
                  </a:lnTo>
                  <a:lnTo>
                    <a:pt x="2039404" y="259928"/>
                  </a:lnTo>
                  <a:cubicBezTo>
                    <a:pt x="2027064" y="254089"/>
                    <a:pt x="2014525" y="248782"/>
                    <a:pt x="2002118" y="243143"/>
                  </a:cubicBezTo>
                  <a:cubicBezTo>
                    <a:pt x="1952228" y="221249"/>
                    <a:pt x="1900944" y="202673"/>
                    <a:pt x="1848996" y="186949"/>
                  </a:cubicBezTo>
                  <a:cubicBezTo>
                    <a:pt x="1797049" y="171292"/>
                    <a:pt x="1744107" y="159284"/>
                    <a:pt x="1690766" y="150592"/>
                  </a:cubicBezTo>
                  <a:cubicBezTo>
                    <a:pt x="1637359" y="142034"/>
                    <a:pt x="1583554" y="137457"/>
                    <a:pt x="1529815" y="136793"/>
                  </a:cubicBezTo>
                  <a:cubicBezTo>
                    <a:pt x="1420613" y="135997"/>
                    <a:pt x="1311344" y="150393"/>
                    <a:pt x="1206321" y="179452"/>
                  </a:cubicBezTo>
                  <a:cubicBezTo>
                    <a:pt x="1101166" y="208246"/>
                    <a:pt x="1000854" y="252298"/>
                    <a:pt x="906711" y="305307"/>
                  </a:cubicBezTo>
                  <a:cubicBezTo>
                    <a:pt x="812503" y="358449"/>
                    <a:pt x="724332" y="420879"/>
                    <a:pt x="641667" y="489080"/>
                  </a:cubicBezTo>
                  <a:cubicBezTo>
                    <a:pt x="600202" y="523115"/>
                    <a:pt x="560727" y="559338"/>
                    <a:pt x="520987" y="595165"/>
                  </a:cubicBezTo>
                  <a:cubicBezTo>
                    <a:pt x="481247" y="630991"/>
                    <a:pt x="442502" y="668209"/>
                    <a:pt x="406742" y="708281"/>
                  </a:cubicBezTo>
                  <a:cubicBezTo>
                    <a:pt x="262709" y="867706"/>
                    <a:pt x="147735" y="1054199"/>
                    <a:pt x="68587" y="1254625"/>
                  </a:cubicBezTo>
                  <a:cubicBezTo>
                    <a:pt x="48783" y="1304714"/>
                    <a:pt x="31235" y="1355700"/>
                    <a:pt x="16050" y="1407357"/>
                  </a:cubicBezTo>
                  <a:lnTo>
                    <a:pt x="0" y="1472957"/>
                  </a:lnTo>
                  <a:lnTo>
                    <a:pt x="0" y="834497"/>
                  </a:lnTo>
                  <a:lnTo>
                    <a:pt x="2773" y="829707"/>
                  </a:lnTo>
                  <a:cubicBezTo>
                    <a:pt x="68952" y="726310"/>
                    <a:pt x="144252" y="628967"/>
                    <a:pt x="227746" y="539303"/>
                  </a:cubicBezTo>
                  <a:cubicBezTo>
                    <a:pt x="269676" y="494653"/>
                    <a:pt x="312534" y="450866"/>
                    <a:pt x="357979" y="409733"/>
                  </a:cubicBezTo>
                  <a:cubicBezTo>
                    <a:pt x="403426" y="368600"/>
                    <a:pt x="452719" y="331911"/>
                    <a:pt x="503273" y="297611"/>
                  </a:cubicBezTo>
                  <a:cubicBezTo>
                    <a:pt x="604581" y="229078"/>
                    <a:pt x="713717" y="172951"/>
                    <a:pt x="826767" y="129296"/>
                  </a:cubicBezTo>
                  <a:cubicBezTo>
                    <a:pt x="939817" y="85509"/>
                    <a:pt x="1056715" y="54659"/>
                    <a:pt x="1174277" y="33296"/>
                  </a:cubicBezTo>
                  <a:cubicBezTo>
                    <a:pt x="1291971" y="12000"/>
                    <a:pt x="1410860" y="986"/>
                    <a:pt x="1529815" y="5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AD44A17B-31B1-434F-8B3F-488316AA8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17890" cy="2949310"/>
            </a:xfrm>
            <a:custGeom>
              <a:avLst/>
              <a:gdLst>
                <a:gd name="connsiteX0" fmla="*/ 0 w 3417890"/>
                <a:gd name="connsiteY0" fmla="*/ 1953986 h 2966488"/>
                <a:gd name="connsiteX1" fmla="*/ 3650 w 3417890"/>
                <a:gd name="connsiteY1" fmla="*/ 2036794 h 2966488"/>
                <a:gd name="connsiteX2" fmla="*/ 97711 w 3417890"/>
                <a:gd name="connsiteY2" fmla="*/ 2451281 h 2966488"/>
                <a:gd name="connsiteX3" fmla="*/ 373570 w 3417890"/>
                <a:gd name="connsiteY3" fmla="*/ 2919471 h 2966488"/>
                <a:gd name="connsiteX4" fmla="*/ 418218 w 3417890"/>
                <a:gd name="connsiteY4" fmla="*/ 2966488 h 2966488"/>
                <a:gd name="connsiteX5" fmla="*/ 0 w 3417890"/>
                <a:gd name="connsiteY5" fmla="*/ 2966488 h 2966488"/>
                <a:gd name="connsiteX6" fmla="*/ 1526033 w 3417890"/>
                <a:gd name="connsiteY6" fmla="*/ 0 h 2966488"/>
                <a:gd name="connsiteX7" fmla="*/ 3362636 w 3417890"/>
                <a:gd name="connsiteY7" fmla="*/ 2324034 h 2966488"/>
                <a:gd name="connsiteX8" fmla="*/ 2754079 w 3417890"/>
                <a:gd name="connsiteY8" fmla="*/ 2933084 h 2966488"/>
                <a:gd name="connsiteX9" fmla="*/ 2713560 w 3417890"/>
                <a:gd name="connsiteY9" fmla="*/ 2966488 h 2966488"/>
                <a:gd name="connsiteX10" fmla="*/ 2248047 w 3417890"/>
                <a:gd name="connsiteY10" fmla="*/ 2966488 h 2966488"/>
                <a:gd name="connsiteX11" fmla="*/ 2395207 w 3417890"/>
                <a:gd name="connsiteY11" fmla="*/ 2809141 h 2966488"/>
                <a:gd name="connsiteX12" fmla="*/ 2822595 w 3417890"/>
                <a:gd name="connsiteY12" fmla="*/ 2501371 h 2966488"/>
                <a:gd name="connsiteX13" fmla="*/ 2960458 w 3417890"/>
                <a:gd name="connsiteY13" fmla="*/ 2413398 h 2966488"/>
                <a:gd name="connsiteX14" fmla="*/ 3043189 w 3417890"/>
                <a:gd name="connsiteY14" fmla="*/ 2234668 h 2966488"/>
                <a:gd name="connsiteX15" fmla="*/ 3047966 w 3417890"/>
                <a:gd name="connsiteY15" fmla="*/ 1613687 h 2966488"/>
                <a:gd name="connsiteX16" fmla="*/ 2759170 w 3417890"/>
                <a:gd name="connsiteY16" fmla="*/ 1025348 h 2966488"/>
                <a:gd name="connsiteX17" fmla="*/ 2179655 w 3417890"/>
                <a:gd name="connsiteY17" fmla="*/ 518811 h 2966488"/>
                <a:gd name="connsiteX18" fmla="*/ 1526033 w 3417890"/>
                <a:gd name="connsiteY18" fmla="*/ 331721 h 2966488"/>
                <a:gd name="connsiteX19" fmla="*/ 447145 w 3417890"/>
                <a:gd name="connsiteY19" fmla="*/ 787106 h 2966488"/>
                <a:gd name="connsiteX20" fmla="*/ 118145 w 3417890"/>
                <a:gd name="connsiteY20" fmla="*/ 1283758 h 2966488"/>
                <a:gd name="connsiteX21" fmla="*/ 4939 w 3417890"/>
                <a:gd name="connsiteY21" fmla="*/ 1736003 h 2966488"/>
                <a:gd name="connsiteX22" fmla="*/ 0 w 3417890"/>
                <a:gd name="connsiteY22" fmla="*/ 1838243 h 2966488"/>
                <a:gd name="connsiteX23" fmla="*/ 0 w 3417890"/>
                <a:gd name="connsiteY23" fmla="*/ 812148 h 2966488"/>
                <a:gd name="connsiteX24" fmla="*/ 90445 w 3417890"/>
                <a:gd name="connsiteY24" fmla="*/ 689050 h 2966488"/>
                <a:gd name="connsiteX25" fmla="*/ 1526033 w 3417890"/>
                <a:gd name="connsiteY25" fmla="*/ 0 h 29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17890" h="2966488">
                  <a:moveTo>
                    <a:pt x="0" y="1953986"/>
                  </a:moveTo>
                  <a:lnTo>
                    <a:pt x="3650" y="2036794"/>
                  </a:lnTo>
                  <a:cubicBezTo>
                    <a:pt x="16269" y="2179080"/>
                    <a:pt x="47754" y="2317979"/>
                    <a:pt x="97711" y="2451281"/>
                  </a:cubicBezTo>
                  <a:cubicBezTo>
                    <a:pt x="161932" y="2622780"/>
                    <a:pt x="254747" y="2780348"/>
                    <a:pt x="373570" y="2919471"/>
                  </a:cubicBezTo>
                  <a:lnTo>
                    <a:pt x="418218" y="2966488"/>
                  </a:lnTo>
                  <a:lnTo>
                    <a:pt x="0" y="2966488"/>
                  </a:lnTo>
                  <a:close/>
                  <a:moveTo>
                    <a:pt x="1526033" y="0"/>
                  </a:moveTo>
                  <a:cubicBezTo>
                    <a:pt x="2553570" y="0"/>
                    <a:pt x="3682481" y="1179399"/>
                    <a:pt x="3362636" y="2324034"/>
                  </a:cubicBezTo>
                  <a:cubicBezTo>
                    <a:pt x="3239684" y="2764061"/>
                    <a:pt x="3030076" y="2721132"/>
                    <a:pt x="2754079" y="2933084"/>
                  </a:cubicBezTo>
                  <a:lnTo>
                    <a:pt x="2713560" y="2966488"/>
                  </a:lnTo>
                  <a:lnTo>
                    <a:pt x="2248047" y="2966488"/>
                  </a:lnTo>
                  <a:lnTo>
                    <a:pt x="2395207" y="2809141"/>
                  </a:lnTo>
                  <a:cubicBezTo>
                    <a:pt x="2559076" y="2642352"/>
                    <a:pt x="2711402" y="2560882"/>
                    <a:pt x="2822595" y="2501371"/>
                  </a:cubicBezTo>
                  <a:cubicBezTo>
                    <a:pt x="2893052" y="2463621"/>
                    <a:pt x="2934252" y="2440931"/>
                    <a:pt x="2960458" y="2413398"/>
                  </a:cubicBezTo>
                  <a:cubicBezTo>
                    <a:pt x="2991242" y="2381089"/>
                    <a:pt x="3019106" y="2320915"/>
                    <a:pt x="3043189" y="2234668"/>
                  </a:cubicBezTo>
                  <a:cubicBezTo>
                    <a:pt x="3098918" y="2035171"/>
                    <a:pt x="3100511" y="1826254"/>
                    <a:pt x="3047966" y="1613687"/>
                  </a:cubicBezTo>
                  <a:cubicBezTo>
                    <a:pt x="2998075" y="1412001"/>
                    <a:pt x="2898227" y="1208590"/>
                    <a:pt x="2759170" y="1025348"/>
                  </a:cubicBezTo>
                  <a:cubicBezTo>
                    <a:pt x="2601935" y="818155"/>
                    <a:pt x="2401509" y="643007"/>
                    <a:pt x="2179655" y="518811"/>
                  </a:cubicBezTo>
                  <a:cubicBezTo>
                    <a:pt x="1960985" y="396406"/>
                    <a:pt x="1734950" y="331721"/>
                    <a:pt x="1526033" y="331721"/>
                  </a:cubicBezTo>
                  <a:cubicBezTo>
                    <a:pt x="1118813" y="331721"/>
                    <a:pt x="735676" y="493468"/>
                    <a:pt x="447145" y="787106"/>
                  </a:cubicBezTo>
                  <a:cubicBezTo>
                    <a:pt x="306164" y="930543"/>
                    <a:pt x="195502" y="1097663"/>
                    <a:pt x="118145" y="1283758"/>
                  </a:cubicBezTo>
                  <a:cubicBezTo>
                    <a:pt x="58037" y="1428405"/>
                    <a:pt x="20134" y="1579955"/>
                    <a:pt x="4939" y="1736003"/>
                  </a:cubicBezTo>
                  <a:lnTo>
                    <a:pt x="0" y="1838243"/>
                  </a:lnTo>
                  <a:lnTo>
                    <a:pt x="0" y="812148"/>
                  </a:lnTo>
                  <a:lnTo>
                    <a:pt x="90445" y="689050"/>
                  </a:lnTo>
                  <a:cubicBezTo>
                    <a:pt x="431676" y="268232"/>
                    <a:pt x="948081" y="0"/>
                    <a:pt x="152603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E89C250B-5ADB-4172-AD75-5677A112C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17890" cy="2949310"/>
            </a:xfrm>
            <a:custGeom>
              <a:avLst/>
              <a:gdLst>
                <a:gd name="connsiteX0" fmla="*/ 1526033 w 3417890"/>
                <a:gd name="connsiteY0" fmla="*/ 0 h 2966488"/>
                <a:gd name="connsiteX1" fmla="*/ 3362636 w 3417890"/>
                <a:gd name="connsiteY1" fmla="*/ 2324034 h 2966488"/>
                <a:gd name="connsiteX2" fmla="*/ 2754079 w 3417890"/>
                <a:gd name="connsiteY2" fmla="*/ 2933084 h 2966488"/>
                <a:gd name="connsiteX3" fmla="*/ 2713560 w 3417890"/>
                <a:gd name="connsiteY3" fmla="*/ 2966488 h 2966488"/>
                <a:gd name="connsiteX4" fmla="*/ 2157350 w 3417890"/>
                <a:gd name="connsiteY4" fmla="*/ 2966488 h 2966488"/>
                <a:gd name="connsiteX5" fmla="*/ 2163135 w 3417890"/>
                <a:gd name="connsiteY5" fmla="*/ 2960207 h 2966488"/>
                <a:gd name="connsiteX6" fmla="*/ 2347903 w 3417890"/>
                <a:gd name="connsiteY6" fmla="*/ 2762701 h 2966488"/>
                <a:gd name="connsiteX7" fmla="*/ 2791280 w 3417890"/>
                <a:gd name="connsiteY7" fmla="*/ 2442922 h 2966488"/>
                <a:gd name="connsiteX8" fmla="*/ 2912425 w 3417890"/>
                <a:gd name="connsiteY8" fmla="*/ 2367688 h 2966488"/>
                <a:gd name="connsiteX9" fmla="*/ 2979300 w 3417890"/>
                <a:gd name="connsiteY9" fmla="*/ 2216888 h 2966488"/>
                <a:gd name="connsiteX10" fmla="*/ 2983612 w 3417890"/>
                <a:gd name="connsiteY10" fmla="*/ 1629676 h 2966488"/>
                <a:gd name="connsiteX11" fmla="*/ 2706361 w 3417890"/>
                <a:gd name="connsiteY11" fmla="*/ 1065486 h 2966488"/>
                <a:gd name="connsiteX12" fmla="*/ 2147279 w 3417890"/>
                <a:gd name="connsiteY12" fmla="*/ 576729 h 2966488"/>
                <a:gd name="connsiteX13" fmla="*/ 1526033 w 3417890"/>
                <a:gd name="connsiteY13" fmla="*/ 398065 h 2966488"/>
                <a:gd name="connsiteX14" fmla="*/ 494515 w 3417890"/>
                <a:gd name="connsiteY14" fmla="*/ 833613 h 2966488"/>
                <a:gd name="connsiteX15" fmla="*/ 179447 w 3417890"/>
                <a:gd name="connsiteY15" fmla="*/ 1309235 h 2966488"/>
                <a:gd name="connsiteX16" fmla="*/ 63743 w 3417890"/>
                <a:gd name="connsiteY16" fmla="*/ 1893460 h 2966488"/>
                <a:gd name="connsiteX17" fmla="*/ 159809 w 3417890"/>
                <a:gd name="connsiteY17" fmla="*/ 2427994 h 2966488"/>
                <a:gd name="connsiteX18" fmla="*/ 423991 w 3417890"/>
                <a:gd name="connsiteY18" fmla="*/ 2876348 h 2966488"/>
                <a:gd name="connsiteX19" fmla="*/ 509568 w 3417890"/>
                <a:gd name="connsiteY19" fmla="*/ 2966488 h 2966488"/>
                <a:gd name="connsiteX20" fmla="*/ 0 w 3417890"/>
                <a:gd name="connsiteY20" fmla="*/ 2966488 h 2966488"/>
                <a:gd name="connsiteX21" fmla="*/ 0 w 3417890"/>
                <a:gd name="connsiteY21" fmla="*/ 812148 h 2966488"/>
                <a:gd name="connsiteX22" fmla="*/ 90445 w 3417890"/>
                <a:gd name="connsiteY22" fmla="*/ 689050 h 2966488"/>
                <a:gd name="connsiteX23" fmla="*/ 1526033 w 3417890"/>
                <a:gd name="connsiteY23" fmla="*/ 0 h 29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7890" h="2966488">
                  <a:moveTo>
                    <a:pt x="1526033" y="0"/>
                  </a:moveTo>
                  <a:cubicBezTo>
                    <a:pt x="2553570" y="0"/>
                    <a:pt x="3682481" y="1179399"/>
                    <a:pt x="3362636" y="2324034"/>
                  </a:cubicBezTo>
                  <a:cubicBezTo>
                    <a:pt x="3239684" y="2764061"/>
                    <a:pt x="3030076" y="2721132"/>
                    <a:pt x="2754079" y="2933084"/>
                  </a:cubicBezTo>
                  <a:lnTo>
                    <a:pt x="2713560" y="2966488"/>
                  </a:lnTo>
                  <a:lnTo>
                    <a:pt x="2157350" y="2966488"/>
                  </a:lnTo>
                  <a:lnTo>
                    <a:pt x="2163135" y="2960207"/>
                  </a:lnTo>
                  <a:cubicBezTo>
                    <a:pt x="2221850" y="2895786"/>
                    <a:pt x="2282554" y="2829177"/>
                    <a:pt x="2347903" y="2762701"/>
                  </a:cubicBezTo>
                  <a:cubicBezTo>
                    <a:pt x="2518806" y="2588746"/>
                    <a:pt x="2676306" y="2504423"/>
                    <a:pt x="2791280" y="2442922"/>
                  </a:cubicBezTo>
                  <a:cubicBezTo>
                    <a:pt x="2847673" y="2412669"/>
                    <a:pt x="2892256" y="2388852"/>
                    <a:pt x="2912425" y="2367688"/>
                  </a:cubicBezTo>
                  <a:cubicBezTo>
                    <a:pt x="2934982" y="2344003"/>
                    <a:pt x="2958733" y="2290463"/>
                    <a:pt x="2979300" y="2216888"/>
                  </a:cubicBezTo>
                  <a:cubicBezTo>
                    <a:pt x="3031977" y="2028537"/>
                    <a:pt x="3033370" y="1830964"/>
                    <a:pt x="2983612" y="1629676"/>
                  </a:cubicBezTo>
                  <a:cubicBezTo>
                    <a:pt x="2935844" y="1436681"/>
                    <a:pt x="2839977" y="1241564"/>
                    <a:pt x="2706361" y="1065486"/>
                  </a:cubicBezTo>
                  <a:cubicBezTo>
                    <a:pt x="2554565" y="865525"/>
                    <a:pt x="2361238" y="696481"/>
                    <a:pt x="2147279" y="576729"/>
                  </a:cubicBezTo>
                  <a:cubicBezTo>
                    <a:pt x="1938428" y="459831"/>
                    <a:pt x="1723605" y="398065"/>
                    <a:pt x="1526033" y="398065"/>
                  </a:cubicBezTo>
                  <a:cubicBezTo>
                    <a:pt x="1136792" y="398065"/>
                    <a:pt x="770374" y="552713"/>
                    <a:pt x="494515" y="833613"/>
                  </a:cubicBezTo>
                  <a:cubicBezTo>
                    <a:pt x="359505" y="971012"/>
                    <a:pt x="253487" y="1131034"/>
                    <a:pt x="179447" y="1309235"/>
                  </a:cubicBezTo>
                  <a:cubicBezTo>
                    <a:pt x="102687" y="1494003"/>
                    <a:pt x="63743" y="1690580"/>
                    <a:pt x="63743" y="1893460"/>
                  </a:cubicBezTo>
                  <a:cubicBezTo>
                    <a:pt x="63743" y="2077897"/>
                    <a:pt x="96052" y="2257689"/>
                    <a:pt x="159809" y="2427994"/>
                  </a:cubicBezTo>
                  <a:cubicBezTo>
                    <a:pt x="221310" y="2592262"/>
                    <a:pt x="310211" y="2743063"/>
                    <a:pt x="423991" y="2876348"/>
                  </a:cubicBezTo>
                  <a:lnTo>
                    <a:pt x="509568" y="2966488"/>
                  </a:lnTo>
                  <a:lnTo>
                    <a:pt x="0" y="2966488"/>
                  </a:lnTo>
                  <a:lnTo>
                    <a:pt x="0" y="812148"/>
                  </a:lnTo>
                  <a:lnTo>
                    <a:pt x="90445" y="689050"/>
                  </a:lnTo>
                  <a:cubicBezTo>
                    <a:pt x="431676" y="268232"/>
                    <a:pt x="948081" y="0"/>
                    <a:pt x="152603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1" name="Freeform: Shape 30">
              <a:extLst>
                <a:ext uri="{FF2B5EF4-FFF2-40B4-BE49-F238E27FC236}">
                  <a16:creationId xmlns:a16="http://schemas.microsoft.com/office/drawing/2014/main" id="{0DBADFCF-E338-4B63-B2DF-02E748832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881713"/>
              <a:ext cx="3462418" cy="2976353"/>
            </a:xfrm>
            <a:custGeom>
              <a:avLst/>
              <a:gdLst>
                <a:gd name="connsiteX0" fmla="*/ 0 w 3462418"/>
                <a:gd name="connsiteY0" fmla="*/ 2730212 h 2993689"/>
                <a:gd name="connsiteX1" fmla="*/ 55451 w 3462418"/>
                <a:gd name="connsiteY1" fmla="*/ 2830720 h 2993689"/>
                <a:gd name="connsiteX2" fmla="*/ 152058 w 3462418"/>
                <a:gd name="connsiteY2" fmla="*/ 2972167 h 2993689"/>
                <a:gd name="connsiteX3" fmla="*/ 170061 w 3462418"/>
                <a:gd name="connsiteY3" fmla="*/ 2993689 h 2993689"/>
                <a:gd name="connsiteX4" fmla="*/ 0 w 3462418"/>
                <a:gd name="connsiteY4" fmla="*/ 2993689 h 2993689"/>
                <a:gd name="connsiteX5" fmla="*/ 1541758 w 3462418"/>
                <a:gd name="connsiteY5" fmla="*/ 0 h 2993689"/>
                <a:gd name="connsiteX6" fmla="*/ 3462418 w 3462418"/>
                <a:gd name="connsiteY6" fmla="*/ 1920662 h 2993689"/>
                <a:gd name="connsiteX7" fmla="*/ 3230610 w 3462418"/>
                <a:gd name="connsiteY7" fmla="*/ 2836173 h 2993689"/>
                <a:gd name="connsiteX8" fmla="*/ 3134917 w 3462418"/>
                <a:gd name="connsiteY8" fmla="*/ 2993689 h 2993689"/>
                <a:gd name="connsiteX9" fmla="*/ 2620198 w 3462418"/>
                <a:gd name="connsiteY9" fmla="*/ 2993689 h 2993689"/>
                <a:gd name="connsiteX10" fmla="*/ 2647978 w 3462418"/>
                <a:gd name="connsiteY10" fmla="*/ 2965249 h 2993689"/>
                <a:gd name="connsiteX11" fmla="*/ 2948384 w 3462418"/>
                <a:gd name="connsiteY11" fmla="*/ 2745916 h 2993689"/>
                <a:gd name="connsiteX12" fmla="*/ 3099450 w 3462418"/>
                <a:gd name="connsiteY12" fmla="*/ 2653232 h 2993689"/>
                <a:gd name="connsiteX13" fmla="*/ 3212964 w 3462418"/>
                <a:gd name="connsiteY13" fmla="*/ 2536069 h 2993689"/>
                <a:gd name="connsiteX14" fmla="*/ 3283488 w 3462418"/>
                <a:gd name="connsiteY14" fmla="*/ 2387060 h 2993689"/>
                <a:gd name="connsiteX15" fmla="*/ 3325484 w 3462418"/>
                <a:gd name="connsiteY15" fmla="*/ 2221531 h 2993689"/>
                <a:gd name="connsiteX16" fmla="*/ 3332716 w 3462418"/>
                <a:gd name="connsiteY16" fmla="*/ 2179270 h 2993689"/>
                <a:gd name="connsiteX17" fmla="*/ 3338819 w 3462418"/>
                <a:gd name="connsiteY17" fmla="*/ 2136943 h 2993689"/>
                <a:gd name="connsiteX18" fmla="*/ 3343397 w 3462418"/>
                <a:gd name="connsiteY18" fmla="*/ 2094483 h 2993689"/>
                <a:gd name="connsiteX19" fmla="*/ 3346714 w 3462418"/>
                <a:gd name="connsiteY19" fmla="*/ 2051956 h 2993689"/>
                <a:gd name="connsiteX20" fmla="*/ 3348572 w 3462418"/>
                <a:gd name="connsiteY20" fmla="*/ 1881717 h 2993689"/>
                <a:gd name="connsiteX21" fmla="*/ 3345985 w 3462418"/>
                <a:gd name="connsiteY21" fmla="*/ 1839257 h 2993689"/>
                <a:gd name="connsiteX22" fmla="*/ 3342070 w 3462418"/>
                <a:gd name="connsiteY22" fmla="*/ 1796929 h 2993689"/>
                <a:gd name="connsiteX23" fmla="*/ 3337227 w 3462418"/>
                <a:gd name="connsiteY23" fmla="*/ 1754668 h 2993689"/>
                <a:gd name="connsiteX24" fmla="*/ 3331256 w 3462418"/>
                <a:gd name="connsiteY24" fmla="*/ 1712540 h 2993689"/>
                <a:gd name="connsiteX25" fmla="*/ 3296492 w 3462418"/>
                <a:gd name="connsiteY25" fmla="*/ 1545817 h 2993689"/>
                <a:gd name="connsiteX26" fmla="*/ 3179195 w 3462418"/>
                <a:gd name="connsiteY26" fmla="*/ 1224313 h 2993689"/>
                <a:gd name="connsiteX27" fmla="*/ 3099716 w 3462418"/>
                <a:gd name="connsiteY27" fmla="*/ 1071125 h 2993689"/>
                <a:gd name="connsiteX28" fmla="*/ 3008160 w 3462418"/>
                <a:gd name="connsiteY28" fmla="*/ 923576 h 2993689"/>
                <a:gd name="connsiteX29" fmla="*/ 2905327 w 3462418"/>
                <a:gd name="connsiteY29" fmla="*/ 782330 h 2993689"/>
                <a:gd name="connsiteX30" fmla="*/ 2791481 w 3462418"/>
                <a:gd name="connsiteY30" fmla="*/ 648448 h 2993689"/>
                <a:gd name="connsiteX31" fmla="*/ 2667418 w 3462418"/>
                <a:gd name="connsiteY31" fmla="*/ 522526 h 2993689"/>
                <a:gd name="connsiteX32" fmla="*/ 2532739 w 3462418"/>
                <a:gd name="connsiteY32" fmla="*/ 406557 h 2993689"/>
                <a:gd name="connsiteX33" fmla="*/ 2388109 w 3462418"/>
                <a:gd name="connsiteY33" fmla="*/ 301601 h 2993689"/>
                <a:gd name="connsiteX34" fmla="*/ 2233527 w 3462418"/>
                <a:gd name="connsiteY34" fmla="*/ 210377 h 2993689"/>
                <a:gd name="connsiteX35" fmla="*/ 2069922 w 3462418"/>
                <a:gd name="connsiteY35" fmla="*/ 134811 h 2993689"/>
                <a:gd name="connsiteX36" fmla="*/ 1898423 w 3462418"/>
                <a:gd name="connsiteY36" fmla="*/ 77623 h 2993689"/>
                <a:gd name="connsiteX37" fmla="*/ 1540032 w 3462418"/>
                <a:gd name="connsiteY37" fmla="*/ 28926 h 2993689"/>
                <a:gd name="connsiteX38" fmla="*/ 1179784 w 3462418"/>
                <a:gd name="connsiteY38" fmla="*/ 68866 h 2993689"/>
                <a:gd name="connsiteX39" fmla="*/ 1168705 w 3462418"/>
                <a:gd name="connsiteY39" fmla="*/ 71121 h 2993689"/>
                <a:gd name="connsiteX40" fmla="*/ 1157758 w 3462418"/>
                <a:gd name="connsiteY40" fmla="*/ 73908 h 2993689"/>
                <a:gd name="connsiteX41" fmla="*/ 1135798 w 3462418"/>
                <a:gd name="connsiteY41" fmla="*/ 79547 h 2993689"/>
                <a:gd name="connsiteX42" fmla="*/ 1092011 w 3462418"/>
                <a:gd name="connsiteY42" fmla="*/ 90958 h 2993689"/>
                <a:gd name="connsiteX43" fmla="*/ 1048754 w 3462418"/>
                <a:gd name="connsiteY43" fmla="*/ 104028 h 2993689"/>
                <a:gd name="connsiteX44" fmla="*/ 1005763 w 3462418"/>
                <a:gd name="connsiteY44" fmla="*/ 117827 h 2993689"/>
                <a:gd name="connsiteX45" fmla="*/ 963303 w 3462418"/>
                <a:gd name="connsiteY45" fmla="*/ 133153 h 2993689"/>
                <a:gd name="connsiteX46" fmla="*/ 921175 w 3462418"/>
                <a:gd name="connsiteY46" fmla="*/ 149142 h 2993689"/>
                <a:gd name="connsiteX47" fmla="*/ 879776 w 3462418"/>
                <a:gd name="connsiteY47" fmla="*/ 166789 h 2993689"/>
                <a:gd name="connsiteX48" fmla="*/ 838709 w 3462418"/>
                <a:gd name="connsiteY48" fmla="*/ 185034 h 2993689"/>
                <a:gd name="connsiteX49" fmla="*/ 274453 w 3462418"/>
                <a:gd name="connsiteY49" fmla="*/ 607845 h 2993689"/>
                <a:gd name="connsiteX50" fmla="*/ 67351 w 3462418"/>
                <a:gd name="connsiteY50" fmla="*/ 886581 h 2993689"/>
                <a:gd name="connsiteX51" fmla="*/ 0 w 3462418"/>
                <a:gd name="connsiteY51" fmla="*/ 1008513 h 2993689"/>
                <a:gd name="connsiteX52" fmla="*/ 0 w 3462418"/>
                <a:gd name="connsiteY52" fmla="*/ 778734 h 2993689"/>
                <a:gd name="connsiteX53" fmla="*/ 59674 w 3462418"/>
                <a:gd name="connsiteY53" fmla="*/ 698933 h 2993689"/>
                <a:gd name="connsiteX54" fmla="*/ 1541758 w 3462418"/>
                <a:gd name="connsiteY54" fmla="*/ 0 h 299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62418" h="2993689">
                  <a:moveTo>
                    <a:pt x="0" y="2730212"/>
                  </a:moveTo>
                  <a:lnTo>
                    <a:pt x="55451" y="2830720"/>
                  </a:lnTo>
                  <a:cubicBezTo>
                    <a:pt x="85331" y="2879308"/>
                    <a:pt x="117557" y="2926541"/>
                    <a:pt x="152058" y="2972167"/>
                  </a:cubicBezTo>
                  <a:lnTo>
                    <a:pt x="170061" y="2993689"/>
                  </a:lnTo>
                  <a:lnTo>
                    <a:pt x="0" y="2993689"/>
                  </a:lnTo>
                  <a:close/>
                  <a:moveTo>
                    <a:pt x="1541758" y="0"/>
                  </a:moveTo>
                  <a:cubicBezTo>
                    <a:pt x="2602533" y="0"/>
                    <a:pt x="3462418" y="859886"/>
                    <a:pt x="3462418" y="1920662"/>
                  </a:cubicBezTo>
                  <a:cubicBezTo>
                    <a:pt x="3462418" y="2252154"/>
                    <a:pt x="3378445" y="2564028"/>
                    <a:pt x="3230610" y="2836173"/>
                  </a:cubicBezTo>
                  <a:lnTo>
                    <a:pt x="3134917" y="2993689"/>
                  </a:lnTo>
                  <a:lnTo>
                    <a:pt x="2620198" y="2993689"/>
                  </a:lnTo>
                  <a:lnTo>
                    <a:pt x="2647978" y="2965249"/>
                  </a:lnTo>
                  <a:cubicBezTo>
                    <a:pt x="2735818" y="2877741"/>
                    <a:pt x="2841305" y="2805691"/>
                    <a:pt x="2948384" y="2745916"/>
                  </a:cubicBezTo>
                  <a:cubicBezTo>
                    <a:pt x="3001393" y="2715397"/>
                    <a:pt x="3054004" y="2686803"/>
                    <a:pt x="3099450" y="2653232"/>
                  </a:cubicBezTo>
                  <a:cubicBezTo>
                    <a:pt x="3145094" y="2619862"/>
                    <a:pt x="3183242" y="2581382"/>
                    <a:pt x="3212964" y="2536069"/>
                  </a:cubicBezTo>
                  <a:cubicBezTo>
                    <a:pt x="3243151" y="2491221"/>
                    <a:pt x="3265509" y="2440334"/>
                    <a:pt x="3283488" y="2387060"/>
                  </a:cubicBezTo>
                  <a:cubicBezTo>
                    <a:pt x="3301468" y="2333786"/>
                    <a:pt x="3314869" y="2277725"/>
                    <a:pt x="3325484" y="2221531"/>
                  </a:cubicBezTo>
                  <a:cubicBezTo>
                    <a:pt x="3327872" y="2207400"/>
                    <a:pt x="3330725" y="2193401"/>
                    <a:pt x="3332716" y="2179270"/>
                  </a:cubicBezTo>
                  <a:lnTo>
                    <a:pt x="3338819" y="2136943"/>
                  </a:lnTo>
                  <a:lnTo>
                    <a:pt x="3343397" y="2094483"/>
                  </a:lnTo>
                  <a:cubicBezTo>
                    <a:pt x="3345122" y="2080351"/>
                    <a:pt x="3345520" y="2066088"/>
                    <a:pt x="3346714" y="2051956"/>
                  </a:cubicBezTo>
                  <a:cubicBezTo>
                    <a:pt x="3350761" y="1995232"/>
                    <a:pt x="3350828" y="1938376"/>
                    <a:pt x="3348572" y="1881717"/>
                  </a:cubicBezTo>
                  <a:lnTo>
                    <a:pt x="3345985" y="1839257"/>
                  </a:lnTo>
                  <a:cubicBezTo>
                    <a:pt x="3344857" y="1825126"/>
                    <a:pt x="3343330" y="1811061"/>
                    <a:pt x="3342070" y="1796929"/>
                  </a:cubicBezTo>
                  <a:cubicBezTo>
                    <a:pt x="3340943" y="1782798"/>
                    <a:pt x="3338819" y="1768733"/>
                    <a:pt x="3337227" y="1754668"/>
                  </a:cubicBezTo>
                  <a:cubicBezTo>
                    <a:pt x="3335767" y="1740537"/>
                    <a:pt x="3333445" y="1726538"/>
                    <a:pt x="3331256" y="1712540"/>
                  </a:cubicBezTo>
                  <a:cubicBezTo>
                    <a:pt x="3322366" y="1656479"/>
                    <a:pt x="3310756" y="1600883"/>
                    <a:pt x="3296492" y="1545817"/>
                  </a:cubicBezTo>
                  <a:cubicBezTo>
                    <a:pt x="3267300" y="1435885"/>
                    <a:pt x="3227892" y="1328275"/>
                    <a:pt x="3179195" y="1224313"/>
                  </a:cubicBezTo>
                  <a:cubicBezTo>
                    <a:pt x="3154781" y="1172433"/>
                    <a:pt x="3128309" y="1121281"/>
                    <a:pt x="3099716" y="1071125"/>
                  </a:cubicBezTo>
                  <a:cubicBezTo>
                    <a:pt x="3071386" y="1020837"/>
                    <a:pt x="3040603" y="971742"/>
                    <a:pt x="3008160" y="923576"/>
                  </a:cubicBezTo>
                  <a:cubicBezTo>
                    <a:pt x="2975784" y="875344"/>
                    <a:pt x="2941219" y="828439"/>
                    <a:pt x="2905327" y="782330"/>
                  </a:cubicBezTo>
                  <a:cubicBezTo>
                    <a:pt x="2869170" y="736486"/>
                    <a:pt x="2831155" y="691836"/>
                    <a:pt x="2791481" y="648448"/>
                  </a:cubicBezTo>
                  <a:cubicBezTo>
                    <a:pt x="2751740" y="605191"/>
                    <a:pt x="2710674" y="562797"/>
                    <a:pt x="2667418" y="522526"/>
                  </a:cubicBezTo>
                  <a:cubicBezTo>
                    <a:pt x="2624227" y="482189"/>
                    <a:pt x="2579313" y="443444"/>
                    <a:pt x="2532739" y="406557"/>
                  </a:cubicBezTo>
                  <a:cubicBezTo>
                    <a:pt x="2486165" y="369669"/>
                    <a:pt x="2437999" y="334441"/>
                    <a:pt x="2388109" y="301601"/>
                  </a:cubicBezTo>
                  <a:cubicBezTo>
                    <a:pt x="2338085" y="269026"/>
                    <a:pt x="2286669" y="238176"/>
                    <a:pt x="2233527" y="210377"/>
                  </a:cubicBezTo>
                  <a:cubicBezTo>
                    <a:pt x="2180451" y="182447"/>
                    <a:pt x="2125983" y="156771"/>
                    <a:pt x="2069922" y="134811"/>
                  </a:cubicBezTo>
                  <a:cubicBezTo>
                    <a:pt x="2013994" y="112520"/>
                    <a:pt x="1956739" y="93213"/>
                    <a:pt x="1898423" y="77623"/>
                  </a:cubicBezTo>
                  <a:cubicBezTo>
                    <a:pt x="1781856" y="46242"/>
                    <a:pt x="1661044" y="28794"/>
                    <a:pt x="1540032" y="28926"/>
                  </a:cubicBezTo>
                  <a:cubicBezTo>
                    <a:pt x="1418821" y="29325"/>
                    <a:pt x="1297744" y="42660"/>
                    <a:pt x="1179784" y="68866"/>
                  </a:cubicBezTo>
                  <a:lnTo>
                    <a:pt x="1168705" y="71121"/>
                  </a:lnTo>
                  <a:lnTo>
                    <a:pt x="1157758" y="73908"/>
                  </a:lnTo>
                  <a:lnTo>
                    <a:pt x="1135798" y="79547"/>
                  </a:lnTo>
                  <a:lnTo>
                    <a:pt x="1092011" y="90958"/>
                  </a:lnTo>
                  <a:cubicBezTo>
                    <a:pt x="1077349" y="94408"/>
                    <a:pt x="1063151" y="99582"/>
                    <a:pt x="1048754" y="104028"/>
                  </a:cubicBezTo>
                  <a:lnTo>
                    <a:pt x="1005763" y="117827"/>
                  </a:lnTo>
                  <a:cubicBezTo>
                    <a:pt x="991300" y="122139"/>
                    <a:pt x="977434" y="127978"/>
                    <a:pt x="963303" y="133153"/>
                  </a:cubicBezTo>
                  <a:lnTo>
                    <a:pt x="921175" y="149142"/>
                  </a:lnTo>
                  <a:cubicBezTo>
                    <a:pt x="907043" y="154184"/>
                    <a:pt x="893509" y="160818"/>
                    <a:pt x="879776" y="166789"/>
                  </a:cubicBezTo>
                  <a:lnTo>
                    <a:pt x="838709" y="185034"/>
                  </a:lnTo>
                  <a:cubicBezTo>
                    <a:pt x="621233" y="286209"/>
                    <a:pt x="429764" y="433957"/>
                    <a:pt x="274453" y="607845"/>
                  </a:cubicBezTo>
                  <a:cubicBezTo>
                    <a:pt x="196565" y="694822"/>
                    <a:pt x="127434" y="788301"/>
                    <a:pt x="67351" y="886581"/>
                  </a:cubicBezTo>
                  <a:lnTo>
                    <a:pt x="0" y="1008513"/>
                  </a:lnTo>
                  <a:lnTo>
                    <a:pt x="0" y="778734"/>
                  </a:lnTo>
                  <a:lnTo>
                    <a:pt x="59674" y="698933"/>
                  </a:lnTo>
                  <a:cubicBezTo>
                    <a:pt x="411948" y="272073"/>
                    <a:pt x="945071" y="0"/>
                    <a:pt x="154175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 name="Group 32">
            <a:extLst>
              <a:ext uri="{FF2B5EF4-FFF2-40B4-BE49-F238E27FC236}">
                <a16:creationId xmlns:a16="http://schemas.microsoft.com/office/drawing/2014/main" id="{05F16C50-F398-4082-942C-098B046B43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3756" y="2598821"/>
            <a:ext cx="3339065" cy="3401889"/>
            <a:chOff x="3224685" y="2598821"/>
            <a:chExt cx="3339065" cy="3401889"/>
          </a:xfrm>
        </p:grpSpPr>
        <p:sp>
          <p:nvSpPr>
            <p:cNvPr id="34" name="Freeform: Shape 33">
              <a:extLst>
                <a:ext uri="{FF2B5EF4-FFF2-40B4-BE49-F238E27FC236}">
                  <a16:creationId xmlns:a16="http://schemas.microsoft.com/office/drawing/2014/main" id="{16DC8D47-7123-4497-B7D1-769033844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42294" y="2705797"/>
              <a:ext cx="3254181" cy="3187937"/>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D9EAF00-1329-4886-AF49-52D59ECE4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4685" y="2705797"/>
              <a:ext cx="3271790" cy="3187937"/>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6049FB-0264-4F59-9D62-643690143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42295" y="2683818"/>
              <a:ext cx="3271790" cy="3231975"/>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37" name="Freeform: Shape 36">
              <a:extLst>
                <a:ext uri="{FF2B5EF4-FFF2-40B4-BE49-F238E27FC236}">
                  <a16:creationId xmlns:a16="http://schemas.microsoft.com/office/drawing/2014/main" id="{1EBD7950-2F60-42E5-B00A-DB0131FA3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4685" y="2598821"/>
              <a:ext cx="3339065" cy="3401889"/>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652E1DA-5542-724A-B50E-FAE3674F518F}"/>
              </a:ext>
            </a:extLst>
          </p:cNvPr>
          <p:cNvSpPr>
            <a:spLocks noGrp="1"/>
          </p:cNvSpPr>
          <p:nvPr>
            <p:ph idx="1"/>
          </p:nvPr>
        </p:nvSpPr>
        <p:spPr>
          <a:xfrm>
            <a:off x="5542303" y="2019895"/>
            <a:ext cx="6264884" cy="4134107"/>
          </a:xfrm>
        </p:spPr>
        <p:txBody>
          <a:bodyPr anchor="ctr">
            <a:noAutofit/>
          </a:bodyPr>
          <a:lstStyle/>
          <a:p>
            <a:pPr>
              <a:buFont typeface="Wingdings" panose="05000000000000000000" pitchFamily="2" charset="2"/>
              <a:buChar char="§"/>
            </a:pPr>
            <a:r>
              <a:rPr lang="en-GB" sz="2000" dirty="0">
                <a:latin typeface="+mj-lt"/>
              </a:rPr>
              <a:t>Coeliac </a:t>
            </a:r>
            <a:r>
              <a:rPr lang="en-US" sz="2000" dirty="0">
                <a:latin typeface="+mj-lt"/>
              </a:rPr>
              <a:t>disease is a reaction to gluten; when gluten is digested, the immune system will attack, damaging the gut and limiting nutrient absorption</a:t>
            </a:r>
            <a:r>
              <a:rPr lang="en-GB" sz="2000" dirty="0">
                <a:latin typeface="+mj-lt"/>
              </a:rPr>
              <a:t>. </a:t>
            </a:r>
          </a:p>
          <a:p>
            <a:pPr>
              <a:buFont typeface="Wingdings" panose="05000000000000000000" pitchFamily="2" charset="2"/>
              <a:buChar char="§"/>
            </a:pPr>
            <a:r>
              <a:rPr lang="en-GB" sz="2000" dirty="0">
                <a:latin typeface="+mj-lt"/>
              </a:rPr>
              <a:t>Coeliac </a:t>
            </a:r>
            <a:r>
              <a:rPr lang="en-US" sz="2000" dirty="0">
                <a:latin typeface="+mj-lt"/>
              </a:rPr>
              <a:t>disease can cause a variety of symptoms; weight loss, constipation, abdominal pain, bloating, </a:t>
            </a:r>
            <a:r>
              <a:rPr lang="en-GB" sz="2000" dirty="0">
                <a:latin typeface="+mj-lt"/>
              </a:rPr>
              <a:t>diarrhoea, </a:t>
            </a:r>
            <a:r>
              <a:rPr lang="en-US" sz="2000" dirty="0">
                <a:latin typeface="+mj-lt"/>
              </a:rPr>
              <a:t>wind, rash and painful joints</a:t>
            </a:r>
            <a:r>
              <a:rPr lang="en-GB" sz="2000" dirty="0">
                <a:latin typeface="+mj-lt"/>
              </a:rPr>
              <a:t>. </a:t>
            </a:r>
          </a:p>
          <a:p>
            <a:pPr>
              <a:buFont typeface="Wingdings" panose="05000000000000000000" pitchFamily="2" charset="2"/>
              <a:buChar char="§"/>
            </a:pPr>
            <a:r>
              <a:rPr lang="en-GB" sz="2000" dirty="0">
                <a:latin typeface="+mj-lt"/>
              </a:rPr>
              <a:t>Gluten </a:t>
            </a:r>
            <a:r>
              <a:rPr lang="en-US" sz="2000" dirty="0">
                <a:latin typeface="+mj-lt"/>
              </a:rPr>
              <a:t>is found in many food products and comes from wheat, barley and rye.</a:t>
            </a:r>
          </a:p>
          <a:p>
            <a:pPr>
              <a:buFont typeface="Wingdings" panose="05000000000000000000" pitchFamily="2" charset="2"/>
              <a:buChar char="§"/>
            </a:pPr>
            <a:r>
              <a:rPr lang="en-US" sz="2000" dirty="0">
                <a:latin typeface="+mj-lt"/>
              </a:rPr>
              <a:t>Individuals with c</a:t>
            </a:r>
            <a:r>
              <a:rPr lang="en-GB" sz="2000" dirty="0">
                <a:latin typeface="+mj-lt"/>
              </a:rPr>
              <a:t>oeliac</a:t>
            </a:r>
            <a:r>
              <a:rPr lang="en-US" sz="2000" dirty="0">
                <a:latin typeface="+mj-lt"/>
              </a:rPr>
              <a:t> disease must avoid eating any foods that contain gluten, such as wheat flour that is used to make bread, cakes and biscuits.</a:t>
            </a:r>
          </a:p>
          <a:p>
            <a:pPr>
              <a:buFont typeface="Wingdings" panose="05000000000000000000" pitchFamily="2" charset="2"/>
              <a:buChar char="§"/>
            </a:pPr>
            <a:r>
              <a:rPr lang="en-GB" sz="2000" dirty="0">
                <a:latin typeface="+mj-lt"/>
              </a:rPr>
              <a:t>There are many gluten-free food products available in food shops.</a:t>
            </a:r>
          </a:p>
        </p:txBody>
      </p:sp>
      <p:sp>
        <p:nvSpPr>
          <p:cNvPr id="8" name="Title 1">
            <a:extLst>
              <a:ext uri="{FF2B5EF4-FFF2-40B4-BE49-F238E27FC236}">
                <a16:creationId xmlns:a16="http://schemas.microsoft.com/office/drawing/2014/main" id="{526A6E5A-1628-30E8-1B2B-411C27E978E2}"/>
              </a:ext>
            </a:extLst>
          </p:cNvPr>
          <p:cNvSpPr txBox="1">
            <a:spLocks/>
          </p:cNvSpPr>
          <p:nvPr/>
        </p:nvSpPr>
        <p:spPr>
          <a:xfrm>
            <a:off x="5542303" y="377023"/>
            <a:ext cx="6234366" cy="960534"/>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C01F52"/>
                </a:solidFill>
              </a:rPr>
              <a:t>Food related causes of ill health </a:t>
            </a:r>
            <a:endParaRPr lang="en-GB" sz="5400" dirty="0">
              <a:solidFill>
                <a:srgbClr val="C01F52"/>
              </a:solidFill>
            </a:endParaRPr>
          </a:p>
        </p:txBody>
      </p:sp>
      <p:sp>
        <p:nvSpPr>
          <p:cNvPr id="9" name="Rectangle 8">
            <a:extLst>
              <a:ext uri="{FF2B5EF4-FFF2-40B4-BE49-F238E27FC236}">
                <a16:creationId xmlns:a16="http://schemas.microsoft.com/office/drawing/2014/main" id="{DB139A6A-FD15-F15D-C726-0AF092DBB491}"/>
              </a:ext>
            </a:extLst>
          </p:cNvPr>
          <p:cNvSpPr/>
          <p:nvPr/>
        </p:nvSpPr>
        <p:spPr>
          <a:xfrm>
            <a:off x="5542303" y="1342433"/>
            <a:ext cx="6264884"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intolerance: coeliac disease</a:t>
            </a:r>
          </a:p>
        </p:txBody>
      </p:sp>
      <p:pic>
        <p:nvPicPr>
          <p:cNvPr id="12292" name="Picture 4" descr="Free vector hand drawn gluten free label set">
            <a:extLst>
              <a:ext uri="{FF2B5EF4-FFF2-40B4-BE49-F238E27FC236}">
                <a16:creationId xmlns:a16="http://schemas.microsoft.com/office/drawing/2014/main" id="{5012BB9A-97D3-FF74-2D42-BC229F9DF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0" y="1338266"/>
            <a:ext cx="4527960" cy="3479151"/>
          </a:xfrm>
          <a:prstGeom prst="rect">
            <a:avLst/>
          </a:prstGeom>
          <a:solidFill>
            <a:srgbClr val="C01F52"/>
          </a:solidFill>
          <a:ln>
            <a:noFill/>
          </a:ln>
        </p:spPr>
      </p:pic>
      <p:pic>
        <p:nvPicPr>
          <p:cNvPr id="5" name="Picture 4">
            <a:extLst>
              <a:ext uri="{FF2B5EF4-FFF2-40B4-BE49-F238E27FC236}">
                <a16:creationId xmlns:a16="http://schemas.microsoft.com/office/drawing/2014/main" id="{D44AB579-AFC3-AB9D-9092-7C4A97C2B1AA}"/>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B9444427-EE4D-FCAD-0C95-E6B6FF9441BD}"/>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8977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717DCB0A-6752-A384-C03A-378AD5C7C153}"/>
              </a:ext>
            </a:extLst>
          </p:cNvPr>
          <p:cNvSpPr txBox="1">
            <a:spLocks noChangeArrowheads="1"/>
          </p:cNvSpPr>
          <p:nvPr/>
        </p:nvSpPr>
        <p:spPr bwMode="auto">
          <a:xfrm>
            <a:off x="838200" y="2677218"/>
            <a:ext cx="915308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l" eaLnBrk="1" hangingPunct="1"/>
            <a:r>
              <a:rPr lang="en-GB" altLang="en-US" dirty="0">
                <a:solidFill>
                  <a:schemeClr val="tx1"/>
                </a:solidFill>
                <a:latin typeface="+mj-lt"/>
              </a:rPr>
              <a:t>The word ‘microbe’ is short for </a:t>
            </a:r>
            <a:r>
              <a:rPr lang="en-GB" altLang="en-US" dirty="0">
                <a:solidFill>
                  <a:srgbClr val="C01F52"/>
                </a:solidFill>
                <a:latin typeface="+mj-lt"/>
                <a:hlinkClick r:id="rId2" action="ppaction://hlinksldjump">
                  <a:extLst>
                    <a:ext uri="{A12FA001-AC4F-418D-AE19-62706E023703}">
                      <ahyp:hlinkClr xmlns:ahyp="http://schemas.microsoft.com/office/drawing/2018/hyperlinkcolor" val="tx"/>
                    </a:ext>
                  </a:extLst>
                </a:hlinkClick>
              </a:rPr>
              <a:t>micro-organisms</a:t>
            </a:r>
            <a:r>
              <a:rPr lang="en-GB" altLang="en-US" dirty="0">
                <a:solidFill>
                  <a:schemeClr val="tx1"/>
                </a:solidFill>
                <a:latin typeface="+mj-lt"/>
              </a:rPr>
              <a:t>, which are very small life forms that are only clearly visible under a microscope. </a:t>
            </a:r>
          </a:p>
          <a:p>
            <a:pPr algn="l" eaLnBrk="1" hangingPunct="1"/>
            <a:endParaRPr lang="en-GB" altLang="en-US" sz="2000" dirty="0">
              <a:solidFill>
                <a:schemeClr val="tx1">
                  <a:lumMod val="50000"/>
                  <a:lumOff val="50000"/>
                </a:schemeClr>
              </a:solidFill>
              <a:latin typeface="+mj-lt"/>
            </a:endParaRPr>
          </a:p>
          <a:p>
            <a:pPr eaLnBrk="1" hangingPunct="1"/>
            <a:r>
              <a:rPr lang="en-GB" dirty="0">
                <a:solidFill>
                  <a:schemeClr val="tx1"/>
                </a:solidFill>
                <a:latin typeface="+mj-lt"/>
              </a:rPr>
              <a:t>In the right conditions, micro-organisms can multiply and cause </a:t>
            </a:r>
            <a:r>
              <a:rPr lang="en-GB" dirty="0">
                <a:solidFill>
                  <a:srgbClr val="C01F52"/>
                </a:solidFill>
                <a:latin typeface="+mj-lt"/>
                <a:hlinkClick r:id="rId3" action="ppaction://hlinksldjump">
                  <a:extLst>
                    <a:ext uri="{A12FA001-AC4F-418D-AE19-62706E023703}">
                      <ahyp:hlinkClr xmlns:ahyp="http://schemas.microsoft.com/office/drawing/2018/hyperlinkcolor" val="tx"/>
                    </a:ext>
                  </a:extLst>
                </a:hlinkClick>
              </a:rPr>
              <a:t>food spoilage</a:t>
            </a:r>
            <a:r>
              <a:rPr lang="en-GB" b="1" dirty="0">
                <a:solidFill>
                  <a:schemeClr val="tx1"/>
                </a:solidFill>
                <a:latin typeface="+mj-lt"/>
              </a:rPr>
              <a:t>. </a:t>
            </a:r>
            <a:r>
              <a:rPr lang="en-GB" dirty="0">
                <a:solidFill>
                  <a:schemeClr val="tx1"/>
                </a:solidFill>
                <a:latin typeface="+mj-lt"/>
              </a:rPr>
              <a:t>Some of them have the potential to be harmful to humans.</a:t>
            </a:r>
          </a:p>
        </p:txBody>
      </p:sp>
      <p:sp>
        <p:nvSpPr>
          <p:cNvPr id="5" name="Rectangle 4">
            <a:extLst>
              <a:ext uri="{FF2B5EF4-FFF2-40B4-BE49-F238E27FC236}">
                <a16:creationId xmlns:a16="http://schemas.microsoft.com/office/drawing/2014/main" id="{FBADC760-A611-EE2B-CE39-7836E5E1FF54}"/>
              </a:ext>
            </a:extLst>
          </p:cNvPr>
          <p:cNvSpPr/>
          <p:nvPr/>
        </p:nvSpPr>
        <p:spPr>
          <a:xfrm>
            <a:off x="838200" y="1821367"/>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Microbes</a:t>
            </a:r>
          </a:p>
        </p:txBody>
      </p:sp>
      <p:sp>
        <p:nvSpPr>
          <p:cNvPr id="3" name="Action Button: Blank 2">
            <a:hlinkClick r:id="rId2" action="ppaction://hlinksldjump" highlightClick="1"/>
            <a:extLst>
              <a:ext uri="{FF2B5EF4-FFF2-40B4-BE49-F238E27FC236}">
                <a16:creationId xmlns:a16="http://schemas.microsoft.com/office/drawing/2014/main" id="{4EF8A409-0C01-C8A7-BFA2-6BEDCE518CA1}"/>
              </a:ext>
            </a:extLst>
          </p:cNvPr>
          <p:cNvSpPr/>
          <p:nvPr/>
        </p:nvSpPr>
        <p:spPr>
          <a:xfrm>
            <a:off x="4550229" y="3352800"/>
            <a:ext cx="914835" cy="293914"/>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ction Button: Blank 9">
            <a:hlinkClick r:id="rId2" action="ppaction://hlinksldjump" highlightClick="1"/>
            <a:extLst>
              <a:ext uri="{FF2B5EF4-FFF2-40B4-BE49-F238E27FC236}">
                <a16:creationId xmlns:a16="http://schemas.microsoft.com/office/drawing/2014/main" id="{91E7629D-E65F-198A-7BEB-810B9DB6D874}"/>
              </a:ext>
            </a:extLst>
          </p:cNvPr>
          <p:cNvSpPr/>
          <p:nvPr/>
        </p:nvSpPr>
        <p:spPr>
          <a:xfrm>
            <a:off x="513952" y="3646714"/>
            <a:ext cx="1576105" cy="43681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ction Button: Blank 11">
            <a:hlinkClick r:id="rId3" action="ppaction://hlinksldjump" highlightClick="1"/>
            <a:extLst>
              <a:ext uri="{FF2B5EF4-FFF2-40B4-BE49-F238E27FC236}">
                <a16:creationId xmlns:a16="http://schemas.microsoft.com/office/drawing/2014/main" id="{97A43559-31CB-CE20-02D2-96942724D950}"/>
              </a:ext>
            </a:extLst>
          </p:cNvPr>
          <p:cNvSpPr/>
          <p:nvPr/>
        </p:nvSpPr>
        <p:spPr>
          <a:xfrm>
            <a:off x="3069771" y="5431971"/>
            <a:ext cx="1730829" cy="513284"/>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285E695-42AA-2A50-94E0-B33C71E846E7}"/>
              </a:ext>
            </a:extLst>
          </p:cNvPr>
          <p:cNvSpPr>
            <a:spLocks noGrp="1"/>
          </p:cNvSpPr>
          <p:nvPr>
            <p:ph type="title"/>
          </p:nvPr>
        </p:nvSpPr>
        <p:spPr/>
        <p:txBody>
          <a:bodyPr/>
          <a:lstStyle/>
          <a:p>
            <a:r>
              <a:rPr lang="en-GB" sz="4400" b="1" dirty="0">
                <a:solidFill>
                  <a:srgbClr val="C01F52"/>
                </a:solidFill>
              </a:rPr>
              <a:t>Food related causes of ill health </a:t>
            </a:r>
            <a:endParaRPr lang="en-GB" dirty="0"/>
          </a:p>
        </p:txBody>
      </p:sp>
      <p:pic>
        <p:nvPicPr>
          <p:cNvPr id="6" name="Picture 5">
            <a:extLst>
              <a:ext uri="{FF2B5EF4-FFF2-40B4-BE49-F238E27FC236}">
                <a16:creationId xmlns:a16="http://schemas.microsoft.com/office/drawing/2014/main" id="{9290CDB6-9D61-6126-CDAC-2BA9EF935DEF}"/>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8" name="Footer Placeholder 9">
            <a:extLst>
              <a:ext uri="{FF2B5EF4-FFF2-40B4-BE49-F238E27FC236}">
                <a16:creationId xmlns:a16="http://schemas.microsoft.com/office/drawing/2014/main" id="{DAA1777B-6487-E3BC-2F63-02C8631C220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0564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celiac disease?">
            <a:hlinkClick r:id="" action="ppaction://media"/>
            <a:extLst>
              <a:ext uri="{FF2B5EF4-FFF2-40B4-BE49-F238E27FC236}">
                <a16:creationId xmlns:a16="http://schemas.microsoft.com/office/drawing/2014/main" id="{60D0BD3B-2E44-F739-A018-258312F3736B}"/>
              </a:ext>
            </a:extLst>
          </p:cNvPr>
          <p:cNvPicPr>
            <a:picLocks noRot="1" noChangeAspect="1"/>
          </p:cNvPicPr>
          <p:nvPr>
            <a:videoFile r:link="rId1"/>
          </p:nvPr>
        </p:nvPicPr>
        <p:blipFill>
          <a:blip r:embed="rId3"/>
          <a:stretch>
            <a:fillRect/>
          </a:stretch>
        </p:blipFill>
        <p:spPr>
          <a:xfrm>
            <a:off x="1210436" y="668657"/>
            <a:ext cx="9771127" cy="5520686"/>
          </a:xfrm>
          <a:prstGeom prst="rect">
            <a:avLst/>
          </a:prstGeom>
        </p:spPr>
      </p:pic>
      <p:sp>
        <p:nvSpPr>
          <p:cNvPr id="3" name="TextBox 2">
            <a:extLst>
              <a:ext uri="{FF2B5EF4-FFF2-40B4-BE49-F238E27FC236}">
                <a16:creationId xmlns:a16="http://schemas.microsoft.com/office/drawing/2014/main" id="{1A56AC78-60F6-CAA6-3CA8-FEB8C4F1705D}"/>
              </a:ext>
            </a:extLst>
          </p:cNvPr>
          <p:cNvSpPr txBox="1"/>
          <p:nvPr/>
        </p:nvSpPr>
        <p:spPr>
          <a:xfrm>
            <a:off x="563417" y="201757"/>
            <a:ext cx="11065164" cy="369332"/>
          </a:xfrm>
          <a:prstGeom prst="rect">
            <a:avLst/>
          </a:prstGeom>
          <a:noFill/>
        </p:spPr>
        <p:txBody>
          <a:bodyPr wrap="square" rtlCol="0">
            <a:spAutoFit/>
          </a:bodyPr>
          <a:lstStyle/>
          <a:p>
            <a:pPr algn="ctr"/>
            <a:r>
              <a:rPr lang="en-US" dirty="0">
                <a:solidFill>
                  <a:srgbClr val="C01F52"/>
                </a:solidFill>
                <a:hlinkClick r:id="rId4">
                  <a:extLst>
                    <a:ext uri="{A12FA001-AC4F-418D-AE19-62706E023703}">
                      <ahyp:hlinkClr xmlns:ahyp="http://schemas.microsoft.com/office/drawing/2018/hyperlinkcolor" val="tx"/>
                    </a:ext>
                  </a:extLst>
                </a:hlinkClick>
              </a:rPr>
              <a:t>What is celiac disease? (youtube.com)</a:t>
            </a:r>
            <a:endParaRPr lang="LID4096" dirty="0">
              <a:solidFill>
                <a:srgbClr val="C01F52"/>
              </a:solidFill>
            </a:endParaRPr>
          </a:p>
        </p:txBody>
      </p:sp>
      <p:pic>
        <p:nvPicPr>
          <p:cNvPr id="6" name="Picture 5">
            <a:extLst>
              <a:ext uri="{FF2B5EF4-FFF2-40B4-BE49-F238E27FC236}">
                <a16:creationId xmlns:a16="http://schemas.microsoft.com/office/drawing/2014/main" id="{ECD20666-3A85-BD4A-4583-A669E7686F15}"/>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735C6B23-ED89-8B97-D165-9C1C8F7BCA0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1994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7EBDD54-98D2-1175-4E2C-C07DEFE5EB2A}"/>
              </a:ext>
            </a:extLst>
          </p:cNvPr>
          <p:cNvSpPr>
            <a:spLocks noGrp="1"/>
          </p:cNvSpPr>
          <p:nvPr>
            <p:ph type="title"/>
          </p:nvPr>
        </p:nvSpPr>
        <p:spPr/>
        <p:txBody>
          <a:bodyPr/>
          <a:lstStyle/>
          <a:p>
            <a:r>
              <a:rPr lang="en-US" b="1" dirty="0">
                <a:solidFill>
                  <a:srgbClr val="C01F52"/>
                </a:solidFill>
              </a:rPr>
              <a:t>Food related causes of ill health</a:t>
            </a:r>
            <a:endParaRPr lang="en-GB" b="1" dirty="0">
              <a:solidFill>
                <a:srgbClr val="C01F52"/>
              </a:solidFill>
            </a:endParaRPr>
          </a:p>
        </p:txBody>
      </p:sp>
      <p:sp>
        <p:nvSpPr>
          <p:cNvPr id="8" name="Title 1">
            <a:extLst>
              <a:ext uri="{FF2B5EF4-FFF2-40B4-BE49-F238E27FC236}">
                <a16:creationId xmlns:a16="http://schemas.microsoft.com/office/drawing/2014/main" id="{E3DA764B-A5C5-B60F-6B2B-5E1CA8F35222}"/>
              </a:ext>
            </a:extLst>
          </p:cNvPr>
          <p:cNvSpPr txBox="1">
            <a:spLocks/>
          </p:cNvSpPr>
          <p:nvPr/>
        </p:nvSpPr>
        <p:spPr>
          <a:xfrm>
            <a:off x="-2300991" y="312094"/>
            <a:ext cx="11116673" cy="9605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5400" dirty="0">
              <a:solidFill>
                <a:srgbClr val="C01F52"/>
              </a:solidFill>
            </a:endParaRPr>
          </a:p>
        </p:txBody>
      </p:sp>
      <p:sp>
        <p:nvSpPr>
          <p:cNvPr id="9" name="Rectangle 8">
            <a:extLst>
              <a:ext uri="{FF2B5EF4-FFF2-40B4-BE49-F238E27FC236}">
                <a16:creationId xmlns:a16="http://schemas.microsoft.com/office/drawing/2014/main" id="{0572CB0F-B187-DEEA-F7B7-5018B4B8AB6F}"/>
              </a:ext>
            </a:extLst>
          </p:cNvPr>
          <p:cNvSpPr/>
          <p:nvPr/>
        </p:nvSpPr>
        <p:spPr>
          <a:xfrm>
            <a:off x="838200" y="181244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allergies</a:t>
            </a:r>
          </a:p>
        </p:txBody>
      </p:sp>
      <p:sp>
        <p:nvSpPr>
          <p:cNvPr id="6" name="Action Button: Blank 5">
            <a:hlinkClick r:id="rId2" action="ppaction://hlinksldjump" highlightClick="1"/>
            <a:extLst>
              <a:ext uri="{FF2B5EF4-FFF2-40B4-BE49-F238E27FC236}">
                <a16:creationId xmlns:a16="http://schemas.microsoft.com/office/drawing/2014/main" id="{8A8DFC65-98C4-C601-E77E-6C759448FA13}"/>
              </a:ext>
            </a:extLst>
          </p:cNvPr>
          <p:cNvSpPr/>
          <p:nvPr/>
        </p:nvSpPr>
        <p:spPr>
          <a:xfrm>
            <a:off x="7024982" y="2424168"/>
            <a:ext cx="1752600" cy="375158"/>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Blank 6">
            <a:hlinkClick r:id="rId3" action="ppaction://hlinksldjump" highlightClick="1"/>
            <a:extLst>
              <a:ext uri="{FF2B5EF4-FFF2-40B4-BE49-F238E27FC236}">
                <a16:creationId xmlns:a16="http://schemas.microsoft.com/office/drawing/2014/main" id="{3451F853-EE6C-E227-1C7A-27C14B5A6F63}"/>
              </a:ext>
            </a:extLst>
          </p:cNvPr>
          <p:cNvSpPr/>
          <p:nvPr/>
        </p:nvSpPr>
        <p:spPr>
          <a:xfrm>
            <a:off x="10842171" y="5638800"/>
            <a:ext cx="1292662" cy="42581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447D2135-15F4-4995-E8EF-31B13163739C}"/>
              </a:ext>
            </a:extLst>
          </p:cNvPr>
          <p:cNvSpPr>
            <a:spLocks noGrp="1"/>
          </p:cNvSpPr>
          <p:nvPr>
            <p:ph idx="1"/>
          </p:nvPr>
        </p:nvSpPr>
        <p:spPr>
          <a:xfrm>
            <a:off x="820741" y="2334475"/>
            <a:ext cx="10515600" cy="3839988"/>
          </a:xfrm>
        </p:spPr>
        <p:txBody>
          <a:bodyPr/>
          <a:lstStyle/>
          <a:p>
            <a:endParaRPr lang="en-US" dirty="0"/>
          </a:p>
          <a:p>
            <a:pPr marL="342900" lvl="0" indent="-342900">
              <a:lnSpc>
                <a:spcPct val="90000"/>
              </a:lnSpc>
              <a:spcAft>
                <a:spcPts val="1100"/>
              </a:spcAft>
              <a:buFont typeface="Wingdings" panose="05000000000000000000" pitchFamily="2" charset="2"/>
              <a:buChar char=""/>
              <a:tabLst>
                <a:tab pos="457200" algn="l"/>
              </a:tabLst>
            </a:pPr>
            <a:r>
              <a:rPr lang="en-GB" sz="2000" kern="1200" dirty="0">
                <a:solidFill>
                  <a:srgbClr val="000000"/>
                </a:solidFill>
                <a:effectLst/>
                <a:latin typeface="+mj-lt"/>
                <a:ea typeface="Times New Roman" panose="02020603050405020304" pitchFamily="18" charset="0"/>
                <a:cs typeface="Times New Roman" panose="02020603050405020304" pitchFamily="18" charset="0"/>
              </a:rPr>
              <a:t>An </a:t>
            </a:r>
            <a:r>
              <a:rPr lang="en-GB" sz="2000" u="sng" dirty="0">
                <a:solidFill>
                  <a:srgbClr val="C01F52"/>
                </a:solidFill>
                <a:latin typeface="+mj-lt"/>
                <a:ea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allergic reaction</a:t>
            </a:r>
            <a:r>
              <a:rPr lang="en-GB" sz="2000" kern="1200" dirty="0">
                <a:solidFill>
                  <a:srgbClr val="000000"/>
                </a:solidFill>
                <a:effectLst/>
                <a:latin typeface="+mj-lt"/>
                <a:ea typeface="Times New Roman" panose="02020603050405020304" pitchFamily="18" charset="0"/>
                <a:cs typeface="Times New Roman" panose="02020603050405020304" pitchFamily="18" charset="0"/>
              </a:rPr>
              <a:t> is a response from the body’s immune system, </a:t>
            </a:r>
            <a:r>
              <a:rPr lang="en-US" sz="2000" kern="1200" dirty="0">
                <a:solidFill>
                  <a:srgbClr val="000000"/>
                </a:solidFill>
                <a:effectLst/>
                <a:latin typeface="+mj-lt"/>
                <a:ea typeface="Times New Roman" panose="02020603050405020304" pitchFamily="18" charset="0"/>
                <a:cs typeface="Times New Roman" panose="02020603050405020304" pitchFamily="18" charset="0"/>
              </a:rPr>
              <a:t>which usually occurs within minutes of eating or touching the food.</a:t>
            </a:r>
            <a:r>
              <a:rPr lang="en-GB" sz="2000" kern="1200" dirty="0">
                <a:solidFill>
                  <a:srgbClr val="000000"/>
                </a:solidFill>
                <a:effectLst/>
                <a:latin typeface="+mj-lt"/>
                <a:ea typeface="Times New Roman" panose="02020603050405020304" pitchFamily="18" charset="0"/>
                <a:cs typeface="Times New Roman" panose="02020603050405020304" pitchFamily="18" charset="0"/>
              </a:rPr>
              <a:t> </a:t>
            </a:r>
            <a:endParaRPr lang="en-GB" sz="2000" dirty="0">
              <a:solidFill>
                <a:srgbClr val="44546A"/>
              </a:solidFill>
              <a:effectLst/>
              <a:latin typeface="+mj-lt"/>
              <a:ea typeface="Century Gothic" panose="020B0502020202020204" pitchFamily="34" charset="0"/>
              <a:cs typeface="Times New Roman" panose="02020603050405020304" pitchFamily="18" charset="0"/>
            </a:endParaRPr>
          </a:p>
          <a:p>
            <a:pPr marL="342900" lvl="0" indent="-342900">
              <a:lnSpc>
                <a:spcPct val="90000"/>
              </a:lnSpc>
              <a:spcAft>
                <a:spcPts val="1100"/>
              </a:spcAft>
              <a:buFont typeface="Wingdings" panose="05000000000000000000" pitchFamily="2" charset="2"/>
              <a:buChar char=""/>
              <a:tabLst>
                <a:tab pos="457200" algn="l"/>
              </a:tabLst>
            </a:pPr>
            <a:r>
              <a:rPr lang="en-US" sz="2000" kern="1200" dirty="0">
                <a:solidFill>
                  <a:srgbClr val="000000"/>
                </a:solidFill>
                <a:effectLst/>
                <a:latin typeface="+mj-lt"/>
                <a:ea typeface="Times New Roman" panose="02020603050405020304" pitchFamily="18" charset="0"/>
                <a:cs typeface="Times New Roman" panose="02020603050405020304" pitchFamily="18" charset="0"/>
              </a:rPr>
              <a:t>Some people can have a delayed allergic reaction which can take hours to develop.</a:t>
            </a:r>
          </a:p>
          <a:p>
            <a:pPr marL="342900" lvl="0" indent="-342900">
              <a:lnSpc>
                <a:spcPct val="90000"/>
              </a:lnSpc>
              <a:spcAft>
                <a:spcPts val="1100"/>
              </a:spcAft>
              <a:buFont typeface="Wingdings" panose="05000000000000000000" pitchFamily="2" charset="2"/>
              <a:buChar char=""/>
              <a:tabLst>
                <a:tab pos="457200" algn="l"/>
              </a:tabLst>
            </a:pPr>
            <a:r>
              <a:rPr lang="en-US" sz="2000" kern="1200" dirty="0">
                <a:solidFill>
                  <a:srgbClr val="000000"/>
                </a:solidFill>
                <a:effectLst/>
                <a:latin typeface="+mj-lt"/>
                <a:ea typeface="Times New Roman" panose="02020603050405020304" pitchFamily="18" charset="0"/>
                <a:cs typeface="Times New Roman" panose="02020603050405020304" pitchFamily="18" charset="0"/>
              </a:rPr>
              <a:t>When a person has encountered a certain food or eaten a certain food, this reaction can cause severe symptoms and </a:t>
            </a:r>
            <a:r>
              <a:rPr lang="en-GB" sz="2000" kern="1200" dirty="0">
                <a:solidFill>
                  <a:srgbClr val="C01F52"/>
                </a:solidFill>
                <a:effectLst/>
                <a:latin typeface="+mj-lt"/>
                <a:ea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anaphylaxis</a:t>
            </a:r>
            <a:r>
              <a:rPr lang="en-GB" sz="2000" kern="1200" dirty="0">
                <a:solidFill>
                  <a:srgbClr val="000000"/>
                </a:solidFill>
                <a:effectLst/>
                <a:latin typeface="+mj-lt"/>
                <a:ea typeface="Times New Roman" panose="02020603050405020304" pitchFamily="18" charset="0"/>
                <a:cs typeface="Times New Roman" panose="02020603050405020304" pitchFamily="18" charset="0"/>
              </a:rPr>
              <a:t> and, in some cases, can be fatal.</a:t>
            </a:r>
            <a:endParaRPr lang="en-GB" sz="2000" dirty="0">
              <a:solidFill>
                <a:srgbClr val="44546A"/>
              </a:solidFill>
              <a:effectLst/>
              <a:latin typeface="+mj-lt"/>
              <a:ea typeface="Century Gothic" panose="020B0502020202020204" pitchFamily="34" charset="0"/>
              <a:cs typeface="Times New Roman" panose="02020603050405020304" pitchFamily="18" charset="0"/>
            </a:endParaRPr>
          </a:p>
          <a:p>
            <a:endParaRPr lang="en-GB" dirty="0"/>
          </a:p>
        </p:txBody>
      </p:sp>
      <p:pic>
        <p:nvPicPr>
          <p:cNvPr id="2" name="Picture 1">
            <a:extLst>
              <a:ext uri="{FF2B5EF4-FFF2-40B4-BE49-F238E27FC236}">
                <a16:creationId xmlns:a16="http://schemas.microsoft.com/office/drawing/2014/main" id="{D45E26D8-BC15-E718-6550-5F0D29DAB4AD}"/>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D3C1F5CA-9410-F9BB-5390-4F9844D78CD0}"/>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07010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ED51AA-DF76-8A80-6FC7-728FC81EFA91}"/>
              </a:ext>
            </a:extLst>
          </p:cNvPr>
          <p:cNvSpPr/>
          <p:nvPr/>
        </p:nvSpPr>
        <p:spPr>
          <a:xfrm>
            <a:off x="838200" y="2619244"/>
            <a:ext cx="10515600" cy="3557719"/>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5B3D9FF3-18EB-D2FC-A822-9038D4CBF9D5}"/>
              </a:ext>
            </a:extLst>
          </p:cNvPr>
          <p:cNvSpPr txBox="1"/>
          <p:nvPr/>
        </p:nvSpPr>
        <p:spPr>
          <a:xfrm>
            <a:off x="946922" y="2708326"/>
            <a:ext cx="9361306" cy="538609"/>
          </a:xfrm>
          <a:prstGeom prst="rect">
            <a:avLst/>
          </a:prstGeom>
          <a:noFill/>
        </p:spPr>
        <p:txBody>
          <a:bodyPr wrap="square" rtlCol="0">
            <a:spAutoFit/>
          </a:bodyPr>
          <a:lstStyle/>
          <a:p>
            <a:r>
              <a:rPr lang="en-GB" b="1" dirty="0">
                <a:latin typeface="+mj-lt"/>
              </a:rPr>
              <a:t>ACTIVITY: </a:t>
            </a:r>
            <a:r>
              <a:rPr lang="en-GB" dirty="0">
                <a:latin typeface="+mj-lt"/>
              </a:rPr>
              <a:t>THINK, PAIR, SHARE</a:t>
            </a:r>
          </a:p>
          <a:p>
            <a:r>
              <a:rPr lang="en-GB" sz="1100" dirty="0">
                <a:solidFill>
                  <a:srgbClr val="C01F52"/>
                </a:solidFill>
                <a:latin typeface="+mj-lt"/>
              </a:rPr>
              <a:t>……………………………………………………………………………………………………………………………………………………..……………</a:t>
            </a:r>
          </a:p>
        </p:txBody>
      </p:sp>
      <p:sp>
        <p:nvSpPr>
          <p:cNvPr id="6" name="TextBox 5">
            <a:extLst>
              <a:ext uri="{FF2B5EF4-FFF2-40B4-BE49-F238E27FC236}">
                <a16:creationId xmlns:a16="http://schemas.microsoft.com/office/drawing/2014/main" id="{00083529-C5CF-C1FB-701F-D58D8722AF53}"/>
              </a:ext>
            </a:extLst>
          </p:cNvPr>
          <p:cNvSpPr txBox="1"/>
          <p:nvPr/>
        </p:nvSpPr>
        <p:spPr>
          <a:xfrm>
            <a:off x="1081933" y="3183732"/>
            <a:ext cx="8942325" cy="1938992"/>
          </a:xfrm>
          <a:prstGeom prst="rect">
            <a:avLst/>
          </a:prstGeom>
          <a:noFill/>
        </p:spPr>
        <p:txBody>
          <a:bodyPr wrap="square" rtlCol="0">
            <a:spAutoFit/>
          </a:bodyPr>
          <a:lstStyle/>
          <a:p>
            <a:pPr marL="285750" indent="-285750">
              <a:buFont typeface="Wingdings" panose="05000000000000000000" pitchFamily="2" charset="2"/>
              <a:buChar char="§"/>
            </a:pPr>
            <a:r>
              <a:rPr lang="en-GB" sz="2400" dirty="0">
                <a:latin typeface="+mj-lt"/>
              </a:rPr>
              <a:t>Think of as many </a:t>
            </a:r>
            <a:r>
              <a:rPr lang="en-GB" sz="2400" dirty="0">
                <a:solidFill>
                  <a:srgbClr val="C01F52"/>
                </a:solidFill>
                <a:latin typeface="+mj-lt"/>
                <a:hlinkClick r:id="rId2" action="ppaction://hlinksldjump">
                  <a:extLst>
                    <a:ext uri="{A12FA001-AC4F-418D-AE19-62706E023703}">
                      <ahyp:hlinkClr xmlns:ahyp="http://schemas.microsoft.com/office/drawing/2018/hyperlinkcolor" val="tx"/>
                    </a:ext>
                  </a:extLst>
                </a:hlinkClick>
              </a:rPr>
              <a:t>allergens</a:t>
            </a:r>
            <a:r>
              <a:rPr lang="en-GB" sz="2400" dirty="0">
                <a:latin typeface="+mj-lt"/>
              </a:rPr>
              <a:t> as possible.</a:t>
            </a:r>
          </a:p>
          <a:p>
            <a:pPr marL="285750" indent="-285750">
              <a:buFont typeface="Wingdings" panose="05000000000000000000" pitchFamily="2" charset="2"/>
              <a:buChar char="§"/>
            </a:pPr>
            <a:endParaRPr lang="en-GB" sz="2400" dirty="0">
              <a:latin typeface="+mj-lt"/>
            </a:endParaRPr>
          </a:p>
          <a:p>
            <a:pPr marL="285750" indent="-285750">
              <a:buFont typeface="Wingdings" panose="05000000000000000000" pitchFamily="2" charset="2"/>
              <a:buChar char="§"/>
            </a:pPr>
            <a:r>
              <a:rPr lang="en-GB" sz="2400" dirty="0">
                <a:latin typeface="+mj-lt"/>
              </a:rPr>
              <a:t>Discuss you answers with a peer/in a small group.</a:t>
            </a:r>
          </a:p>
          <a:p>
            <a:pPr marL="285750" indent="-285750">
              <a:buFont typeface="Wingdings" panose="05000000000000000000" pitchFamily="2" charset="2"/>
              <a:buChar char="§"/>
            </a:pPr>
            <a:endParaRPr lang="en-GB" sz="2400" dirty="0">
              <a:latin typeface="+mj-lt"/>
            </a:endParaRPr>
          </a:p>
          <a:p>
            <a:pPr marL="285750" indent="-285750">
              <a:buFont typeface="Wingdings" panose="05000000000000000000" pitchFamily="2" charset="2"/>
              <a:buChar char="§"/>
            </a:pPr>
            <a:r>
              <a:rPr lang="en-GB" sz="2400" dirty="0">
                <a:latin typeface="+mj-lt"/>
              </a:rPr>
              <a:t>Share your findings with the class.</a:t>
            </a:r>
          </a:p>
        </p:txBody>
      </p:sp>
      <p:sp>
        <p:nvSpPr>
          <p:cNvPr id="2" name="Title 1">
            <a:extLst>
              <a:ext uri="{FF2B5EF4-FFF2-40B4-BE49-F238E27FC236}">
                <a16:creationId xmlns:a16="http://schemas.microsoft.com/office/drawing/2014/main" id="{CBF36318-6A94-25CD-B6A0-CA80BDDAAE50}"/>
              </a:ext>
            </a:extLst>
          </p:cNvPr>
          <p:cNvSpPr>
            <a:spLocks noGrp="1"/>
          </p:cNvSpPr>
          <p:nvPr>
            <p:ph type="title"/>
          </p:nvPr>
        </p:nvSpPr>
        <p:spPr/>
        <p:txBody>
          <a:bodyPr/>
          <a:lstStyle/>
          <a:p>
            <a:r>
              <a:rPr lang="en-US" b="1" dirty="0">
                <a:solidFill>
                  <a:srgbClr val="C01F52"/>
                </a:solidFill>
              </a:rPr>
              <a:t>Food related causes of ill health</a:t>
            </a:r>
            <a:endParaRPr lang="en-GB" b="1" dirty="0">
              <a:solidFill>
                <a:srgbClr val="C01F52"/>
              </a:solidFill>
            </a:endParaRPr>
          </a:p>
        </p:txBody>
      </p:sp>
      <p:sp>
        <p:nvSpPr>
          <p:cNvPr id="17" name="Rectangle 16">
            <a:extLst>
              <a:ext uri="{FF2B5EF4-FFF2-40B4-BE49-F238E27FC236}">
                <a16:creationId xmlns:a16="http://schemas.microsoft.com/office/drawing/2014/main" id="{FC776C76-CDC9-A6AD-F443-C3B2F78FA557}"/>
              </a:ext>
            </a:extLst>
          </p:cNvPr>
          <p:cNvSpPr/>
          <p:nvPr/>
        </p:nvSpPr>
        <p:spPr>
          <a:xfrm>
            <a:off x="838201" y="1825625"/>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Common food allergens</a:t>
            </a:r>
          </a:p>
        </p:txBody>
      </p:sp>
      <p:sp>
        <p:nvSpPr>
          <p:cNvPr id="3" name="Action Button: Blank 2">
            <a:hlinkClick r:id="rId2" action="ppaction://hlinksldjump" highlightClick="1"/>
            <a:extLst>
              <a:ext uri="{FF2B5EF4-FFF2-40B4-BE49-F238E27FC236}">
                <a16:creationId xmlns:a16="http://schemas.microsoft.com/office/drawing/2014/main" id="{3D3CFDC5-23C3-0A3E-08AB-9BFCBC856D45}"/>
              </a:ext>
            </a:extLst>
          </p:cNvPr>
          <p:cNvSpPr/>
          <p:nvPr/>
        </p:nvSpPr>
        <p:spPr>
          <a:xfrm>
            <a:off x="1469571" y="3254829"/>
            <a:ext cx="1153886" cy="381004"/>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2001A8-CE65-6684-E0C1-33654943FB97}"/>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10" name="Footer Placeholder 9">
            <a:extLst>
              <a:ext uri="{FF2B5EF4-FFF2-40B4-BE49-F238E27FC236}">
                <a16:creationId xmlns:a16="http://schemas.microsoft.com/office/drawing/2014/main" id="{149E8196-9394-ADCB-8E7C-42DB634C590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7412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E95207-169F-77DE-4D7A-D356725B8841}"/>
              </a:ext>
            </a:extLst>
          </p:cNvPr>
          <p:cNvSpPr/>
          <p:nvPr/>
        </p:nvSpPr>
        <p:spPr>
          <a:xfrm>
            <a:off x="0" y="0"/>
            <a:ext cx="12192000" cy="6858000"/>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F291AD4-6EB2-9F6E-6551-47401519F5EE}"/>
              </a:ext>
            </a:extLst>
          </p:cNvPr>
          <p:cNvSpPr/>
          <p:nvPr/>
        </p:nvSpPr>
        <p:spPr>
          <a:xfrm>
            <a:off x="1" y="-16326"/>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0C28E4E-3487-E751-4833-466830FC8374}"/>
              </a:ext>
            </a:extLst>
          </p:cNvPr>
          <p:cNvSpPr/>
          <p:nvPr/>
        </p:nvSpPr>
        <p:spPr>
          <a:xfrm>
            <a:off x="2485058" y="-16326"/>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0994B667-708E-71C3-70D5-7987664A91A4}"/>
              </a:ext>
            </a:extLst>
          </p:cNvPr>
          <p:cNvSpPr/>
          <p:nvPr/>
        </p:nvSpPr>
        <p:spPr>
          <a:xfrm>
            <a:off x="4942118" y="-18423"/>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47B17B11-B5FA-65CA-DC96-D9B59800A05A}"/>
              </a:ext>
            </a:extLst>
          </p:cNvPr>
          <p:cNvSpPr/>
          <p:nvPr/>
        </p:nvSpPr>
        <p:spPr>
          <a:xfrm>
            <a:off x="7420662" y="-18424"/>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B8AD8752-C8BF-4B0A-3B55-B2885012702C}"/>
              </a:ext>
            </a:extLst>
          </p:cNvPr>
          <p:cNvSpPr/>
          <p:nvPr/>
        </p:nvSpPr>
        <p:spPr>
          <a:xfrm>
            <a:off x="9896473" y="0"/>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AA943451-F939-C538-11A6-E96347ADCF31}"/>
              </a:ext>
            </a:extLst>
          </p:cNvPr>
          <p:cNvSpPr/>
          <p:nvPr/>
        </p:nvSpPr>
        <p:spPr>
          <a:xfrm>
            <a:off x="-4762" y="2394011"/>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03B4972D-32CD-78F9-D534-E8F3330F2600}"/>
              </a:ext>
            </a:extLst>
          </p:cNvPr>
          <p:cNvSpPr/>
          <p:nvPr/>
        </p:nvSpPr>
        <p:spPr>
          <a:xfrm>
            <a:off x="2485058" y="2394010"/>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BD102CCE-7C7F-19E5-EAB5-E748C5F33A27}"/>
              </a:ext>
            </a:extLst>
          </p:cNvPr>
          <p:cNvSpPr/>
          <p:nvPr/>
        </p:nvSpPr>
        <p:spPr>
          <a:xfrm>
            <a:off x="4942118" y="2394010"/>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1C5014A6-6791-A799-A753-CD589E17F35F}"/>
              </a:ext>
            </a:extLst>
          </p:cNvPr>
          <p:cNvSpPr/>
          <p:nvPr/>
        </p:nvSpPr>
        <p:spPr>
          <a:xfrm>
            <a:off x="7420662" y="2394009"/>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9778438B-C3D6-BE17-C4F4-9B28DECBDA57}"/>
              </a:ext>
            </a:extLst>
          </p:cNvPr>
          <p:cNvSpPr/>
          <p:nvPr/>
        </p:nvSpPr>
        <p:spPr>
          <a:xfrm>
            <a:off x="9877722" y="2394009"/>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C8F8FE42-3975-8C20-2CAD-88A0D0D2D8BE}"/>
              </a:ext>
            </a:extLst>
          </p:cNvPr>
          <p:cNvSpPr/>
          <p:nvPr/>
        </p:nvSpPr>
        <p:spPr>
          <a:xfrm>
            <a:off x="0" y="4788939"/>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56B2A3D5-F501-8C05-F8FC-BDFA4FC0EC87}"/>
              </a:ext>
            </a:extLst>
          </p:cNvPr>
          <p:cNvSpPr/>
          <p:nvPr/>
        </p:nvSpPr>
        <p:spPr>
          <a:xfrm>
            <a:off x="2485058" y="4788939"/>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DEC97D97-F792-71A0-BAB2-3EB6F2BC2B9B}"/>
              </a:ext>
            </a:extLst>
          </p:cNvPr>
          <p:cNvSpPr/>
          <p:nvPr/>
        </p:nvSpPr>
        <p:spPr>
          <a:xfrm>
            <a:off x="4948237" y="4788938"/>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71972C92-F023-CF3E-8042-66A45145661B}"/>
              </a:ext>
            </a:extLst>
          </p:cNvPr>
          <p:cNvSpPr/>
          <p:nvPr/>
        </p:nvSpPr>
        <p:spPr>
          <a:xfrm>
            <a:off x="7411416" y="4788937"/>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F2F5BDD2-34EA-D7DE-88E7-864416A057CF}"/>
              </a:ext>
            </a:extLst>
          </p:cNvPr>
          <p:cNvSpPr/>
          <p:nvPr/>
        </p:nvSpPr>
        <p:spPr>
          <a:xfrm>
            <a:off x="9896473" y="4788936"/>
            <a:ext cx="2295526" cy="2069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itle 1">
            <a:extLst>
              <a:ext uri="{FF2B5EF4-FFF2-40B4-BE49-F238E27FC236}">
                <a16:creationId xmlns:a16="http://schemas.microsoft.com/office/drawing/2014/main" id="{3FEECAF4-B534-FEA6-A665-99517C54044A}"/>
              </a:ext>
            </a:extLst>
          </p:cNvPr>
          <p:cNvSpPr txBox="1">
            <a:spLocks/>
          </p:cNvSpPr>
          <p:nvPr/>
        </p:nvSpPr>
        <p:spPr>
          <a:xfrm>
            <a:off x="4974878" y="2613084"/>
            <a:ext cx="2274042" cy="960534"/>
          </a:xfrm>
          <a:prstGeom prst="rect">
            <a:avLst/>
          </a:prstGeom>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rgbClr val="C01F52"/>
                </a:solidFill>
              </a:rPr>
              <a:t>Food related causes of ill health </a:t>
            </a:r>
            <a:endParaRPr lang="en-GB" sz="5400" dirty="0">
              <a:solidFill>
                <a:srgbClr val="C01F52"/>
              </a:solidFill>
            </a:endParaRPr>
          </a:p>
        </p:txBody>
      </p:sp>
      <p:sp>
        <p:nvSpPr>
          <p:cNvPr id="50" name="Rectangle 49">
            <a:extLst>
              <a:ext uri="{FF2B5EF4-FFF2-40B4-BE49-F238E27FC236}">
                <a16:creationId xmlns:a16="http://schemas.microsoft.com/office/drawing/2014/main" id="{D06BFAF1-1EB8-F89E-7A9A-8FFA3C61B2BD}"/>
              </a:ext>
            </a:extLst>
          </p:cNvPr>
          <p:cNvSpPr/>
          <p:nvPr/>
        </p:nvSpPr>
        <p:spPr>
          <a:xfrm>
            <a:off x="4948599" y="3638470"/>
            <a:ext cx="2289045" cy="522030"/>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Common food allergens</a:t>
            </a:r>
          </a:p>
        </p:txBody>
      </p:sp>
      <p:sp>
        <p:nvSpPr>
          <p:cNvPr id="51" name="TextBox 50">
            <a:extLst>
              <a:ext uri="{FF2B5EF4-FFF2-40B4-BE49-F238E27FC236}">
                <a16:creationId xmlns:a16="http://schemas.microsoft.com/office/drawing/2014/main" id="{2A151BDA-D2EC-6CD9-2FAA-2D14C14ED281}"/>
              </a:ext>
            </a:extLst>
          </p:cNvPr>
          <p:cNvSpPr txBox="1"/>
          <p:nvPr/>
        </p:nvSpPr>
        <p:spPr>
          <a:xfrm>
            <a:off x="0" y="6203759"/>
            <a:ext cx="2290764" cy="738664"/>
          </a:xfrm>
          <a:prstGeom prst="rect">
            <a:avLst/>
          </a:prstGeom>
          <a:noFill/>
        </p:spPr>
        <p:txBody>
          <a:bodyPr wrap="square" rtlCol="0">
            <a:spAutoFit/>
          </a:bodyPr>
          <a:lstStyle/>
          <a:p>
            <a:pPr algn="ctr"/>
            <a:r>
              <a:rPr lang="en-GB" b="1" dirty="0">
                <a:solidFill>
                  <a:srgbClr val="C01F52"/>
                </a:solidFill>
              </a:rPr>
              <a:t>MOLLUSCS:</a:t>
            </a:r>
          </a:p>
          <a:p>
            <a:pPr algn="ctr"/>
            <a:r>
              <a:rPr lang="en-GB" sz="1200" dirty="0">
                <a:solidFill>
                  <a:srgbClr val="C01F52"/>
                </a:solidFill>
              </a:rPr>
              <a:t>Clams, scallops, oysters, squid, snails and cockles</a:t>
            </a:r>
          </a:p>
        </p:txBody>
      </p:sp>
      <p:sp>
        <p:nvSpPr>
          <p:cNvPr id="52" name="TextBox 51">
            <a:extLst>
              <a:ext uri="{FF2B5EF4-FFF2-40B4-BE49-F238E27FC236}">
                <a16:creationId xmlns:a16="http://schemas.microsoft.com/office/drawing/2014/main" id="{67A86B69-2CD6-02B5-3D2B-E6CCB6DA2960}"/>
              </a:ext>
            </a:extLst>
          </p:cNvPr>
          <p:cNvSpPr txBox="1"/>
          <p:nvPr/>
        </p:nvSpPr>
        <p:spPr>
          <a:xfrm>
            <a:off x="2485057" y="4072007"/>
            <a:ext cx="2300289" cy="369332"/>
          </a:xfrm>
          <a:prstGeom prst="rect">
            <a:avLst/>
          </a:prstGeom>
          <a:noFill/>
        </p:spPr>
        <p:txBody>
          <a:bodyPr wrap="square" rtlCol="0">
            <a:spAutoFit/>
          </a:bodyPr>
          <a:lstStyle/>
          <a:p>
            <a:pPr algn="ctr"/>
            <a:r>
              <a:rPr lang="en-GB" b="1" dirty="0">
                <a:solidFill>
                  <a:srgbClr val="C01F52"/>
                </a:solidFill>
              </a:rPr>
              <a:t>EGGS</a:t>
            </a:r>
          </a:p>
        </p:txBody>
      </p:sp>
      <p:sp>
        <p:nvSpPr>
          <p:cNvPr id="53" name="TextBox 52">
            <a:extLst>
              <a:ext uri="{FF2B5EF4-FFF2-40B4-BE49-F238E27FC236}">
                <a16:creationId xmlns:a16="http://schemas.microsoft.com/office/drawing/2014/main" id="{2D8D470E-8795-C18F-2AFF-06AB9433FE5F}"/>
              </a:ext>
            </a:extLst>
          </p:cNvPr>
          <p:cNvSpPr txBox="1"/>
          <p:nvPr/>
        </p:nvSpPr>
        <p:spPr>
          <a:xfrm>
            <a:off x="-23514" y="4101862"/>
            <a:ext cx="2300289" cy="369332"/>
          </a:xfrm>
          <a:prstGeom prst="rect">
            <a:avLst/>
          </a:prstGeom>
          <a:noFill/>
        </p:spPr>
        <p:txBody>
          <a:bodyPr wrap="square" rtlCol="0">
            <a:spAutoFit/>
          </a:bodyPr>
          <a:lstStyle/>
          <a:p>
            <a:pPr algn="ctr"/>
            <a:r>
              <a:rPr lang="en-GB" b="1" dirty="0">
                <a:solidFill>
                  <a:srgbClr val="C01F52"/>
                </a:solidFill>
              </a:rPr>
              <a:t>MILK</a:t>
            </a:r>
          </a:p>
        </p:txBody>
      </p:sp>
      <p:sp>
        <p:nvSpPr>
          <p:cNvPr id="54" name="TextBox 53">
            <a:extLst>
              <a:ext uri="{FF2B5EF4-FFF2-40B4-BE49-F238E27FC236}">
                <a16:creationId xmlns:a16="http://schemas.microsoft.com/office/drawing/2014/main" id="{26F8C630-F09E-7D81-D666-C55CAF3C75FD}"/>
              </a:ext>
            </a:extLst>
          </p:cNvPr>
          <p:cNvSpPr txBox="1"/>
          <p:nvPr/>
        </p:nvSpPr>
        <p:spPr>
          <a:xfrm>
            <a:off x="9245" y="1707851"/>
            <a:ext cx="2291043" cy="369332"/>
          </a:xfrm>
          <a:prstGeom prst="rect">
            <a:avLst/>
          </a:prstGeom>
          <a:noFill/>
        </p:spPr>
        <p:txBody>
          <a:bodyPr wrap="square" rtlCol="0">
            <a:spAutoFit/>
          </a:bodyPr>
          <a:lstStyle/>
          <a:p>
            <a:pPr algn="ctr"/>
            <a:r>
              <a:rPr lang="en-GB" b="1" dirty="0">
                <a:solidFill>
                  <a:srgbClr val="C01F52"/>
                </a:solidFill>
              </a:rPr>
              <a:t>GLUTEN</a:t>
            </a:r>
          </a:p>
        </p:txBody>
      </p:sp>
      <p:sp>
        <p:nvSpPr>
          <p:cNvPr id="55" name="TextBox 54">
            <a:extLst>
              <a:ext uri="{FF2B5EF4-FFF2-40B4-BE49-F238E27FC236}">
                <a16:creationId xmlns:a16="http://schemas.microsoft.com/office/drawing/2014/main" id="{EC7C8F5E-6517-329C-6564-614C0C121810}"/>
              </a:ext>
            </a:extLst>
          </p:cNvPr>
          <p:cNvSpPr txBox="1"/>
          <p:nvPr/>
        </p:nvSpPr>
        <p:spPr>
          <a:xfrm>
            <a:off x="2457061" y="1685775"/>
            <a:ext cx="2291043" cy="369332"/>
          </a:xfrm>
          <a:prstGeom prst="rect">
            <a:avLst/>
          </a:prstGeom>
          <a:noFill/>
        </p:spPr>
        <p:txBody>
          <a:bodyPr wrap="square" rtlCol="0">
            <a:spAutoFit/>
          </a:bodyPr>
          <a:lstStyle/>
          <a:p>
            <a:pPr algn="ctr"/>
            <a:r>
              <a:rPr lang="en-GB" b="1" dirty="0">
                <a:solidFill>
                  <a:srgbClr val="C01F52"/>
                </a:solidFill>
              </a:rPr>
              <a:t>PEANUTS</a:t>
            </a:r>
          </a:p>
        </p:txBody>
      </p:sp>
      <p:sp>
        <p:nvSpPr>
          <p:cNvPr id="56" name="TextBox 55">
            <a:extLst>
              <a:ext uri="{FF2B5EF4-FFF2-40B4-BE49-F238E27FC236}">
                <a16:creationId xmlns:a16="http://schemas.microsoft.com/office/drawing/2014/main" id="{8C285283-64CD-7815-DF89-6B2FFEBA46DA}"/>
              </a:ext>
            </a:extLst>
          </p:cNvPr>
          <p:cNvSpPr txBox="1"/>
          <p:nvPr/>
        </p:nvSpPr>
        <p:spPr>
          <a:xfrm>
            <a:off x="2436476" y="6473454"/>
            <a:ext cx="2300289" cy="369332"/>
          </a:xfrm>
          <a:prstGeom prst="rect">
            <a:avLst/>
          </a:prstGeom>
          <a:noFill/>
        </p:spPr>
        <p:txBody>
          <a:bodyPr wrap="square" rtlCol="0">
            <a:spAutoFit/>
          </a:bodyPr>
          <a:lstStyle/>
          <a:p>
            <a:pPr algn="ctr"/>
            <a:r>
              <a:rPr lang="en-GB" b="1" dirty="0">
                <a:solidFill>
                  <a:srgbClr val="C01F52"/>
                </a:solidFill>
              </a:rPr>
              <a:t>SOYA</a:t>
            </a:r>
          </a:p>
        </p:txBody>
      </p:sp>
      <p:sp>
        <p:nvSpPr>
          <p:cNvPr id="57" name="TextBox 56">
            <a:extLst>
              <a:ext uri="{FF2B5EF4-FFF2-40B4-BE49-F238E27FC236}">
                <a16:creationId xmlns:a16="http://schemas.microsoft.com/office/drawing/2014/main" id="{EADEA806-7F93-D187-521B-B4562C13A659}"/>
              </a:ext>
            </a:extLst>
          </p:cNvPr>
          <p:cNvSpPr txBox="1"/>
          <p:nvPr/>
        </p:nvSpPr>
        <p:spPr>
          <a:xfrm>
            <a:off x="7433294" y="6488665"/>
            <a:ext cx="2300289" cy="369332"/>
          </a:xfrm>
          <a:prstGeom prst="rect">
            <a:avLst/>
          </a:prstGeom>
          <a:noFill/>
        </p:spPr>
        <p:txBody>
          <a:bodyPr wrap="square" rtlCol="0">
            <a:spAutoFit/>
          </a:bodyPr>
          <a:lstStyle/>
          <a:p>
            <a:pPr algn="ctr"/>
            <a:r>
              <a:rPr lang="en-GB" b="1" dirty="0">
                <a:solidFill>
                  <a:srgbClr val="C01F52"/>
                </a:solidFill>
              </a:rPr>
              <a:t>SULPHITES</a:t>
            </a:r>
          </a:p>
        </p:txBody>
      </p:sp>
      <p:sp>
        <p:nvSpPr>
          <p:cNvPr id="58" name="TextBox 57">
            <a:extLst>
              <a:ext uri="{FF2B5EF4-FFF2-40B4-BE49-F238E27FC236}">
                <a16:creationId xmlns:a16="http://schemas.microsoft.com/office/drawing/2014/main" id="{EB66F3A3-0FB2-81BA-74D1-479B43A02A7E}"/>
              </a:ext>
            </a:extLst>
          </p:cNvPr>
          <p:cNvSpPr txBox="1"/>
          <p:nvPr/>
        </p:nvSpPr>
        <p:spPr>
          <a:xfrm>
            <a:off x="4961754" y="6466936"/>
            <a:ext cx="2300289" cy="369332"/>
          </a:xfrm>
          <a:prstGeom prst="rect">
            <a:avLst/>
          </a:prstGeom>
          <a:noFill/>
        </p:spPr>
        <p:txBody>
          <a:bodyPr wrap="square" rtlCol="0">
            <a:spAutoFit/>
          </a:bodyPr>
          <a:lstStyle/>
          <a:p>
            <a:pPr algn="ctr"/>
            <a:r>
              <a:rPr lang="en-GB" b="1" dirty="0">
                <a:solidFill>
                  <a:srgbClr val="C01F52"/>
                </a:solidFill>
              </a:rPr>
              <a:t>SESAME</a:t>
            </a:r>
          </a:p>
        </p:txBody>
      </p:sp>
      <p:sp>
        <p:nvSpPr>
          <p:cNvPr id="59" name="TextBox 58">
            <a:extLst>
              <a:ext uri="{FF2B5EF4-FFF2-40B4-BE49-F238E27FC236}">
                <a16:creationId xmlns:a16="http://schemas.microsoft.com/office/drawing/2014/main" id="{69046D3E-391F-3558-292B-6CBCEB6573DC}"/>
              </a:ext>
            </a:extLst>
          </p:cNvPr>
          <p:cNvSpPr txBox="1"/>
          <p:nvPr/>
        </p:nvSpPr>
        <p:spPr>
          <a:xfrm>
            <a:off x="9891710" y="6504994"/>
            <a:ext cx="2300289" cy="369332"/>
          </a:xfrm>
          <a:prstGeom prst="rect">
            <a:avLst/>
          </a:prstGeom>
          <a:noFill/>
        </p:spPr>
        <p:txBody>
          <a:bodyPr wrap="square" rtlCol="0">
            <a:spAutoFit/>
          </a:bodyPr>
          <a:lstStyle/>
          <a:p>
            <a:pPr algn="ctr"/>
            <a:r>
              <a:rPr lang="en-GB" b="1" dirty="0">
                <a:solidFill>
                  <a:srgbClr val="C01F52"/>
                </a:solidFill>
              </a:rPr>
              <a:t>LUPIN</a:t>
            </a:r>
          </a:p>
        </p:txBody>
      </p:sp>
      <p:sp>
        <p:nvSpPr>
          <p:cNvPr id="60" name="TextBox 59">
            <a:extLst>
              <a:ext uri="{FF2B5EF4-FFF2-40B4-BE49-F238E27FC236}">
                <a16:creationId xmlns:a16="http://schemas.microsoft.com/office/drawing/2014/main" id="{3D86ED4D-D6F9-2F82-4462-96C7486616B5}"/>
              </a:ext>
            </a:extLst>
          </p:cNvPr>
          <p:cNvSpPr txBox="1"/>
          <p:nvPr/>
        </p:nvSpPr>
        <p:spPr>
          <a:xfrm>
            <a:off x="9872959" y="4101862"/>
            <a:ext cx="2300289" cy="369332"/>
          </a:xfrm>
          <a:prstGeom prst="rect">
            <a:avLst/>
          </a:prstGeom>
          <a:noFill/>
        </p:spPr>
        <p:txBody>
          <a:bodyPr wrap="square" rtlCol="0">
            <a:spAutoFit/>
          </a:bodyPr>
          <a:lstStyle/>
          <a:p>
            <a:pPr algn="ctr"/>
            <a:r>
              <a:rPr lang="en-GB" b="1" dirty="0">
                <a:solidFill>
                  <a:srgbClr val="C01F52"/>
                </a:solidFill>
              </a:rPr>
              <a:t>CRUSTACEANS</a:t>
            </a:r>
          </a:p>
        </p:txBody>
      </p:sp>
      <p:sp>
        <p:nvSpPr>
          <p:cNvPr id="61" name="TextBox 60">
            <a:extLst>
              <a:ext uri="{FF2B5EF4-FFF2-40B4-BE49-F238E27FC236}">
                <a16:creationId xmlns:a16="http://schemas.microsoft.com/office/drawing/2014/main" id="{400C19B4-F817-3E1C-838C-27D79E4CEB28}"/>
              </a:ext>
            </a:extLst>
          </p:cNvPr>
          <p:cNvSpPr txBox="1"/>
          <p:nvPr/>
        </p:nvSpPr>
        <p:spPr>
          <a:xfrm>
            <a:off x="7382372" y="4101862"/>
            <a:ext cx="2300289" cy="369332"/>
          </a:xfrm>
          <a:prstGeom prst="rect">
            <a:avLst/>
          </a:prstGeom>
          <a:noFill/>
        </p:spPr>
        <p:txBody>
          <a:bodyPr wrap="square" rtlCol="0">
            <a:spAutoFit/>
          </a:bodyPr>
          <a:lstStyle/>
          <a:p>
            <a:pPr algn="ctr"/>
            <a:r>
              <a:rPr lang="en-GB" b="1" dirty="0">
                <a:solidFill>
                  <a:srgbClr val="C01F52"/>
                </a:solidFill>
              </a:rPr>
              <a:t>FISH</a:t>
            </a:r>
          </a:p>
        </p:txBody>
      </p:sp>
      <p:sp>
        <p:nvSpPr>
          <p:cNvPr id="62" name="TextBox 61">
            <a:extLst>
              <a:ext uri="{FF2B5EF4-FFF2-40B4-BE49-F238E27FC236}">
                <a16:creationId xmlns:a16="http://schemas.microsoft.com/office/drawing/2014/main" id="{4C839EB1-0628-E5CF-6907-8791144F4A2A}"/>
              </a:ext>
            </a:extLst>
          </p:cNvPr>
          <p:cNvSpPr txBox="1"/>
          <p:nvPr/>
        </p:nvSpPr>
        <p:spPr>
          <a:xfrm>
            <a:off x="7439413" y="1663438"/>
            <a:ext cx="2300289" cy="369332"/>
          </a:xfrm>
          <a:prstGeom prst="rect">
            <a:avLst/>
          </a:prstGeom>
          <a:noFill/>
        </p:spPr>
        <p:txBody>
          <a:bodyPr wrap="square" rtlCol="0">
            <a:spAutoFit/>
          </a:bodyPr>
          <a:lstStyle/>
          <a:p>
            <a:pPr algn="ctr"/>
            <a:r>
              <a:rPr lang="en-GB" b="1" dirty="0">
                <a:solidFill>
                  <a:srgbClr val="C01F52"/>
                </a:solidFill>
              </a:rPr>
              <a:t>TREE NUTS</a:t>
            </a:r>
          </a:p>
        </p:txBody>
      </p:sp>
      <p:sp>
        <p:nvSpPr>
          <p:cNvPr id="63" name="TextBox 62">
            <a:extLst>
              <a:ext uri="{FF2B5EF4-FFF2-40B4-BE49-F238E27FC236}">
                <a16:creationId xmlns:a16="http://schemas.microsoft.com/office/drawing/2014/main" id="{29E1D920-DE5F-8F32-C6DE-98F7CA719A96}"/>
              </a:ext>
            </a:extLst>
          </p:cNvPr>
          <p:cNvSpPr txBox="1"/>
          <p:nvPr/>
        </p:nvSpPr>
        <p:spPr>
          <a:xfrm>
            <a:off x="9872958" y="1716055"/>
            <a:ext cx="2300289" cy="369332"/>
          </a:xfrm>
          <a:prstGeom prst="rect">
            <a:avLst/>
          </a:prstGeom>
          <a:noFill/>
        </p:spPr>
        <p:txBody>
          <a:bodyPr wrap="square" rtlCol="0">
            <a:spAutoFit/>
          </a:bodyPr>
          <a:lstStyle/>
          <a:p>
            <a:pPr algn="ctr"/>
            <a:r>
              <a:rPr lang="en-GB" b="1" dirty="0">
                <a:solidFill>
                  <a:srgbClr val="C01F52"/>
                </a:solidFill>
              </a:rPr>
              <a:t>CELERY</a:t>
            </a:r>
          </a:p>
        </p:txBody>
      </p:sp>
      <p:sp>
        <p:nvSpPr>
          <p:cNvPr id="1024" name="TextBox 1023">
            <a:extLst>
              <a:ext uri="{FF2B5EF4-FFF2-40B4-BE49-F238E27FC236}">
                <a16:creationId xmlns:a16="http://schemas.microsoft.com/office/drawing/2014/main" id="{1A5B82A3-D4CC-163E-07A8-861BA3CFF99D}"/>
              </a:ext>
            </a:extLst>
          </p:cNvPr>
          <p:cNvSpPr txBox="1"/>
          <p:nvPr/>
        </p:nvSpPr>
        <p:spPr>
          <a:xfrm>
            <a:off x="4962181" y="1662234"/>
            <a:ext cx="2300289" cy="369332"/>
          </a:xfrm>
          <a:prstGeom prst="rect">
            <a:avLst/>
          </a:prstGeom>
          <a:noFill/>
        </p:spPr>
        <p:txBody>
          <a:bodyPr wrap="square" rtlCol="0">
            <a:spAutoFit/>
          </a:bodyPr>
          <a:lstStyle/>
          <a:p>
            <a:pPr algn="ctr"/>
            <a:r>
              <a:rPr lang="en-GB" b="1" dirty="0">
                <a:solidFill>
                  <a:srgbClr val="C01F52"/>
                </a:solidFill>
              </a:rPr>
              <a:t>MUSTARD</a:t>
            </a:r>
          </a:p>
        </p:txBody>
      </p:sp>
      <p:pic>
        <p:nvPicPr>
          <p:cNvPr id="13334" name="Picture 22" descr="Food allergens icon illustration">
            <a:extLst>
              <a:ext uri="{FF2B5EF4-FFF2-40B4-BE49-F238E27FC236}">
                <a16:creationId xmlns:a16="http://schemas.microsoft.com/office/drawing/2014/main" id="{020A6CC8-68A1-8ECF-A383-B0098514B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742" y="245882"/>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Food allergens icon illustration">
            <a:extLst>
              <a:ext uri="{FF2B5EF4-FFF2-40B4-BE49-F238E27FC236}">
                <a16:creationId xmlns:a16="http://schemas.microsoft.com/office/drawing/2014/main" id="{AE7364F0-4A5C-D401-C141-20DBEB10B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27" y="223728"/>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Food allergens icon illustration">
            <a:extLst>
              <a:ext uri="{FF2B5EF4-FFF2-40B4-BE49-F238E27FC236}">
                <a16:creationId xmlns:a16="http://schemas.microsoft.com/office/drawing/2014/main" id="{8D0C99BD-AF79-282F-256B-C2CBCCDBB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941" y="253147"/>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Food allergens icon illustration">
            <a:extLst>
              <a:ext uri="{FF2B5EF4-FFF2-40B4-BE49-F238E27FC236}">
                <a16:creationId xmlns:a16="http://schemas.microsoft.com/office/drawing/2014/main" id="{2399F8F2-881A-CEF4-F9EC-DD5A341DA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713" y="253147"/>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Food allergens icon illustration">
            <a:extLst>
              <a:ext uri="{FF2B5EF4-FFF2-40B4-BE49-F238E27FC236}">
                <a16:creationId xmlns:a16="http://schemas.microsoft.com/office/drawing/2014/main" id="{CFA57A1B-3C13-7B44-74BC-050DC7F7E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14" y="2667162"/>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Food allergens icon illustration">
            <a:extLst>
              <a:ext uri="{FF2B5EF4-FFF2-40B4-BE49-F238E27FC236}">
                <a16:creationId xmlns:a16="http://schemas.microsoft.com/office/drawing/2014/main" id="{E6139D4D-6255-8EC3-D6B3-3BB17405CD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2721" y="2657901"/>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Food allergens icon illustration">
            <a:extLst>
              <a:ext uri="{FF2B5EF4-FFF2-40B4-BE49-F238E27FC236}">
                <a16:creationId xmlns:a16="http://schemas.microsoft.com/office/drawing/2014/main" id="{6E9128C1-4DEA-C7D6-1A48-EEB26297FC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3286" y="2667162"/>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Food allergens icon illustration">
            <a:extLst>
              <a:ext uri="{FF2B5EF4-FFF2-40B4-BE49-F238E27FC236}">
                <a16:creationId xmlns:a16="http://schemas.microsoft.com/office/drawing/2014/main" id="{6339C33F-A32D-D923-E5CA-829504ED9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6714" y="2679404"/>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Food allergens icon illustration">
            <a:extLst>
              <a:ext uri="{FF2B5EF4-FFF2-40B4-BE49-F238E27FC236}">
                <a16:creationId xmlns:a16="http://schemas.microsoft.com/office/drawing/2014/main" id="{961B562A-F003-9F5B-8B76-479E9B7612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627" y="4899508"/>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58" name="Picture 46" descr="Fresh almonds healthy ingredient vector">
            <a:extLst>
              <a:ext uri="{FF2B5EF4-FFF2-40B4-BE49-F238E27FC236}">
                <a16:creationId xmlns:a16="http://schemas.microsoft.com/office/drawing/2014/main" id="{5B028C55-294F-C84D-BB82-643461E8B4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7884" y="85566"/>
            <a:ext cx="1670907" cy="1670907"/>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Food allergens icon illustration">
            <a:extLst>
              <a:ext uri="{FF2B5EF4-FFF2-40B4-BE49-F238E27FC236}">
                <a16:creationId xmlns:a16="http://schemas.microsoft.com/office/drawing/2014/main" id="{AA171008-25DB-6CFF-8556-08729B105D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1065" y="4995519"/>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Food allergens icon illustration">
            <a:extLst>
              <a:ext uri="{FF2B5EF4-FFF2-40B4-BE49-F238E27FC236}">
                <a16:creationId xmlns:a16="http://schemas.microsoft.com/office/drawing/2014/main" id="{6BFC17FF-9D79-4360-C607-7561A88474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0860" y="4984510"/>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Food allergens icon illustration">
            <a:extLst>
              <a:ext uri="{FF2B5EF4-FFF2-40B4-BE49-F238E27FC236}">
                <a16:creationId xmlns:a16="http://schemas.microsoft.com/office/drawing/2014/main" id="{61E36FB1-BACE-226F-AAA7-0C6B2BE309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66715" y="5070294"/>
            <a:ext cx="1350277" cy="1350277"/>
          </a:xfrm>
          <a:prstGeom prst="rect">
            <a:avLst/>
          </a:prstGeom>
          <a:noFill/>
          <a:extLst>
            <a:ext uri="{909E8E84-426E-40DD-AFC4-6F175D3DCCD1}">
              <a14:hiddenFill xmlns:a14="http://schemas.microsoft.com/office/drawing/2010/main">
                <a:solidFill>
                  <a:srgbClr val="FFFFFF"/>
                </a:solidFill>
              </a14:hiddenFill>
            </a:ext>
          </a:extLst>
        </p:spPr>
      </p:pic>
      <p:pic>
        <p:nvPicPr>
          <p:cNvPr id="13360" name="Picture 48" descr="Free vector tube test laboratory">
            <a:extLst>
              <a:ext uri="{FF2B5EF4-FFF2-40B4-BE49-F238E27FC236}">
                <a16:creationId xmlns:a16="http://schemas.microsoft.com/office/drawing/2014/main" id="{C3900558-CFA6-D092-78D4-D43A7701EF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2844" y="4956733"/>
            <a:ext cx="1529785" cy="152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3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3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3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3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3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3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3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P spid="62" grpId="0"/>
      <p:bldP spid="63" grpId="0"/>
      <p:bldP spid="10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C7553D-0737-2205-C4D6-2D7ED0F9BB73}"/>
              </a:ext>
            </a:extLst>
          </p:cNvPr>
          <p:cNvSpPr/>
          <p:nvPr/>
        </p:nvSpPr>
        <p:spPr>
          <a:xfrm>
            <a:off x="834923" y="1630896"/>
            <a:ext cx="6262563" cy="144704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EAEEAC6D-91D6-281C-C526-2A27781E1681}"/>
              </a:ext>
            </a:extLst>
          </p:cNvPr>
          <p:cNvSpPr txBox="1"/>
          <p:nvPr/>
        </p:nvSpPr>
        <p:spPr>
          <a:xfrm>
            <a:off x="875013" y="1694098"/>
            <a:ext cx="6222474" cy="538609"/>
          </a:xfrm>
          <a:prstGeom prst="rect">
            <a:avLst/>
          </a:prstGeom>
          <a:noFill/>
        </p:spPr>
        <p:txBody>
          <a:bodyPr wrap="square" rtlCol="0">
            <a:spAutoFit/>
          </a:bodyPr>
          <a:lstStyle/>
          <a:p>
            <a:r>
              <a:rPr lang="en-GB" b="1" dirty="0">
                <a:latin typeface="+mj-lt"/>
              </a:rPr>
              <a:t>ACTIVITY </a:t>
            </a:r>
            <a:br>
              <a:rPr lang="en-GB" b="1" dirty="0">
                <a:latin typeface="+mj-lt"/>
              </a:rPr>
            </a:br>
            <a:r>
              <a:rPr lang="en-GB" sz="1100" dirty="0">
                <a:solidFill>
                  <a:srgbClr val="C01F52"/>
                </a:solidFill>
                <a:latin typeface="+mj-lt"/>
              </a:rPr>
              <a:t>…………………………………………………………………………………………………………………………………………………………..………</a:t>
            </a:r>
          </a:p>
        </p:txBody>
      </p:sp>
      <p:sp>
        <p:nvSpPr>
          <p:cNvPr id="6" name="TextBox 5">
            <a:extLst>
              <a:ext uri="{FF2B5EF4-FFF2-40B4-BE49-F238E27FC236}">
                <a16:creationId xmlns:a16="http://schemas.microsoft.com/office/drawing/2014/main" id="{F5F74E26-DD33-FDDE-6BCA-84EEE0AC1783}"/>
              </a:ext>
            </a:extLst>
          </p:cNvPr>
          <p:cNvSpPr txBox="1"/>
          <p:nvPr/>
        </p:nvSpPr>
        <p:spPr>
          <a:xfrm>
            <a:off x="1013539" y="2169504"/>
            <a:ext cx="6083947" cy="707886"/>
          </a:xfrm>
          <a:prstGeom prst="rect">
            <a:avLst/>
          </a:prstGeom>
          <a:noFill/>
        </p:spPr>
        <p:txBody>
          <a:bodyPr wrap="square" rtlCol="0">
            <a:spAutoFit/>
          </a:bodyPr>
          <a:lstStyle/>
          <a:p>
            <a:r>
              <a:rPr lang="en-US" sz="2000" dirty="0">
                <a:latin typeface="+mj-lt"/>
              </a:rPr>
              <a:t>From the list of food allergy symptoms provided, note which symptoms are visible </a:t>
            </a:r>
            <a:r>
              <a:rPr lang="en-GB" sz="2000" dirty="0">
                <a:latin typeface="+mj-lt"/>
              </a:rPr>
              <a:t>and non-visible.</a:t>
            </a:r>
          </a:p>
        </p:txBody>
      </p:sp>
      <p:graphicFrame>
        <p:nvGraphicFramePr>
          <p:cNvPr id="8" name="Table 8">
            <a:extLst>
              <a:ext uri="{FF2B5EF4-FFF2-40B4-BE49-F238E27FC236}">
                <a16:creationId xmlns:a16="http://schemas.microsoft.com/office/drawing/2014/main" id="{629F3F8F-0239-CE04-9C0C-2896D54599F6}"/>
              </a:ext>
            </a:extLst>
          </p:cNvPr>
          <p:cNvGraphicFramePr>
            <a:graphicFrameLocks noGrp="1"/>
          </p:cNvGraphicFramePr>
          <p:nvPr>
            <p:extLst>
              <p:ext uri="{D42A27DB-BD31-4B8C-83A1-F6EECF244321}">
                <p14:modId xmlns:p14="http://schemas.microsoft.com/office/powerpoint/2010/main" val="2975092482"/>
              </p:ext>
            </p:extLst>
          </p:nvPr>
        </p:nvGraphicFramePr>
        <p:xfrm>
          <a:off x="838199" y="3196925"/>
          <a:ext cx="6241388" cy="2834640"/>
        </p:xfrm>
        <a:graphic>
          <a:graphicData uri="http://schemas.openxmlformats.org/drawingml/2006/table">
            <a:tbl>
              <a:tblPr firstRow="1" bandRow="1">
                <a:tableStyleId>{21E4AEA4-8DFA-4A89-87EB-49C32662AFE0}</a:tableStyleId>
              </a:tblPr>
              <a:tblGrid>
                <a:gridCol w="3120694">
                  <a:extLst>
                    <a:ext uri="{9D8B030D-6E8A-4147-A177-3AD203B41FA5}">
                      <a16:colId xmlns:a16="http://schemas.microsoft.com/office/drawing/2014/main" val="1521687828"/>
                    </a:ext>
                  </a:extLst>
                </a:gridCol>
                <a:gridCol w="3120694">
                  <a:extLst>
                    <a:ext uri="{9D8B030D-6E8A-4147-A177-3AD203B41FA5}">
                      <a16:colId xmlns:a16="http://schemas.microsoft.com/office/drawing/2014/main" val="3959751730"/>
                    </a:ext>
                  </a:extLst>
                </a:gridCol>
              </a:tblGrid>
              <a:tr h="534879">
                <a:tc>
                  <a:txBody>
                    <a:bodyPr/>
                    <a:lstStyle/>
                    <a:p>
                      <a:pPr algn="ctr"/>
                      <a:r>
                        <a:rPr lang="en-GB" dirty="0"/>
                        <a:t>Visible signs of food allergies</a:t>
                      </a:r>
                    </a:p>
                  </a:txBody>
                  <a:tcPr>
                    <a:solidFill>
                      <a:srgbClr val="C01F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Non-visible signs of food allergies</a:t>
                      </a:r>
                    </a:p>
                  </a:txBody>
                  <a:tcPr>
                    <a:solidFill>
                      <a:srgbClr val="C01F52"/>
                    </a:solidFill>
                  </a:tcPr>
                </a:tc>
                <a:extLst>
                  <a:ext uri="{0D108BD9-81ED-4DB2-BD59-A6C34878D82A}">
                    <a16:rowId xmlns:a16="http://schemas.microsoft.com/office/drawing/2014/main" val="2366319562"/>
                  </a:ext>
                </a:extLst>
              </a:tr>
              <a:tr h="305645">
                <a:tc>
                  <a:txBody>
                    <a:bodyPr/>
                    <a:lstStyle/>
                    <a:p>
                      <a:endParaRPr lang="en-GB" dirty="0"/>
                    </a:p>
                  </a:txBody>
                  <a:tcPr>
                    <a:solidFill>
                      <a:srgbClr val="F2DBDB"/>
                    </a:solidFill>
                  </a:tcPr>
                </a:tc>
                <a:tc>
                  <a:txBody>
                    <a:bodyPr/>
                    <a:lstStyle/>
                    <a:p>
                      <a:endParaRPr lang="en-GB" dirty="0"/>
                    </a:p>
                  </a:txBody>
                  <a:tcPr>
                    <a:solidFill>
                      <a:srgbClr val="F2DBDB"/>
                    </a:solidFill>
                  </a:tcPr>
                </a:tc>
                <a:extLst>
                  <a:ext uri="{0D108BD9-81ED-4DB2-BD59-A6C34878D82A}">
                    <a16:rowId xmlns:a16="http://schemas.microsoft.com/office/drawing/2014/main" val="1485401086"/>
                  </a:ext>
                </a:extLst>
              </a:tr>
              <a:tr h="305645">
                <a:tc>
                  <a:txBody>
                    <a:bodyPr/>
                    <a:lstStyle/>
                    <a:p>
                      <a:endParaRPr lang="en-GB" dirty="0"/>
                    </a:p>
                  </a:txBody>
                  <a:tcPr>
                    <a:solidFill>
                      <a:srgbClr val="FCEAEF"/>
                    </a:solidFill>
                  </a:tcPr>
                </a:tc>
                <a:tc>
                  <a:txBody>
                    <a:bodyPr/>
                    <a:lstStyle/>
                    <a:p>
                      <a:endParaRPr lang="en-GB" dirty="0"/>
                    </a:p>
                  </a:txBody>
                  <a:tcPr>
                    <a:solidFill>
                      <a:srgbClr val="FCEAEF"/>
                    </a:solidFill>
                  </a:tcPr>
                </a:tc>
                <a:extLst>
                  <a:ext uri="{0D108BD9-81ED-4DB2-BD59-A6C34878D82A}">
                    <a16:rowId xmlns:a16="http://schemas.microsoft.com/office/drawing/2014/main" val="1758899410"/>
                  </a:ext>
                </a:extLst>
              </a:tr>
              <a:tr h="305645">
                <a:tc>
                  <a:txBody>
                    <a:bodyPr/>
                    <a:lstStyle/>
                    <a:p>
                      <a:endParaRPr lang="en-GB" dirty="0"/>
                    </a:p>
                  </a:txBody>
                  <a:tcPr>
                    <a:solidFill>
                      <a:srgbClr val="F2DBDB"/>
                    </a:solidFill>
                  </a:tcPr>
                </a:tc>
                <a:tc>
                  <a:txBody>
                    <a:bodyPr/>
                    <a:lstStyle/>
                    <a:p>
                      <a:endParaRPr lang="en-GB" dirty="0"/>
                    </a:p>
                  </a:txBody>
                  <a:tcPr>
                    <a:solidFill>
                      <a:srgbClr val="F2DBDB"/>
                    </a:solidFill>
                  </a:tcPr>
                </a:tc>
                <a:extLst>
                  <a:ext uri="{0D108BD9-81ED-4DB2-BD59-A6C34878D82A}">
                    <a16:rowId xmlns:a16="http://schemas.microsoft.com/office/drawing/2014/main" val="2763248334"/>
                  </a:ext>
                </a:extLst>
              </a:tr>
              <a:tr h="305645">
                <a:tc>
                  <a:txBody>
                    <a:bodyPr/>
                    <a:lstStyle/>
                    <a:p>
                      <a:endParaRPr lang="en-GB" dirty="0"/>
                    </a:p>
                  </a:txBody>
                  <a:tcPr>
                    <a:solidFill>
                      <a:srgbClr val="FCEAEF"/>
                    </a:solidFill>
                  </a:tcPr>
                </a:tc>
                <a:tc>
                  <a:txBody>
                    <a:bodyPr/>
                    <a:lstStyle/>
                    <a:p>
                      <a:endParaRPr lang="en-GB" dirty="0"/>
                    </a:p>
                  </a:txBody>
                  <a:tcPr>
                    <a:solidFill>
                      <a:srgbClr val="FCEAEF"/>
                    </a:solidFill>
                  </a:tcPr>
                </a:tc>
                <a:extLst>
                  <a:ext uri="{0D108BD9-81ED-4DB2-BD59-A6C34878D82A}">
                    <a16:rowId xmlns:a16="http://schemas.microsoft.com/office/drawing/2014/main" val="477143487"/>
                  </a:ext>
                </a:extLst>
              </a:tr>
              <a:tr h="305645">
                <a:tc>
                  <a:txBody>
                    <a:bodyPr/>
                    <a:lstStyle/>
                    <a:p>
                      <a:endParaRPr lang="en-GB" dirty="0"/>
                    </a:p>
                  </a:txBody>
                  <a:tcPr>
                    <a:solidFill>
                      <a:srgbClr val="F2DBDB"/>
                    </a:solidFill>
                  </a:tcPr>
                </a:tc>
                <a:tc>
                  <a:txBody>
                    <a:bodyPr/>
                    <a:lstStyle/>
                    <a:p>
                      <a:endParaRPr lang="en-GB" dirty="0"/>
                    </a:p>
                  </a:txBody>
                  <a:tcPr>
                    <a:solidFill>
                      <a:srgbClr val="F2DBDB"/>
                    </a:solidFill>
                  </a:tcPr>
                </a:tc>
                <a:extLst>
                  <a:ext uri="{0D108BD9-81ED-4DB2-BD59-A6C34878D82A}">
                    <a16:rowId xmlns:a16="http://schemas.microsoft.com/office/drawing/2014/main" val="3446933394"/>
                  </a:ext>
                </a:extLst>
              </a:tr>
              <a:tr h="305645">
                <a:tc>
                  <a:txBody>
                    <a:bodyPr/>
                    <a:lstStyle/>
                    <a:p>
                      <a:endParaRPr lang="en-GB" dirty="0"/>
                    </a:p>
                  </a:txBody>
                  <a:tcPr>
                    <a:solidFill>
                      <a:srgbClr val="FCEAEF"/>
                    </a:solidFill>
                  </a:tcPr>
                </a:tc>
                <a:tc>
                  <a:txBody>
                    <a:bodyPr/>
                    <a:lstStyle/>
                    <a:p>
                      <a:endParaRPr lang="en-GB" dirty="0"/>
                    </a:p>
                  </a:txBody>
                  <a:tcPr>
                    <a:solidFill>
                      <a:srgbClr val="FCEAEF"/>
                    </a:solidFill>
                  </a:tcPr>
                </a:tc>
                <a:extLst>
                  <a:ext uri="{0D108BD9-81ED-4DB2-BD59-A6C34878D82A}">
                    <a16:rowId xmlns:a16="http://schemas.microsoft.com/office/drawing/2014/main" val="22688109"/>
                  </a:ext>
                </a:extLst>
              </a:tr>
            </a:tbl>
          </a:graphicData>
        </a:graphic>
      </p:graphicFrame>
      <p:sp>
        <p:nvSpPr>
          <p:cNvPr id="11" name="Title 1">
            <a:extLst>
              <a:ext uri="{FF2B5EF4-FFF2-40B4-BE49-F238E27FC236}">
                <a16:creationId xmlns:a16="http://schemas.microsoft.com/office/drawing/2014/main" id="{2FE74403-26FE-1F58-62BF-8A994909C29A}"/>
              </a:ext>
            </a:extLst>
          </p:cNvPr>
          <p:cNvSpPr txBox="1">
            <a:spLocks/>
          </p:cNvSpPr>
          <p:nvPr/>
        </p:nvSpPr>
        <p:spPr>
          <a:xfrm>
            <a:off x="-797080" y="204788"/>
            <a:ext cx="11557307" cy="623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C01F52"/>
                </a:solidFill>
              </a:rPr>
              <a:t>Food related causes of ill health </a:t>
            </a:r>
            <a:endParaRPr lang="en-GB" dirty="0">
              <a:solidFill>
                <a:srgbClr val="C01F52"/>
              </a:solidFill>
            </a:endParaRPr>
          </a:p>
        </p:txBody>
      </p:sp>
      <p:sp>
        <p:nvSpPr>
          <p:cNvPr id="12" name="Rectangle 11">
            <a:extLst>
              <a:ext uri="{FF2B5EF4-FFF2-40B4-BE49-F238E27FC236}">
                <a16:creationId xmlns:a16="http://schemas.microsoft.com/office/drawing/2014/main" id="{05C9A01E-3A44-7D58-3053-61FF04405080}"/>
              </a:ext>
            </a:extLst>
          </p:cNvPr>
          <p:cNvSpPr/>
          <p:nvPr/>
        </p:nvSpPr>
        <p:spPr>
          <a:xfrm>
            <a:off x="834923" y="975400"/>
            <a:ext cx="10515601"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Symptoms of food allergies</a:t>
            </a:r>
          </a:p>
        </p:txBody>
      </p:sp>
      <p:sp>
        <p:nvSpPr>
          <p:cNvPr id="17" name="TextBox 16">
            <a:extLst>
              <a:ext uri="{FF2B5EF4-FFF2-40B4-BE49-F238E27FC236}">
                <a16:creationId xmlns:a16="http://schemas.microsoft.com/office/drawing/2014/main" id="{3DCFA7E8-8121-5D2B-4BE2-071E81DF84A7}"/>
              </a:ext>
            </a:extLst>
          </p:cNvPr>
          <p:cNvSpPr txBox="1"/>
          <p:nvPr/>
        </p:nvSpPr>
        <p:spPr>
          <a:xfrm>
            <a:off x="7158474" y="1783857"/>
            <a:ext cx="4198603" cy="4093428"/>
          </a:xfrm>
          <a:prstGeom prst="rect">
            <a:avLst/>
          </a:prstGeom>
          <a:noFill/>
        </p:spPr>
        <p:txBody>
          <a:bodyPr wrap="square" rtlCol="0">
            <a:spAutoFit/>
          </a:bodyPr>
          <a:lstStyle/>
          <a:p>
            <a:pPr marL="285750" indent="-285750">
              <a:buFont typeface="Wingdings" panose="05000000000000000000" pitchFamily="2" charset="2"/>
              <a:buChar char="§"/>
            </a:pPr>
            <a:r>
              <a:rPr lang="en-GB" sz="2000" dirty="0"/>
              <a:t>Swelling of the face, lips and throat</a:t>
            </a:r>
          </a:p>
          <a:p>
            <a:pPr marL="285750" indent="-285750">
              <a:buFont typeface="Wingdings" panose="05000000000000000000" pitchFamily="2" charset="2"/>
              <a:buChar char="§"/>
            </a:pPr>
            <a:r>
              <a:rPr lang="en-GB" sz="2000" dirty="0"/>
              <a:t>Breathing difficulties and wheezing</a:t>
            </a:r>
          </a:p>
          <a:p>
            <a:pPr marL="285750" indent="-285750">
              <a:buFont typeface="Wingdings" panose="05000000000000000000" pitchFamily="2" charset="2"/>
              <a:buChar char="§"/>
            </a:pPr>
            <a:r>
              <a:rPr lang="en-GB" sz="2000" dirty="0"/>
              <a:t>Dry tongue and throat</a:t>
            </a:r>
          </a:p>
          <a:p>
            <a:pPr marL="285750" indent="-285750">
              <a:buFont typeface="Wingdings" panose="05000000000000000000" pitchFamily="2" charset="2"/>
              <a:buChar char="§"/>
            </a:pPr>
            <a:r>
              <a:rPr lang="en-GB" sz="2000" dirty="0"/>
              <a:t>Swollen tongue</a:t>
            </a:r>
          </a:p>
          <a:p>
            <a:pPr marL="285750" indent="-285750">
              <a:buFont typeface="Wingdings" panose="05000000000000000000" pitchFamily="2" charset="2"/>
              <a:buChar char="§"/>
            </a:pPr>
            <a:r>
              <a:rPr lang="en-GB" sz="2000" dirty="0"/>
              <a:t>Itchy tongue and throat</a:t>
            </a:r>
          </a:p>
          <a:p>
            <a:pPr marL="285750" indent="-285750">
              <a:buFont typeface="Wingdings" panose="05000000000000000000" pitchFamily="2" charset="2"/>
              <a:buChar char="§"/>
            </a:pPr>
            <a:r>
              <a:rPr lang="en-GB" sz="2000" dirty="0"/>
              <a:t>Bloated stomach</a:t>
            </a:r>
          </a:p>
          <a:p>
            <a:pPr marL="285750" indent="-285750">
              <a:buFont typeface="Wingdings" panose="05000000000000000000" pitchFamily="2" charset="2"/>
              <a:buChar char="§"/>
            </a:pPr>
            <a:r>
              <a:rPr lang="en-GB" sz="2000" dirty="0"/>
              <a:t>Rash</a:t>
            </a:r>
          </a:p>
          <a:p>
            <a:pPr marL="285750" indent="-285750">
              <a:buFont typeface="Wingdings" panose="05000000000000000000" pitchFamily="2" charset="2"/>
              <a:buChar char="§"/>
            </a:pPr>
            <a:r>
              <a:rPr lang="en-GB" sz="2000" dirty="0"/>
              <a:t>Nausea</a:t>
            </a:r>
          </a:p>
          <a:p>
            <a:pPr marL="285750" indent="-285750">
              <a:buFont typeface="Wingdings" panose="05000000000000000000" pitchFamily="2" charset="2"/>
              <a:buChar char="§"/>
            </a:pPr>
            <a:r>
              <a:rPr lang="en-GB" sz="2000" dirty="0"/>
              <a:t>Vomiting</a:t>
            </a:r>
          </a:p>
          <a:p>
            <a:pPr marL="285750" indent="-285750">
              <a:buFont typeface="Wingdings" panose="05000000000000000000" pitchFamily="2" charset="2"/>
              <a:buChar char="§"/>
            </a:pPr>
            <a:r>
              <a:rPr lang="en-GB" sz="2000" dirty="0"/>
              <a:t>Coughing</a:t>
            </a:r>
          </a:p>
          <a:p>
            <a:pPr marL="285750" indent="-285750">
              <a:buFont typeface="Wingdings" panose="05000000000000000000" pitchFamily="2" charset="2"/>
              <a:buChar char="§"/>
            </a:pPr>
            <a:r>
              <a:rPr lang="en-GB" sz="2000" dirty="0"/>
              <a:t>Painful stomach cramps</a:t>
            </a:r>
          </a:p>
          <a:p>
            <a:pPr marL="285750" indent="-285750">
              <a:buFont typeface="Wingdings" panose="05000000000000000000" pitchFamily="2" charset="2"/>
              <a:buChar char="§"/>
            </a:pPr>
            <a:r>
              <a:rPr lang="en-GB" sz="2000" dirty="0"/>
              <a:t>Feeling faint or lightheaded</a:t>
            </a:r>
          </a:p>
          <a:p>
            <a:pPr marL="285750" indent="-285750">
              <a:buFont typeface="Wingdings" panose="05000000000000000000" pitchFamily="2" charset="2"/>
              <a:buChar char="§"/>
            </a:pPr>
            <a:r>
              <a:rPr lang="en-GB" sz="2000" dirty="0"/>
              <a:t>Chills</a:t>
            </a:r>
          </a:p>
        </p:txBody>
      </p:sp>
      <p:pic>
        <p:nvPicPr>
          <p:cNvPr id="2" name="Picture 1">
            <a:extLst>
              <a:ext uri="{FF2B5EF4-FFF2-40B4-BE49-F238E27FC236}">
                <a16:creationId xmlns:a16="http://schemas.microsoft.com/office/drawing/2014/main" id="{7A49E72A-236B-75A1-2C07-824BD627F762}"/>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3" name="Footer Placeholder 9">
            <a:extLst>
              <a:ext uri="{FF2B5EF4-FFF2-40B4-BE49-F238E27FC236}">
                <a16:creationId xmlns:a16="http://schemas.microsoft.com/office/drawing/2014/main" id="{E9E97093-E24A-BD9C-9F6A-91E38F345BFC}"/>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93833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22813E-35ED-5C39-4012-AB7EF0A48F10}"/>
              </a:ext>
            </a:extLst>
          </p:cNvPr>
          <p:cNvSpPr/>
          <p:nvPr/>
        </p:nvSpPr>
        <p:spPr>
          <a:xfrm>
            <a:off x="860271" y="4918152"/>
            <a:ext cx="6251125" cy="144704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0F6246A6-AA2F-3877-1DE0-570D46A7EFE5}"/>
              </a:ext>
            </a:extLst>
          </p:cNvPr>
          <p:cNvSpPr txBox="1"/>
          <p:nvPr/>
        </p:nvSpPr>
        <p:spPr>
          <a:xfrm>
            <a:off x="860271" y="4972810"/>
            <a:ext cx="6770617" cy="369332"/>
          </a:xfrm>
          <a:prstGeom prst="rect">
            <a:avLst/>
          </a:prstGeom>
          <a:noFill/>
        </p:spPr>
        <p:txBody>
          <a:bodyPr wrap="square" rtlCol="0">
            <a:spAutoFit/>
          </a:bodyPr>
          <a:lstStyle/>
          <a:p>
            <a:r>
              <a:rPr lang="en-GB" b="1" dirty="0">
                <a:latin typeface="+mj-lt"/>
              </a:rPr>
              <a:t>ACTIVITY </a:t>
            </a:r>
            <a:r>
              <a:rPr lang="en-GB" sz="1100" dirty="0">
                <a:solidFill>
                  <a:srgbClr val="C01F52"/>
                </a:solidFill>
                <a:latin typeface="+mj-lt"/>
              </a:rPr>
              <a:t>……………………………………………………………………………………………………………………………………</a:t>
            </a:r>
          </a:p>
        </p:txBody>
      </p:sp>
      <p:sp>
        <p:nvSpPr>
          <p:cNvPr id="6" name="TextBox 5">
            <a:extLst>
              <a:ext uri="{FF2B5EF4-FFF2-40B4-BE49-F238E27FC236}">
                <a16:creationId xmlns:a16="http://schemas.microsoft.com/office/drawing/2014/main" id="{FD21D1E7-A2AE-8FB3-FFFD-6BBDFBF770BC}"/>
              </a:ext>
            </a:extLst>
          </p:cNvPr>
          <p:cNvSpPr txBox="1"/>
          <p:nvPr/>
        </p:nvSpPr>
        <p:spPr>
          <a:xfrm>
            <a:off x="1082118" y="5383187"/>
            <a:ext cx="6029278" cy="646331"/>
          </a:xfrm>
          <a:prstGeom prst="rect">
            <a:avLst/>
          </a:prstGeom>
          <a:noFill/>
        </p:spPr>
        <p:txBody>
          <a:bodyPr wrap="square" rtlCol="0">
            <a:spAutoFit/>
          </a:bodyPr>
          <a:lstStyle/>
          <a:p>
            <a:r>
              <a:rPr lang="en-US" dirty="0">
                <a:solidFill>
                  <a:srgbClr val="000000"/>
                </a:solidFill>
                <a:latin typeface="+mj-lt"/>
              </a:rPr>
              <a:t>Watch the video, and in your own words, write step-by-step instructions for treating someone suffering from anaphylaxis.</a:t>
            </a:r>
            <a:endParaRPr lang="en-GB" sz="2000" dirty="0">
              <a:latin typeface="+mj-lt"/>
            </a:endParaRPr>
          </a:p>
        </p:txBody>
      </p:sp>
      <p:sp>
        <p:nvSpPr>
          <p:cNvPr id="10" name="Title 1">
            <a:extLst>
              <a:ext uri="{FF2B5EF4-FFF2-40B4-BE49-F238E27FC236}">
                <a16:creationId xmlns:a16="http://schemas.microsoft.com/office/drawing/2014/main" id="{D73263EF-E164-6303-9101-DB9DD8F242C7}"/>
              </a:ext>
            </a:extLst>
          </p:cNvPr>
          <p:cNvSpPr txBox="1">
            <a:spLocks/>
          </p:cNvSpPr>
          <p:nvPr/>
        </p:nvSpPr>
        <p:spPr>
          <a:xfrm>
            <a:off x="849083" y="327988"/>
            <a:ext cx="8607579" cy="623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C01F52"/>
                </a:solidFill>
              </a:rPr>
              <a:t>Food related causes of ill health </a:t>
            </a:r>
            <a:endParaRPr lang="en-GB" dirty="0">
              <a:solidFill>
                <a:srgbClr val="C01F52"/>
              </a:solidFill>
            </a:endParaRPr>
          </a:p>
        </p:txBody>
      </p:sp>
      <p:sp>
        <p:nvSpPr>
          <p:cNvPr id="11" name="Rectangle 10">
            <a:extLst>
              <a:ext uri="{FF2B5EF4-FFF2-40B4-BE49-F238E27FC236}">
                <a16:creationId xmlns:a16="http://schemas.microsoft.com/office/drawing/2014/main" id="{B05309DF-7F65-D100-179C-93D70F6E6586}"/>
              </a:ext>
            </a:extLst>
          </p:cNvPr>
          <p:cNvSpPr/>
          <p:nvPr/>
        </p:nvSpPr>
        <p:spPr>
          <a:xfrm>
            <a:off x="849083" y="1164105"/>
            <a:ext cx="10504717"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allergies: anaphylaxis</a:t>
            </a:r>
          </a:p>
        </p:txBody>
      </p:sp>
      <p:sp>
        <p:nvSpPr>
          <p:cNvPr id="2" name="Rectangle: Rounded Corners 1">
            <a:extLst>
              <a:ext uri="{FF2B5EF4-FFF2-40B4-BE49-F238E27FC236}">
                <a16:creationId xmlns:a16="http://schemas.microsoft.com/office/drawing/2014/main" id="{E877E54B-16B3-5B02-848E-29C564234CFD}"/>
              </a:ext>
            </a:extLst>
          </p:cNvPr>
          <p:cNvSpPr/>
          <p:nvPr/>
        </p:nvSpPr>
        <p:spPr>
          <a:xfrm>
            <a:off x="869796" y="1869990"/>
            <a:ext cx="6018140" cy="2891933"/>
          </a:xfrm>
          <a:prstGeom prst="round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4688866-F638-746A-AFA1-3FE3FFF94CD5}"/>
              </a:ext>
            </a:extLst>
          </p:cNvPr>
          <p:cNvSpPr txBox="1"/>
          <p:nvPr/>
        </p:nvSpPr>
        <p:spPr>
          <a:xfrm>
            <a:off x="1281605" y="1842364"/>
            <a:ext cx="3797193" cy="2862322"/>
          </a:xfrm>
          <a:prstGeom prst="rect">
            <a:avLst/>
          </a:prstGeom>
          <a:noFill/>
        </p:spPr>
        <p:txBody>
          <a:bodyPr wrap="none" rtlCol="0">
            <a:spAutoFit/>
          </a:bodyPr>
          <a:lstStyle/>
          <a:p>
            <a:r>
              <a:rPr lang="en-GB" sz="2000" dirty="0">
                <a:latin typeface="+mj-lt"/>
              </a:rPr>
              <a:t>Anaphylaxis: </a:t>
            </a:r>
            <a:r>
              <a:rPr lang="en-GB" sz="2000" b="1" dirty="0">
                <a:latin typeface="+mj-lt"/>
              </a:rPr>
              <a:t>life threatening</a:t>
            </a:r>
          </a:p>
          <a:p>
            <a:endParaRPr lang="en-GB" sz="2000" b="1" dirty="0">
              <a:latin typeface="+mj-lt"/>
            </a:endParaRPr>
          </a:p>
          <a:p>
            <a:pPr marL="342900" indent="-342900">
              <a:buFont typeface="Wingdings" panose="05000000000000000000" pitchFamily="2" charset="2"/>
              <a:buChar char="§"/>
            </a:pPr>
            <a:r>
              <a:rPr lang="en-GB" sz="2000" dirty="0">
                <a:latin typeface="+mj-lt"/>
              </a:rPr>
              <a:t>Confusion 
Difficulty breathing
Wheezing
Fast heart rate
Feeling faint
Clammy, sweaty skin
Fainting or losing consciousness</a:t>
            </a:r>
          </a:p>
        </p:txBody>
      </p:sp>
      <p:sp>
        <p:nvSpPr>
          <p:cNvPr id="13" name="TextBox 12">
            <a:extLst>
              <a:ext uri="{FF2B5EF4-FFF2-40B4-BE49-F238E27FC236}">
                <a16:creationId xmlns:a16="http://schemas.microsoft.com/office/drawing/2014/main" id="{DDFE08BE-CE2C-0F03-8480-57D7CEE83C7F}"/>
              </a:ext>
            </a:extLst>
          </p:cNvPr>
          <p:cNvSpPr txBox="1"/>
          <p:nvPr/>
        </p:nvSpPr>
        <p:spPr>
          <a:xfrm>
            <a:off x="7299745" y="2765693"/>
            <a:ext cx="4054056" cy="1015663"/>
          </a:xfrm>
          <a:prstGeom prst="rect">
            <a:avLst/>
          </a:prstGeom>
          <a:noFill/>
        </p:spPr>
        <p:txBody>
          <a:bodyPr wrap="square" rtlCol="0">
            <a:spAutoFit/>
          </a:bodyPr>
          <a:lstStyle/>
          <a:p>
            <a:r>
              <a:rPr lang="en-US" sz="2000" dirty="0">
                <a:latin typeface="+mj-lt"/>
              </a:rPr>
              <a:t>An EpiPen is a self-injecting device used in an emergency to treat life-threatening allergic reactions.</a:t>
            </a:r>
            <a:endParaRPr lang="en-GB" sz="2000" dirty="0">
              <a:latin typeface="+mj-lt"/>
            </a:endParaRPr>
          </a:p>
        </p:txBody>
      </p:sp>
      <p:pic>
        <p:nvPicPr>
          <p:cNvPr id="3" name="Picture 2">
            <a:extLst>
              <a:ext uri="{FF2B5EF4-FFF2-40B4-BE49-F238E27FC236}">
                <a16:creationId xmlns:a16="http://schemas.microsoft.com/office/drawing/2014/main" id="{16A0AE70-5BA6-A9BA-D0E1-C57278B3C697}"/>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8" name="Footer Placeholder 9">
            <a:extLst>
              <a:ext uri="{FF2B5EF4-FFF2-40B4-BE49-F238E27FC236}">
                <a16:creationId xmlns:a16="http://schemas.microsoft.com/office/drawing/2014/main" id="{0B6757BB-84EA-A565-B97F-B35C27159D9D}"/>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5263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What is anaphylaxis? | Anaphylactic shock | First Aid | iHASCO">
            <a:hlinkClick r:id="" action="ppaction://media"/>
            <a:extLst>
              <a:ext uri="{FF2B5EF4-FFF2-40B4-BE49-F238E27FC236}">
                <a16:creationId xmlns:a16="http://schemas.microsoft.com/office/drawing/2014/main" id="{78CE41C8-AF27-ECCA-CDE6-E5CAD3F92AFE}"/>
              </a:ext>
            </a:extLst>
          </p:cNvPr>
          <p:cNvPicPr>
            <a:picLocks noRot="1" noChangeAspect="1"/>
          </p:cNvPicPr>
          <p:nvPr>
            <a:videoFile r:link="rId1"/>
          </p:nvPr>
        </p:nvPicPr>
        <p:blipFill>
          <a:blip r:embed="rId3"/>
          <a:stretch>
            <a:fillRect/>
          </a:stretch>
        </p:blipFill>
        <p:spPr>
          <a:xfrm>
            <a:off x="1408339" y="780472"/>
            <a:ext cx="9375319" cy="5297055"/>
          </a:xfrm>
          <a:prstGeom prst="rect">
            <a:avLst/>
          </a:prstGeom>
        </p:spPr>
      </p:pic>
      <p:sp>
        <p:nvSpPr>
          <p:cNvPr id="7" name="TextBox 6">
            <a:extLst>
              <a:ext uri="{FF2B5EF4-FFF2-40B4-BE49-F238E27FC236}">
                <a16:creationId xmlns:a16="http://schemas.microsoft.com/office/drawing/2014/main" id="{74003107-30DC-B4D3-B5D8-7AF58CDE624E}"/>
              </a:ext>
            </a:extLst>
          </p:cNvPr>
          <p:cNvSpPr txBox="1"/>
          <p:nvPr/>
        </p:nvSpPr>
        <p:spPr>
          <a:xfrm>
            <a:off x="1400397" y="316983"/>
            <a:ext cx="9391205" cy="369332"/>
          </a:xfrm>
          <a:prstGeom prst="rect">
            <a:avLst/>
          </a:prstGeom>
          <a:noFill/>
        </p:spPr>
        <p:txBody>
          <a:bodyPr wrap="square" rtlCol="0">
            <a:spAutoFit/>
          </a:bodyPr>
          <a:lstStyle/>
          <a:p>
            <a:pPr algn="ctr"/>
            <a:r>
              <a:rPr lang="en-GB" dirty="0">
                <a:solidFill>
                  <a:srgbClr val="C01F52"/>
                </a:solidFill>
                <a:hlinkClick r:id="rId4">
                  <a:extLst>
                    <a:ext uri="{A12FA001-AC4F-418D-AE19-62706E023703}">
                      <ahyp:hlinkClr xmlns:ahyp="http://schemas.microsoft.com/office/drawing/2018/hyperlinkcolor" val="tx"/>
                    </a:ext>
                  </a:extLst>
                </a:hlinkClick>
              </a:rPr>
              <a:t>What is anaphylaxis? | Anaphylactic shock | First Aid | </a:t>
            </a:r>
            <a:r>
              <a:rPr lang="en-GB" dirty="0" err="1">
                <a:solidFill>
                  <a:srgbClr val="C01F52"/>
                </a:solidFill>
                <a:hlinkClick r:id="rId4">
                  <a:extLst>
                    <a:ext uri="{A12FA001-AC4F-418D-AE19-62706E023703}">
                      <ahyp:hlinkClr xmlns:ahyp="http://schemas.microsoft.com/office/drawing/2018/hyperlinkcolor" val="tx"/>
                    </a:ext>
                  </a:extLst>
                </a:hlinkClick>
              </a:rPr>
              <a:t>iHASCO</a:t>
            </a:r>
            <a:r>
              <a:rPr lang="en-GB" dirty="0">
                <a:solidFill>
                  <a:srgbClr val="C01F52"/>
                </a:solidFill>
                <a:hlinkClick r:id="rId4">
                  <a:extLst>
                    <a:ext uri="{A12FA001-AC4F-418D-AE19-62706E023703}">
                      <ahyp:hlinkClr xmlns:ahyp="http://schemas.microsoft.com/office/drawing/2018/hyperlinkcolor" val="tx"/>
                    </a:ext>
                  </a:extLst>
                </a:hlinkClick>
              </a:rPr>
              <a:t> (youtube.com)</a:t>
            </a:r>
            <a:endParaRPr lang="LID4096" dirty="0">
              <a:solidFill>
                <a:srgbClr val="C01F52"/>
              </a:solidFill>
            </a:endParaRPr>
          </a:p>
        </p:txBody>
      </p:sp>
      <p:pic>
        <p:nvPicPr>
          <p:cNvPr id="3" name="Picture 2">
            <a:extLst>
              <a:ext uri="{FF2B5EF4-FFF2-40B4-BE49-F238E27FC236}">
                <a16:creationId xmlns:a16="http://schemas.microsoft.com/office/drawing/2014/main" id="{6A678B09-52E7-A965-971E-C8FB704EC1A4}"/>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23D1AB4F-7C84-48EA-89EA-274148835F7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3192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A8FBEA-9052-3759-3877-47767A7BC160}"/>
              </a:ext>
            </a:extLst>
          </p:cNvPr>
          <p:cNvSpPr/>
          <p:nvPr/>
        </p:nvSpPr>
        <p:spPr>
          <a:xfrm>
            <a:off x="838200" y="1711355"/>
            <a:ext cx="10498218" cy="1515752"/>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0" name="TextBox 9">
            <a:extLst>
              <a:ext uri="{FF2B5EF4-FFF2-40B4-BE49-F238E27FC236}">
                <a16:creationId xmlns:a16="http://schemas.microsoft.com/office/drawing/2014/main" id="{283D2623-5F9E-0107-C04C-ADBD44AAE136}"/>
              </a:ext>
            </a:extLst>
          </p:cNvPr>
          <p:cNvSpPr txBox="1"/>
          <p:nvPr/>
        </p:nvSpPr>
        <p:spPr>
          <a:xfrm>
            <a:off x="902764" y="1711355"/>
            <a:ext cx="10433654" cy="538609"/>
          </a:xfrm>
          <a:prstGeom prst="rect">
            <a:avLst/>
          </a:prstGeom>
          <a:noFill/>
        </p:spPr>
        <p:txBody>
          <a:bodyPr wrap="square" rtlCol="0">
            <a:spAutoFit/>
          </a:bodyPr>
          <a:lstStyle/>
          <a:p>
            <a:r>
              <a:rPr lang="en-GB" b="1" dirty="0">
                <a:latin typeface="+mj-lt"/>
              </a:rPr>
              <a:t>ACTIVITY </a:t>
            </a:r>
            <a:r>
              <a:rPr lang="en-GB" sz="1100" dirty="0">
                <a:solidFill>
                  <a:srgbClr val="C01F52"/>
                </a:solidFill>
                <a:latin typeface="+mj-lt"/>
              </a:rPr>
              <a:t>………………..…………………………..…………….……………………………………………………………………………………………………………………………………………………………………………………………..…………………………………</a:t>
            </a:r>
          </a:p>
        </p:txBody>
      </p:sp>
      <p:sp>
        <p:nvSpPr>
          <p:cNvPr id="11" name="TextBox 10">
            <a:extLst>
              <a:ext uri="{FF2B5EF4-FFF2-40B4-BE49-F238E27FC236}">
                <a16:creationId xmlns:a16="http://schemas.microsoft.com/office/drawing/2014/main" id="{C6D41C0C-5C40-9D72-1201-7682CFAF822C}"/>
              </a:ext>
            </a:extLst>
          </p:cNvPr>
          <p:cNvSpPr txBox="1"/>
          <p:nvPr/>
        </p:nvSpPr>
        <p:spPr>
          <a:xfrm>
            <a:off x="914064" y="1996001"/>
            <a:ext cx="10561983" cy="1231106"/>
          </a:xfrm>
          <a:prstGeom prst="rect">
            <a:avLst/>
          </a:prstGeom>
          <a:noFill/>
        </p:spPr>
        <p:txBody>
          <a:bodyPr wrap="square" rtlCol="0">
            <a:spAutoFit/>
          </a:bodyPr>
          <a:lstStyle/>
          <a:p>
            <a:br>
              <a:rPr lang="en-GB" sz="2000" dirty="0">
                <a:latin typeface="+mj-lt"/>
              </a:rPr>
            </a:br>
            <a:r>
              <a:rPr lang="en-GB" dirty="0">
                <a:latin typeface="+mj-lt"/>
              </a:rPr>
              <a:t>The purpose of food labelling is to inform and educate consumers about the food product they choose to buy. The label also protects the consumer, manufacturer and retailer by requiring certain information to be shown on the label. Study a food label and identify and explain why the information is shown on the label.</a:t>
            </a:r>
          </a:p>
        </p:txBody>
      </p:sp>
      <p:sp>
        <p:nvSpPr>
          <p:cNvPr id="14" name="Footer Placeholder 4">
            <a:extLst>
              <a:ext uri="{FF2B5EF4-FFF2-40B4-BE49-F238E27FC236}">
                <a16:creationId xmlns:a16="http://schemas.microsoft.com/office/drawing/2014/main" id="{C19BAE5A-D6B6-91D3-9D22-DAA3019AC8C2}"/>
              </a:ext>
            </a:extLst>
          </p:cNvPr>
          <p:cNvSpPr>
            <a:spLocks noGrp="1"/>
          </p:cNvSpPr>
          <p:nvPr>
            <p:ph type="ftr" sz="quarter" idx="11"/>
          </p:nvPr>
        </p:nvSpPr>
        <p:spPr/>
        <p:txBody>
          <a:bodyPr/>
          <a:lstStyle/>
          <a:p>
            <a:r>
              <a:rPr lang="en-GB" dirty="0">
                <a:solidFill>
                  <a:schemeClr val="bg1"/>
                </a:solidFill>
              </a:rPr>
              <a:t>1.4 Food safety in hospitality and catering</a:t>
            </a:r>
          </a:p>
        </p:txBody>
      </p:sp>
      <p:sp>
        <p:nvSpPr>
          <p:cNvPr id="15" name="Title 1">
            <a:extLst>
              <a:ext uri="{FF2B5EF4-FFF2-40B4-BE49-F238E27FC236}">
                <a16:creationId xmlns:a16="http://schemas.microsoft.com/office/drawing/2014/main" id="{82C0A9A1-A24A-AA66-71E6-632D8D52EA6B}"/>
              </a:ext>
            </a:extLst>
          </p:cNvPr>
          <p:cNvSpPr txBox="1">
            <a:spLocks/>
          </p:cNvSpPr>
          <p:nvPr/>
        </p:nvSpPr>
        <p:spPr>
          <a:xfrm>
            <a:off x="-856158" y="251572"/>
            <a:ext cx="11557307" cy="623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C01F52"/>
                </a:solidFill>
              </a:rPr>
              <a:t>Food related causes of ill health </a:t>
            </a:r>
            <a:endParaRPr lang="en-GB" dirty="0">
              <a:solidFill>
                <a:srgbClr val="C01F52"/>
              </a:solidFill>
            </a:endParaRPr>
          </a:p>
        </p:txBody>
      </p:sp>
      <p:sp>
        <p:nvSpPr>
          <p:cNvPr id="16" name="Rectangle 15">
            <a:extLst>
              <a:ext uri="{FF2B5EF4-FFF2-40B4-BE49-F238E27FC236}">
                <a16:creationId xmlns:a16="http://schemas.microsoft.com/office/drawing/2014/main" id="{E3D05A66-CA3E-74EE-6FE1-18FC5C692851}"/>
              </a:ext>
            </a:extLst>
          </p:cNvPr>
          <p:cNvSpPr/>
          <p:nvPr/>
        </p:nvSpPr>
        <p:spPr>
          <a:xfrm>
            <a:off x="838200" y="1031987"/>
            <a:ext cx="10498218"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Labelling Regulations</a:t>
            </a:r>
          </a:p>
        </p:txBody>
      </p:sp>
      <p:pic>
        <p:nvPicPr>
          <p:cNvPr id="14338" name="Picture 2" descr="Free vector nutrition label collection design">
            <a:extLst>
              <a:ext uri="{FF2B5EF4-FFF2-40B4-BE49-F238E27FC236}">
                <a16:creationId xmlns:a16="http://schemas.microsoft.com/office/drawing/2014/main" id="{909ABE77-4176-0C36-C5D9-AF5799FD3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51" y="3379653"/>
            <a:ext cx="2799691" cy="279969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ree vector tomatoes preserve in glass jar">
            <a:extLst>
              <a:ext uri="{FF2B5EF4-FFF2-40B4-BE49-F238E27FC236}">
                <a16:creationId xmlns:a16="http://schemas.microsoft.com/office/drawing/2014/main" id="{5B6A370C-A3D3-32AF-D4E9-FBEBBBBD4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721" y="3379653"/>
            <a:ext cx="1712679" cy="28066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3844AC-1A84-08B6-1CFA-85365CC5ADC7}"/>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65D0C825-FB91-5FE6-4765-C5745B27F5C6}"/>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Component 1 Principles of Food Preparation and Nutrition</a:t>
            </a:r>
            <a:endParaRPr lang="en-GB" dirty="0"/>
          </a:p>
        </p:txBody>
      </p:sp>
    </p:spTree>
    <p:extLst>
      <p:ext uri="{BB962C8B-B14F-4D97-AF65-F5344CB8AC3E}">
        <p14:creationId xmlns:p14="http://schemas.microsoft.com/office/powerpoint/2010/main" val="60690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3">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F6AC7A-C428-AE4F-9F1C-2AE42D477D74}"/>
              </a:ext>
            </a:extLst>
          </p:cNvPr>
          <p:cNvSpPr>
            <a:spLocks noGrp="1"/>
          </p:cNvSpPr>
          <p:nvPr>
            <p:ph idx="1"/>
          </p:nvPr>
        </p:nvSpPr>
        <p:spPr>
          <a:xfrm>
            <a:off x="4826184" y="4777652"/>
            <a:ext cx="6838037" cy="1174121"/>
          </a:xfrm>
        </p:spPr>
        <p:txBody>
          <a:bodyPr>
            <a:noAutofit/>
          </a:bodyPr>
          <a:lstStyle/>
          <a:p>
            <a:r>
              <a:rPr lang="en-GB" sz="2000" dirty="0">
                <a:latin typeface="+mj-lt"/>
              </a:rPr>
              <a:t>Food and drink labelling is extremely important </a:t>
            </a:r>
            <a:r>
              <a:rPr lang="en-US" sz="2000" dirty="0">
                <a:latin typeface="+mj-lt"/>
              </a:rPr>
              <a:t>in order to manage food safety. The </a:t>
            </a:r>
            <a:r>
              <a:rPr lang="en-GB" sz="2000" dirty="0">
                <a:latin typeface="+mj-lt"/>
              </a:rPr>
              <a:t>labelling must be permanent, clear and easy to read.
There are several legal requirements in place when it comes for food labelling:</a:t>
            </a:r>
          </a:p>
        </p:txBody>
      </p:sp>
      <p:sp>
        <p:nvSpPr>
          <p:cNvPr id="13" name="TextBox 12">
            <a:extLst>
              <a:ext uri="{FF2B5EF4-FFF2-40B4-BE49-F238E27FC236}">
                <a16:creationId xmlns:a16="http://schemas.microsoft.com/office/drawing/2014/main" id="{7E385A01-BAD0-C9AC-D7B2-3C37F721F15E}"/>
              </a:ext>
            </a:extLst>
          </p:cNvPr>
          <p:cNvSpPr txBox="1"/>
          <p:nvPr/>
        </p:nvSpPr>
        <p:spPr>
          <a:xfrm>
            <a:off x="1348974" y="1315436"/>
            <a:ext cx="7228513" cy="2246769"/>
          </a:xfrm>
          <a:prstGeom prst="rect">
            <a:avLst/>
          </a:prstGeom>
          <a:noFill/>
        </p:spPr>
        <p:txBody>
          <a:bodyPr wrap="square">
            <a:spAutoFit/>
          </a:bodyPr>
          <a:lstStyle/>
          <a:p>
            <a:pPr marL="342900" indent="-342900" defTabSz="621792">
              <a:spcAft>
                <a:spcPts val="600"/>
              </a:spcAft>
              <a:buFont typeface="Arial" panose="020B0604020202020204" pitchFamily="34" charset="0"/>
              <a:buChar char="•"/>
            </a:pPr>
            <a:r>
              <a:rPr lang="en-GB" sz="2000" dirty="0">
                <a:latin typeface="+mj-lt"/>
              </a:rPr>
              <a:t>T</a:t>
            </a:r>
            <a:r>
              <a:rPr lang="en-GB" sz="2000" kern="1200" dirty="0">
                <a:solidFill>
                  <a:schemeClr val="tx1"/>
                </a:solidFill>
                <a:latin typeface="+mj-lt"/>
              </a:rPr>
              <a:t>he name of the manufacturer</a:t>
            </a:r>
          </a:p>
          <a:p>
            <a:pPr marL="342900" indent="-342900" defTabSz="621792">
              <a:spcAft>
                <a:spcPts val="600"/>
              </a:spcAft>
              <a:buFont typeface="Arial" panose="020B0604020202020204" pitchFamily="34" charset="0"/>
              <a:buChar char="•"/>
            </a:pPr>
            <a:r>
              <a:rPr lang="en-GB" sz="2000" dirty="0">
                <a:latin typeface="+mj-lt"/>
              </a:rPr>
              <a:t>The name of the food must not be misleading to the consumer</a:t>
            </a:r>
          </a:p>
          <a:p>
            <a:pPr marL="342900" indent="-342900" defTabSz="621792">
              <a:spcAft>
                <a:spcPts val="600"/>
              </a:spcAft>
              <a:buFont typeface="Arial" panose="020B0604020202020204" pitchFamily="34" charset="0"/>
              <a:buChar char="•"/>
            </a:pPr>
            <a:r>
              <a:rPr lang="en-US" sz="2000" dirty="0">
                <a:latin typeface="+mj-lt"/>
              </a:rPr>
              <a:t>If there is a picture of the food product, the product inside must look the same and not be misleading</a:t>
            </a:r>
          </a:p>
          <a:p>
            <a:pPr marL="342900" indent="-342900" defTabSz="621792">
              <a:spcAft>
                <a:spcPts val="600"/>
              </a:spcAft>
              <a:buFont typeface="Arial" panose="020B0604020202020204" pitchFamily="34" charset="0"/>
              <a:buChar char="•"/>
            </a:pPr>
            <a:r>
              <a:rPr lang="en-GB" sz="2000" dirty="0">
                <a:latin typeface="+mj-lt"/>
              </a:rPr>
              <a:t>The net weight/quantity of the food product</a:t>
            </a:r>
          </a:p>
          <a:p>
            <a:pPr marL="342900" indent="-342900" defTabSz="621792">
              <a:spcAft>
                <a:spcPts val="600"/>
              </a:spcAft>
              <a:buFont typeface="Arial" panose="020B0604020202020204" pitchFamily="34" charset="0"/>
              <a:buChar char="•"/>
            </a:pPr>
            <a:endParaRPr lang="en-GB" sz="2000" dirty="0"/>
          </a:p>
        </p:txBody>
      </p:sp>
      <p:sp>
        <p:nvSpPr>
          <p:cNvPr id="4" name="Rectangle 3">
            <a:extLst>
              <a:ext uri="{FF2B5EF4-FFF2-40B4-BE49-F238E27FC236}">
                <a16:creationId xmlns:a16="http://schemas.microsoft.com/office/drawing/2014/main" id="{4111FB63-AC74-46EB-613A-1DE8B71F59B2}"/>
              </a:ext>
            </a:extLst>
          </p:cNvPr>
          <p:cNvSpPr/>
          <p:nvPr/>
        </p:nvSpPr>
        <p:spPr>
          <a:xfrm>
            <a:off x="0" y="635"/>
            <a:ext cx="517887" cy="895158"/>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2C70A9C-4FA6-57F4-DD7E-B8C12FCE60C2}"/>
              </a:ext>
            </a:extLst>
          </p:cNvPr>
          <p:cNvSpPr/>
          <p:nvPr/>
        </p:nvSpPr>
        <p:spPr>
          <a:xfrm>
            <a:off x="11749634" y="0"/>
            <a:ext cx="442365" cy="865848"/>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0A4906A7-C412-26E8-5ACD-2F4B246F182D}"/>
              </a:ext>
            </a:extLst>
          </p:cNvPr>
          <p:cNvSpPr txBox="1">
            <a:spLocks/>
          </p:cNvSpPr>
          <p:nvPr/>
        </p:nvSpPr>
        <p:spPr>
          <a:xfrm>
            <a:off x="431973" y="5368986"/>
            <a:ext cx="3962238" cy="623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C01F52"/>
                </a:solidFill>
              </a:rPr>
              <a:t>Food related causes of ill health </a:t>
            </a:r>
            <a:endParaRPr lang="en-GB" sz="4000" dirty="0">
              <a:solidFill>
                <a:srgbClr val="C01F52"/>
              </a:solidFill>
            </a:endParaRPr>
          </a:p>
        </p:txBody>
      </p:sp>
      <p:sp>
        <p:nvSpPr>
          <p:cNvPr id="9" name="Rectangle 8">
            <a:extLst>
              <a:ext uri="{FF2B5EF4-FFF2-40B4-BE49-F238E27FC236}">
                <a16:creationId xmlns:a16="http://schemas.microsoft.com/office/drawing/2014/main" id="{83039BB0-A204-7737-A9D6-9C846DDC1DF2}"/>
              </a:ext>
            </a:extLst>
          </p:cNvPr>
          <p:cNvSpPr/>
          <p:nvPr/>
        </p:nvSpPr>
        <p:spPr>
          <a:xfrm>
            <a:off x="386254" y="5992063"/>
            <a:ext cx="4007956"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Labelling Regulations</a:t>
            </a:r>
          </a:p>
        </p:txBody>
      </p:sp>
      <p:sp>
        <p:nvSpPr>
          <p:cNvPr id="10" name="Rectangle 9">
            <a:extLst>
              <a:ext uri="{FF2B5EF4-FFF2-40B4-BE49-F238E27FC236}">
                <a16:creationId xmlns:a16="http://schemas.microsoft.com/office/drawing/2014/main" id="{99C0E35E-C067-9CC4-48AA-9C177A0A1F7D}"/>
              </a:ext>
            </a:extLst>
          </p:cNvPr>
          <p:cNvSpPr/>
          <p:nvPr/>
        </p:nvSpPr>
        <p:spPr>
          <a:xfrm>
            <a:off x="4709767" y="4879978"/>
            <a:ext cx="45719" cy="1535534"/>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8C6E6BC-BB5F-ED73-3766-CC46E9C75AAF}"/>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11" name="Footer Placeholder 9">
            <a:extLst>
              <a:ext uri="{FF2B5EF4-FFF2-40B4-BE49-F238E27FC236}">
                <a16:creationId xmlns:a16="http://schemas.microsoft.com/office/drawing/2014/main" id="{B860EAB7-E7D2-16D2-17F6-077CB8E807AC}"/>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6267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3">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F6AC7A-C428-AE4F-9F1C-2AE42D477D74}"/>
              </a:ext>
            </a:extLst>
          </p:cNvPr>
          <p:cNvSpPr>
            <a:spLocks noGrp="1"/>
          </p:cNvSpPr>
          <p:nvPr>
            <p:ph idx="1"/>
          </p:nvPr>
        </p:nvSpPr>
        <p:spPr>
          <a:xfrm>
            <a:off x="4826183" y="4866646"/>
            <a:ext cx="6838037" cy="1489704"/>
          </a:xfrm>
        </p:spPr>
        <p:txBody>
          <a:bodyPr>
            <a:noAutofit/>
          </a:bodyPr>
          <a:lstStyle/>
          <a:p>
            <a:pPr marL="0" indent="0">
              <a:buNone/>
            </a:pPr>
            <a:r>
              <a:rPr lang="en-GB" sz="2000" dirty="0">
                <a:latin typeface="+mj-lt"/>
              </a:rPr>
              <a:t>A food label should also state:</a:t>
            </a:r>
          </a:p>
          <a:p>
            <a:r>
              <a:rPr lang="en-GB" sz="2000" dirty="0">
                <a:latin typeface="+mj-lt"/>
              </a:rPr>
              <a:t>the place of origin and the percentage of alcohol it contains</a:t>
            </a:r>
          </a:p>
          <a:p>
            <a:r>
              <a:rPr lang="en-GB" sz="2000" dirty="0">
                <a:latin typeface="+mj-lt"/>
              </a:rPr>
              <a:t>warnings: noting if the product contains aspartame, additives (E numbers), caffeine, skimmed milk, polyols or sweeteners.</a:t>
            </a:r>
          </a:p>
          <a:p>
            <a:endParaRPr lang="en-GB" sz="2000" dirty="0">
              <a:latin typeface="+mj-lt"/>
            </a:endParaRPr>
          </a:p>
        </p:txBody>
      </p:sp>
      <p:sp>
        <p:nvSpPr>
          <p:cNvPr id="36" name="Title 1">
            <a:extLst>
              <a:ext uri="{FF2B5EF4-FFF2-40B4-BE49-F238E27FC236}">
                <a16:creationId xmlns:a16="http://schemas.microsoft.com/office/drawing/2014/main" id="{75F1959D-C26D-F9F2-AC42-46F51963BC1E}"/>
              </a:ext>
            </a:extLst>
          </p:cNvPr>
          <p:cNvSpPr txBox="1">
            <a:spLocks/>
          </p:cNvSpPr>
          <p:nvPr/>
        </p:nvSpPr>
        <p:spPr>
          <a:xfrm>
            <a:off x="431973" y="5368986"/>
            <a:ext cx="3962238" cy="623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C01F52"/>
                </a:solidFill>
              </a:rPr>
              <a:t>Food related causes of ill health </a:t>
            </a:r>
            <a:endParaRPr lang="en-GB" sz="4000" dirty="0">
              <a:solidFill>
                <a:srgbClr val="C01F52"/>
              </a:solidFill>
            </a:endParaRPr>
          </a:p>
        </p:txBody>
      </p:sp>
      <p:sp>
        <p:nvSpPr>
          <p:cNvPr id="43" name="Rectangle 42">
            <a:extLst>
              <a:ext uri="{FF2B5EF4-FFF2-40B4-BE49-F238E27FC236}">
                <a16:creationId xmlns:a16="http://schemas.microsoft.com/office/drawing/2014/main" id="{24E55CE4-E40E-F8A9-7B36-0BACFCBCF5EE}"/>
              </a:ext>
            </a:extLst>
          </p:cNvPr>
          <p:cNvSpPr/>
          <p:nvPr/>
        </p:nvSpPr>
        <p:spPr>
          <a:xfrm>
            <a:off x="386254" y="5992063"/>
            <a:ext cx="4007956"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Labelling Regulations</a:t>
            </a:r>
          </a:p>
        </p:txBody>
      </p:sp>
      <p:sp>
        <p:nvSpPr>
          <p:cNvPr id="8" name="TextBox 7">
            <a:extLst>
              <a:ext uri="{FF2B5EF4-FFF2-40B4-BE49-F238E27FC236}">
                <a16:creationId xmlns:a16="http://schemas.microsoft.com/office/drawing/2014/main" id="{98C06398-3123-507B-C1CD-D62CE14A2C6C}"/>
              </a:ext>
            </a:extLst>
          </p:cNvPr>
          <p:cNvSpPr txBox="1"/>
          <p:nvPr/>
        </p:nvSpPr>
        <p:spPr>
          <a:xfrm>
            <a:off x="1263109" y="1271262"/>
            <a:ext cx="9882219" cy="3170099"/>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mj-lt"/>
              </a:rPr>
              <a:t>Information about nutrition</a:t>
            </a:r>
          </a:p>
          <a:p>
            <a:pPr marL="342900" indent="-342900">
              <a:buFont typeface="Arial" panose="020B0604020202020204" pitchFamily="34" charset="0"/>
              <a:buChar char="•"/>
            </a:pPr>
            <a:r>
              <a:rPr lang="en-US" sz="2000" dirty="0">
                <a:latin typeface="+mj-lt"/>
              </a:rPr>
              <a:t>Contact details of the manufacturer, distributor or retailer of the food product</a:t>
            </a:r>
          </a:p>
          <a:p>
            <a:pPr marL="342900" indent="-342900">
              <a:buFont typeface="Arial" panose="020B0604020202020204" pitchFamily="34" charset="0"/>
              <a:buChar char="•"/>
            </a:pPr>
            <a:r>
              <a:rPr lang="en-US" sz="2000" dirty="0">
                <a:latin typeface="+mj-lt"/>
              </a:rPr>
              <a:t>Foods with 'use by' and 'best before' dates cannot be sold </a:t>
            </a:r>
            <a:r>
              <a:rPr lang="en-GB" sz="2000" dirty="0">
                <a:latin typeface="+mj-lt"/>
              </a:rPr>
              <a:t>past the dates displayed</a:t>
            </a:r>
          </a:p>
          <a:p>
            <a:pPr marL="342900" indent="-342900">
              <a:buFont typeface="Arial" panose="020B0604020202020204" pitchFamily="34" charset="0"/>
              <a:buChar char="•"/>
            </a:pPr>
            <a:r>
              <a:rPr lang="en-GB" sz="2000" dirty="0">
                <a:latin typeface="+mj-lt"/>
              </a:rPr>
              <a:t>List of ingredients (in descending order) with allergens in</a:t>
            </a:r>
            <a:r>
              <a:rPr lang="en-GB" sz="2000" b="1" dirty="0">
                <a:latin typeface="+mj-lt"/>
              </a:rPr>
              <a:t> bold</a:t>
            </a:r>
            <a:r>
              <a:rPr lang="en-GB" sz="2000" dirty="0">
                <a:latin typeface="+mj-lt"/>
              </a:rPr>
              <a:t>, </a:t>
            </a:r>
            <a:r>
              <a:rPr lang="en-GB" sz="2000" i="1" dirty="0">
                <a:latin typeface="+mj-lt"/>
              </a:rPr>
              <a:t>italics</a:t>
            </a:r>
            <a:r>
              <a:rPr lang="en-GB" sz="2000" dirty="0">
                <a:latin typeface="+mj-lt"/>
              </a:rPr>
              <a:t> or in </a:t>
            </a:r>
            <a:r>
              <a:rPr lang="en-GB" sz="2000" dirty="0">
                <a:solidFill>
                  <a:srgbClr val="C01F52"/>
                </a:solidFill>
                <a:latin typeface="+mj-lt"/>
              </a:rPr>
              <a:t>different colour</a:t>
            </a:r>
            <a:endParaRPr lang="en-GB" sz="2000" dirty="0">
              <a:latin typeface="+mj-lt"/>
            </a:endParaRPr>
          </a:p>
          <a:p>
            <a:pPr marL="342900" indent="-342900">
              <a:buFont typeface="Arial" panose="020B0604020202020204" pitchFamily="34" charset="0"/>
              <a:buChar char="•"/>
            </a:pPr>
            <a:r>
              <a:rPr lang="en-GB" sz="2000" dirty="0">
                <a:latin typeface="+mj-lt"/>
              </a:rPr>
              <a:t>Cooking and heating instructions </a:t>
            </a:r>
          </a:p>
          <a:p>
            <a:pPr marL="342900" indent="-342900">
              <a:buFont typeface="Arial" panose="020B0604020202020204" pitchFamily="34" charset="0"/>
              <a:buChar char="•"/>
            </a:pPr>
            <a:r>
              <a:rPr lang="en-GB" sz="2000" dirty="0">
                <a:latin typeface="+mj-lt"/>
              </a:rPr>
              <a:t>Storage advice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
        <p:nvSpPr>
          <p:cNvPr id="2" name="Rectangle 1">
            <a:extLst>
              <a:ext uri="{FF2B5EF4-FFF2-40B4-BE49-F238E27FC236}">
                <a16:creationId xmlns:a16="http://schemas.microsoft.com/office/drawing/2014/main" id="{A14515C4-2EE9-7581-A07E-34BE326DA3B6}"/>
              </a:ext>
            </a:extLst>
          </p:cNvPr>
          <p:cNvSpPr/>
          <p:nvPr/>
        </p:nvSpPr>
        <p:spPr>
          <a:xfrm>
            <a:off x="4709767" y="4879978"/>
            <a:ext cx="45719" cy="1535534"/>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7BE414A-892B-9B6F-7586-C42D80DA4553}"/>
              </a:ext>
            </a:extLst>
          </p:cNvPr>
          <p:cNvSpPr/>
          <p:nvPr/>
        </p:nvSpPr>
        <p:spPr>
          <a:xfrm>
            <a:off x="0" y="635"/>
            <a:ext cx="517887" cy="895158"/>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248A157-19BA-8DD9-E92D-86AF4F1868BA}"/>
              </a:ext>
            </a:extLst>
          </p:cNvPr>
          <p:cNvSpPr/>
          <p:nvPr/>
        </p:nvSpPr>
        <p:spPr>
          <a:xfrm>
            <a:off x="11749634" y="0"/>
            <a:ext cx="442365" cy="865848"/>
          </a:xfrm>
          <a:prstGeom prst="rect">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7508E7F-CD65-B905-86DB-7EF97B09A3D0}"/>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10" name="Footer Placeholder 9">
            <a:extLst>
              <a:ext uri="{FF2B5EF4-FFF2-40B4-BE49-F238E27FC236}">
                <a16:creationId xmlns:a16="http://schemas.microsoft.com/office/drawing/2014/main" id="{0A4AC823-39FC-9099-D3BE-4876890F1B04}"/>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571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8C47EF3-6ED1-1A3B-64A0-597BD8832555}"/>
              </a:ext>
            </a:extLst>
          </p:cNvPr>
          <p:cNvSpPr txBox="1">
            <a:spLocks/>
          </p:cNvSpPr>
          <p:nvPr/>
        </p:nvSpPr>
        <p:spPr>
          <a:xfrm>
            <a:off x="612161" y="2556021"/>
            <a:ext cx="10741638" cy="4240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400" dirty="0">
                <a:latin typeface="+mj-lt"/>
              </a:rPr>
              <a:t>Bacteria are small, single-celled organisms that are found almost everywhere. Most bacteria are harmless. However, some types of bacteria are bad and cause food poisoning. These are called </a:t>
            </a:r>
            <a:r>
              <a:rPr lang="en-GB" sz="2400" dirty="0">
                <a:solidFill>
                  <a:srgbClr val="C01F52"/>
                </a:solidFill>
                <a:latin typeface="+mj-lt"/>
                <a:hlinkClick r:id="rId2" action="ppaction://hlinksldjump">
                  <a:extLst>
                    <a:ext uri="{A12FA001-AC4F-418D-AE19-62706E023703}">
                      <ahyp:hlinkClr xmlns:ahyp="http://schemas.microsoft.com/office/drawing/2018/hyperlinkcolor" val="tx"/>
                    </a:ext>
                  </a:extLst>
                </a:hlinkClick>
              </a:rPr>
              <a:t>pathogenic</a:t>
            </a:r>
            <a:r>
              <a:rPr lang="en-GB" sz="2400" dirty="0">
                <a:solidFill>
                  <a:srgbClr val="FF0000"/>
                </a:solidFill>
                <a:latin typeface="+mj-lt"/>
              </a:rPr>
              <a:t> </a:t>
            </a:r>
            <a:r>
              <a:rPr lang="en-GB" sz="2400" dirty="0">
                <a:latin typeface="+mj-lt"/>
              </a:rPr>
              <a:t>bacteria.</a:t>
            </a:r>
          </a:p>
          <a:p>
            <a:pPr>
              <a:buFont typeface="Wingdings" panose="05000000000000000000" pitchFamily="2" charset="2"/>
              <a:buChar char="§"/>
            </a:pPr>
            <a:endParaRPr lang="en-GB" sz="2000" dirty="0">
              <a:latin typeface="+mj-lt"/>
            </a:endParaRPr>
          </a:p>
          <a:p>
            <a:pPr>
              <a:buFont typeface="Wingdings" panose="05000000000000000000" pitchFamily="2" charset="2"/>
              <a:buChar char="§"/>
            </a:pPr>
            <a:r>
              <a:rPr lang="en-GB" sz="2400" dirty="0">
                <a:latin typeface="+mj-lt"/>
              </a:rPr>
              <a:t>Food poisoning can make you extremely ill and, in some cases, can be fatal. People with weakened immune systems, pregnant people, newborn babies and older adults may face additional complications.</a:t>
            </a:r>
          </a:p>
        </p:txBody>
      </p:sp>
      <p:sp>
        <p:nvSpPr>
          <p:cNvPr id="10" name="Rectangle 9">
            <a:extLst>
              <a:ext uri="{FF2B5EF4-FFF2-40B4-BE49-F238E27FC236}">
                <a16:creationId xmlns:a16="http://schemas.microsoft.com/office/drawing/2014/main" id="{EAE57DC4-7B97-8EF5-8CB2-4032D575461B}"/>
              </a:ext>
            </a:extLst>
          </p:cNvPr>
          <p:cNvSpPr/>
          <p:nvPr/>
        </p:nvSpPr>
        <p:spPr>
          <a:xfrm>
            <a:off x="838199" y="1824631"/>
            <a:ext cx="105156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Bacteria</a:t>
            </a:r>
          </a:p>
        </p:txBody>
      </p:sp>
      <p:sp>
        <p:nvSpPr>
          <p:cNvPr id="3" name="Title 2">
            <a:extLst>
              <a:ext uri="{FF2B5EF4-FFF2-40B4-BE49-F238E27FC236}">
                <a16:creationId xmlns:a16="http://schemas.microsoft.com/office/drawing/2014/main" id="{29AFB080-9CA8-C523-046A-1DEB42520127}"/>
              </a:ext>
            </a:extLst>
          </p:cNvPr>
          <p:cNvSpPr>
            <a:spLocks noGrp="1"/>
          </p:cNvSpPr>
          <p:nvPr>
            <p:ph type="title"/>
          </p:nvPr>
        </p:nvSpPr>
        <p:spPr/>
        <p:txBody>
          <a:bodyPr/>
          <a:lstStyle/>
          <a:p>
            <a:r>
              <a:rPr lang="en-GB" sz="4400" b="1" dirty="0">
                <a:solidFill>
                  <a:srgbClr val="C01F52"/>
                </a:solidFill>
              </a:rPr>
              <a:t>Food related causes of ill health </a:t>
            </a:r>
            <a:endParaRPr lang="en-GB" dirty="0"/>
          </a:p>
        </p:txBody>
      </p:sp>
      <p:pic>
        <p:nvPicPr>
          <p:cNvPr id="2" name="Picture 1">
            <a:extLst>
              <a:ext uri="{FF2B5EF4-FFF2-40B4-BE49-F238E27FC236}">
                <a16:creationId xmlns:a16="http://schemas.microsoft.com/office/drawing/2014/main" id="{8719848E-8E63-7BB1-466E-A6E58B202832}"/>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885141C7-A659-908F-84A5-14C20C35C8CB}"/>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74385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D7FA5F-0F74-B874-50ED-AF7EAD210F2F}"/>
              </a:ext>
            </a:extLst>
          </p:cNvPr>
          <p:cNvSpPr/>
          <p:nvPr/>
        </p:nvSpPr>
        <p:spPr>
          <a:xfrm>
            <a:off x="834460" y="314326"/>
            <a:ext cx="10515600" cy="1337318"/>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6" name="TextBox 5">
            <a:extLst>
              <a:ext uri="{FF2B5EF4-FFF2-40B4-BE49-F238E27FC236}">
                <a16:creationId xmlns:a16="http://schemas.microsoft.com/office/drawing/2014/main" id="{1498D09A-5148-0360-DCB8-580CE3BB1C50}"/>
              </a:ext>
            </a:extLst>
          </p:cNvPr>
          <p:cNvSpPr txBox="1"/>
          <p:nvPr/>
        </p:nvSpPr>
        <p:spPr>
          <a:xfrm>
            <a:off x="834460" y="398116"/>
            <a:ext cx="10515600" cy="369332"/>
          </a:xfrm>
          <a:prstGeom prst="rect">
            <a:avLst/>
          </a:prstGeom>
          <a:noFill/>
        </p:spPr>
        <p:txBody>
          <a:bodyPr wrap="square" rtlCol="0">
            <a:spAutoFit/>
          </a:bodyPr>
          <a:lstStyle/>
          <a:p>
            <a:r>
              <a:rPr lang="en-GB" b="1" dirty="0">
                <a:latin typeface="+mj-lt"/>
              </a:rPr>
              <a:t>ACTIVITY</a:t>
            </a:r>
            <a:r>
              <a:rPr lang="en-GB" sz="1100" dirty="0">
                <a:solidFill>
                  <a:srgbClr val="C01F52"/>
                </a:solidFill>
                <a:latin typeface="+mj-lt"/>
              </a:rPr>
              <a:t>……………………………………………………………………………..………………………………………………………….…………………………………………………………………………………………………………………….....</a:t>
            </a:r>
          </a:p>
        </p:txBody>
      </p:sp>
      <p:sp>
        <p:nvSpPr>
          <p:cNvPr id="7" name="TextBox 6">
            <a:extLst>
              <a:ext uri="{FF2B5EF4-FFF2-40B4-BE49-F238E27FC236}">
                <a16:creationId xmlns:a16="http://schemas.microsoft.com/office/drawing/2014/main" id="{BADBFA6B-5F6F-C5BD-7BE9-4A8AE3D4E9D8}"/>
              </a:ext>
            </a:extLst>
          </p:cNvPr>
          <p:cNvSpPr txBox="1"/>
          <p:nvPr/>
        </p:nvSpPr>
        <p:spPr>
          <a:xfrm>
            <a:off x="834460" y="712774"/>
            <a:ext cx="10575656" cy="923330"/>
          </a:xfrm>
          <a:prstGeom prst="rect">
            <a:avLst/>
          </a:prstGeom>
          <a:noFill/>
        </p:spPr>
        <p:txBody>
          <a:bodyPr wrap="square" rtlCol="0">
            <a:spAutoFit/>
          </a:bodyPr>
          <a:lstStyle/>
          <a:p>
            <a:r>
              <a:rPr lang="en-US" dirty="0">
                <a:latin typeface="+mj-lt"/>
              </a:rPr>
              <a:t>You work in a small bakery and the safety of its customers is of the utmost importance. They have asked you to provide food labelling training to all new members of staff. Watch the video and read the newspaper article before creating a training resource suitable for the new employees.</a:t>
            </a:r>
            <a:endParaRPr lang="en-GB" dirty="0">
              <a:latin typeface="+mj-lt"/>
            </a:endParaRPr>
          </a:p>
        </p:txBody>
      </p:sp>
      <p:pic>
        <p:nvPicPr>
          <p:cNvPr id="2" name="Online Media 1" title="Calls for Better Food Labelling at Pret A Manger as Teenager Dies From Allergic Reaction | GMB">
            <a:hlinkClick r:id="" action="ppaction://media"/>
            <a:extLst>
              <a:ext uri="{FF2B5EF4-FFF2-40B4-BE49-F238E27FC236}">
                <a16:creationId xmlns:a16="http://schemas.microsoft.com/office/drawing/2014/main" id="{1AD2A68D-70EB-EE20-0B84-A955DF81A2E6}"/>
              </a:ext>
            </a:extLst>
          </p:cNvPr>
          <p:cNvPicPr>
            <a:picLocks noRot="1" noChangeAspect="1"/>
          </p:cNvPicPr>
          <p:nvPr>
            <a:videoFile r:link="rId1"/>
          </p:nvPr>
        </p:nvPicPr>
        <p:blipFill>
          <a:blip r:embed="rId3"/>
          <a:stretch>
            <a:fillRect/>
          </a:stretch>
        </p:blipFill>
        <p:spPr>
          <a:xfrm>
            <a:off x="834460" y="1966302"/>
            <a:ext cx="7452555" cy="4210694"/>
          </a:xfrm>
          <a:prstGeom prst="rect">
            <a:avLst/>
          </a:prstGeom>
        </p:spPr>
      </p:pic>
      <p:sp>
        <p:nvSpPr>
          <p:cNvPr id="3" name="TextBox 2">
            <a:extLst>
              <a:ext uri="{FF2B5EF4-FFF2-40B4-BE49-F238E27FC236}">
                <a16:creationId xmlns:a16="http://schemas.microsoft.com/office/drawing/2014/main" id="{9DF5B602-735F-B9EB-6126-402F9F95A5FE}"/>
              </a:ext>
            </a:extLst>
          </p:cNvPr>
          <p:cNvSpPr txBox="1"/>
          <p:nvPr/>
        </p:nvSpPr>
        <p:spPr>
          <a:xfrm>
            <a:off x="8971816" y="3194486"/>
            <a:ext cx="2103196" cy="1754326"/>
          </a:xfrm>
          <a:prstGeom prst="rect">
            <a:avLst/>
          </a:prstGeom>
          <a:noFill/>
        </p:spPr>
        <p:txBody>
          <a:bodyPr wrap="square" rtlCol="0">
            <a:spAutoFit/>
          </a:bodyPr>
          <a:lstStyle/>
          <a:p>
            <a:r>
              <a:rPr lang="en-US" dirty="0">
                <a:solidFill>
                  <a:srgbClr val="C01F52"/>
                </a:solidFill>
                <a:hlinkClick r:id="rId4">
                  <a:extLst>
                    <a:ext uri="{A12FA001-AC4F-418D-AE19-62706E023703}">
                      <ahyp:hlinkClr xmlns:ahyp="http://schemas.microsoft.com/office/drawing/2018/hyperlinkcolor" val="tx"/>
                    </a:ext>
                  </a:extLst>
                </a:hlinkClick>
              </a:rPr>
              <a:t>Calls for Better Food Labelling at </a:t>
            </a:r>
            <a:r>
              <a:rPr lang="en-US" dirty="0" err="1">
                <a:solidFill>
                  <a:srgbClr val="C01F52"/>
                </a:solidFill>
                <a:hlinkClick r:id="rId4">
                  <a:extLst>
                    <a:ext uri="{A12FA001-AC4F-418D-AE19-62706E023703}">
                      <ahyp:hlinkClr xmlns:ahyp="http://schemas.microsoft.com/office/drawing/2018/hyperlinkcolor" val="tx"/>
                    </a:ext>
                  </a:extLst>
                </a:hlinkClick>
              </a:rPr>
              <a:t>Pret</a:t>
            </a:r>
            <a:r>
              <a:rPr lang="en-US" dirty="0">
                <a:solidFill>
                  <a:srgbClr val="C01F52"/>
                </a:solidFill>
                <a:hlinkClick r:id="rId4">
                  <a:extLst>
                    <a:ext uri="{A12FA001-AC4F-418D-AE19-62706E023703}">
                      <ahyp:hlinkClr xmlns:ahyp="http://schemas.microsoft.com/office/drawing/2018/hyperlinkcolor" val="tx"/>
                    </a:ext>
                  </a:extLst>
                </a:hlinkClick>
              </a:rPr>
              <a:t> A Manger as Teenager Dies From Allergic Reaction | GMB (youtube.com)</a:t>
            </a:r>
            <a:endParaRPr lang="LID4096" dirty="0">
              <a:solidFill>
                <a:srgbClr val="C01F52"/>
              </a:solidFill>
            </a:endParaRPr>
          </a:p>
        </p:txBody>
      </p:sp>
      <p:pic>
        <p:nvPicPr>
          <p:cNvPr id="8" name="Picture 7">
            <a:extLst>
              <a:ext uri="{FF2B5EF4-FFF2-40B4-BE49-F238E27FC236}">
                <a16:creationId xmlns:a16="http://schemas.microsoft.com/office/drawing/2014/main" id="{E7056F12-54AD-5BB9-267E-7725C7193DB6}"/>
              </a:ext>
            </a:extLst>
          </p:cNvPr>
          <p:cNvPicPr>
            <a:picLocks noChangeAspect="1"/>
          </p:cNvPicPr>
          <p:nvPr/>
        </p:nvPicPr>
        <p:blipFill>
          <a:blip r:embed="rId5"/>
          <a:stretch>
            <a:fillRect/>
          </a:stretch>
        </p:blipFill>
        <p:spPr>
          <a:xfrm>
            <a:off x="10689840" y="6052920"/>
            <a:ext cx="1342729" cy="668555"/>
          </a:xfrm>
          <a:prstGeom prst="rect">
            <a:avLst/>
          </a:prstGeom>
        </p:spPr>
      </p:pic>
      <p:sp>
        <p:nvSpPr>
          <p:cNvPr id="9" name="Footer Placeholder 9">
            <a:extLst>
              <a:ext uri="{FF2B5EF4-FFF2-40B4-BE49-F238E27FC236}">
                <a16:creationId xmlns:a16="http://schemas.microsoft.com/office/drawing/2014/main" id="{9797B004-32D8-893E-AD75-80D511E86A54}"/>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8285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852BE9-B3C4-8DC6-68EF-11DB87D88AA3}"/>
              </a:ext>
            </a:extLst>
          </p:cNvPr>
          <p:cNvSpPr txBox="1"/>
          <p:nvPr/>
        </p:nvSpPr>
        <p:spPr>
          <a:xfrm>
            <a:off x="3621463" y="1839654"/>
            <a:ext cx="8055103" cy="338554"/>
          </a:xfrm>
          <a:prstGeom prst="rect">
            <a:avLst/>
          </a:prstGeom>
          <a:noFill/>
        </p:spPr>
        <p:txBody>
          <a:bodyPr wrap="square" rtlCol="0">
            <a:spAutoFit/>
          </a:bodyPr>
          <a:lstStyle/>
          <a:p>
            <a:pPr algn="just" fontAlgn="base"/>
            <a:r>
              <a:rPr lang="en-GB" sz="1500" b="0" i="0" dirty="0">
                <a:solidFill>
                  <a:srgbClr val="3F3F42"/>
                </a:solidFill>
                <a:effectLst/>
                <a:latin typeface="+mj-lt"/>
              </a:rPr>
              <a:t> You can read the full article here: </a:t>
            </a:r>
            <a:r>
              <a:rPr lang="en-US" sz="1600" dirty="0" err="1">
                <a:hlinkClick r:id="rId2"/>
              </a:rPr>
              <a:t>Pret</a:t>
            </a:r>
            <a:r>
              <a:rPr lang="en-US" sz="1600" dirty="0">
                <a:hlinkClick r:id="rId2"/>
              </a:rPr>
              <a:t> a Manger to label products after allergy death - BBC News</a:t>
            </a:r>
            <a:endParaRPr lang="en-GB" sz="1500" b="0" i="0" dirty="0">
              <a:solidFill>
                <a:srgbClr val="3F3F42"/>
              </a:solidFill>
              <a:effectLst/>
              <a:latin typeface="+mj-lt"/>
            </a:endParaRPr>
          </a:p>
        </p:txBody>
      </p:sp>
      <p:pic>
        <p:nvPicPr>
          <p:cNvPr id="4" name="Picture 3">
            <a:extLst>
              <a:ext uri="{FF2B5EF4-FFF2-40B4-BE49-F238E27FC236}">
                <a16:creationId xmlns:a16="http://schemas.microsoft.com/office/drawing/2014/main" id="{57E9F4C3-B459-0B4D-9866-D7F4B06CF655}"/>
              </a:ext>
            </a:extLst>
          </p:cNvPr>
          <p:cNvPicPr>
            <a:picLocks noChangeAspect="1"/>
          </p:cNvPicPr>
          <p:nvPr/>
        </p:nvPicPr>
        <p:blipFill rotWithShape="1">
          <a:blip r:embed="rId3"/>
          <a:srcRect l="13856" t="21170" r="38039" b="50000"/>
          <a:stretch/>
        </p:blipFill>
        <p:spPr>
          <a:xfrm>
            <a:off x="275749" y="2271587"/>
            <a:ext cx="3987696" cy="1343680"/>
          </a:xfrm>
          <a:prstGeom prst="rect">
            <a:avLst/>
          </a:prstGeom>
        </p:spPr>
      </p:pic>
      <p:sp>
        <p:nvSpPr>
          <p:cNvPr id="8" name="TextBox 7">
            <a:extLst>
              <a:ext uri="{FF2B5EF4-FFF2-40B4-BE49-F238E27FC236}">
                <a16:creationId xmlns:a16="http://schemas.microsoft.com/office/drawing/2014/main" id="{A62F0B50-605C-2C77-20EE-781FC15D8767}"/>
              </a:ext>
            </a:extLst>
          </p:cNvPr>
          <p:cNvSpPr txBox="1"/>
          <p:nvPr/>
        </p:nvSpPr>
        <p:spPr>
          <a:xfrm>
            <a:off x="275749" y="274689"/>
            <a:ext cx="9964101" cy="1938992"/>
          </a:xfrm>
          <a:prstGeom prst="rect">
            <a:avLst/>
          </a:prstGeom>
          <a:noFill/>
        </p:spPr>
        <p:txBody>
          <a:bodyPr wrap="square" rtlCol="0">
            <a:spAutoFit/>
          </a:bodyPr>
          <a:lstStyle/>
          <a:p>
            <a:pPr algn="just" fontAlgn="base"/>
            <a:r>
              <a:rPr lang="en-GB" sz="1500" b="1" i="0" dirty="0" err="1">
                <a:solidFill>
                  <a:srgbClr val="3F3F42"/>
                </a:solidFill>
                <a:effectLst/>
                <a:latin typeface="+mj-lt"/>
              </a:rPr>
              <a:t>Pret</a:t>
            </a:r>
            <a:r>
              <a:rPr lang="en-GB" sz="1500" b="1" i="0" dirty="0">
                <a:solidFill>
                  <a:srgbClr val="3F3F42"/>
                </a:solidFill>
                <a:effectLst/>
                <a:latin typeface="+mj-lt"/>
              </a:rPr>
              <a:t> a Manger will list all ingredients, including allergens, on its freshly made products following the death of a teenager who had an allergic reaction after eating a </a:t>
            </a:r>
            <a:r>
              <a:rPr lang="en-GB" sz="1500" b="1" i="0" dirty="0" err="1">
                <a:solidFill>
                  <a:srgbClr val="3F3F42"/>
                </a:solidFill>
                <a:effectLst/>
                <a:latin typeface="+mj-lt"/>
              </a:rPr>
              <a:t>Pret</a:t>
            </a:r>
            <a:r>
              <a:rPr lang="en-GB" sz="1500" b="1" i="0" dirty="0">
                <a:solidFill>
                  <a:srgbClr val="3F3F42"/>
                </a:solidFill>
                <a:effectLst/>
                <a:latin typeface="+mj-lt"/>
              </a:rPr>
              <a:t> sandwich.</a:t>
            </a:r>
            <a:endParaRPr lang="en-GB" sz="1500" b="0" i="0" dirty="0">
              <a:solidFill>
                <a:srgbClr val="3F3F42"/>
              </a:solidFill>
              <a:effectLst/>
              <a:latin typeface="+mj-lt"/>
            </a:endParaRPr>
          </a:p>
          <a:p>
            <a:pPr algn="just" fontAlgn="base"/>
            <a:r>
              <a:rPr lang="en-GB" sz="1500" b="0" i="0" dirty="0">
                <a:solidFill>
                  <a:srgbClr val="3F3F42"/>
                </a:solidFill>
                <a:effectLst/>
                <a:latin typeface="+mj-lt"/>
              </a:rPr>
              <a:t>Natasha </a:t>
            </a:r>
            <a:r>
              <a:rPr lang="en-GB" sz="1500" b="0" i="0" dirty="0" err="1">
                <a:solidFill>
                  <a:srgbClr val="3F3F42"/>
                </a:solidFill>
                <a:effectLst/>
                <a:latin typeface="+mj-lt"/>
              </a:rPr>
              <a:t>Ednan-Laperouse</a:t>
            </a:r>
            <a:r>
              <a:rPr lang="en-GB" sz="1500" b="0" i="0" dirty="0">
                <a:solidFill>
                  <a:srgbClr val="3F3F42"/>
                </a:solidFill>
                <a:effectLst/>
                <a:latin typeface="+mj-lt"/>
              </a:rPr>
              <a:t>, 15, went into cardiac arrest on a flight after buying a sandwich at Heathrow Airport in 2016.</a:t>
            </a:r>
          </a:p>
          <a:p>
            <a:pPr algn="just" fontAlgn="base"/>
            <a:r>
              <a:rPr lang="en-GB" sz="1500" b="0" i="0" dirty="0">
                <a:solidFill>
                  <a:srgbClr val="3F3F42"/>
                </a:solidFill>
                <a:effectLst/>
                <a:latin typeface="+mj-lt"/>
              </a:rPr>
              <a:t>Theresa May called for a review of food labelling laws on Tuesday in the wake of her death.</a:t>
            </a:r>
          </a:p>
          <a:p>
            <a:pPr algn="just" fontAlgn="base"/>
            <a:r>
              <a:rPr lang="en-GB" sz="1500" b="0" i="0" dirty="0">
                <a:solidFill>
                  <a:srgbClr val="3F3F42"/>
                </a:solidFill>
                <a:effectLst/>
                <a:latin typeface="+mj-lt"/>
              </a:rPr>
              <a:t>Clive </a:t>
            </a:r>
            <a:r>
              <a:rPr lang="en-GB" sz="1500" b="0" i="0" dirty="0" err="1">
                <a:solidFill>
                  <a:srgbClr val="3F3F42"/>
                </a:solidFill>
                <a:effectLst/>
                <a:latin typeface="+mj-lt"/>
              </a:rPr>
              <a:t>Schlee</a:t>
            </a:r>
            <a:r>
              <a:rPr lang="en-GB" sz="1500" b="0" i="0" dirty="0">
                <a:solidFill>
                  <a:srgbClr val="3F3F42"/>
                </a:solidFill>
                <a:effectLst/>
                <a:latin typeface="+mj-lt"/>
              </a:rPr>
              <a:t>, </a:t>
            </a:r>
            <a:r>
              <a:rPr lang="en-GB" sz="1500" b="0" i="0" dirty="0" err="1">
                <a:solidFill>
                  <a:srgbClr val="3F3F42"/>
                </a:solidFill>
                <a:effectLst/>
                <a:latin typeface="+mj-lt"/>
              </a:rPr>
              <a:t>Pret</a:t>
            </a:r>
            <a:r>
              <a:rPr lang="en-GB" sz="1500" b="0" i="0" dirty="0">
                <a:solidFill>
                  <a:srgbClr val="3F3F42"/>
                </a:solidFill>
                <a:effectLst/>
                <a:latin typeface="+mj-lt"/>
              </a:rPr>
              <a:t> chief executive, said again the firm was "deeply sorry". "I said we would learn from this tragedy and ensure meaningful changes happen," he said.</a:t>
            </a:r>
          </a:p>
          <a:p>
            <a:pPr algn="just" fontAlgn="base"/>
            <a:endParaRPr lang="en-GB" sz="1500" b="0" i="0" dirty="0">
              <a:solidFill>
                <a:srgbClr val="3F3F42"/>
              </a:solidFill>
              <a:effectLst/>
              <a:latin typeface="+mj-lt"/>
            </a:endParaRPr>
          </a:p>
          <a:p>
            <a:pPr algn="just" fontAlgn="base"/>
            <a:endParaRPr lang="en-GB" sz="1500" b="0" i="0" dirty="0">
              <a:solidFill>
                <a:srgbClr val="3F3F42"/>
              </a:solidFill>
              <a:effectLst/>
              <a:latin typeface="+mj-lt"/>
            </a:endParaRPr>
          </a:p>
        </p:txBody>
      </p:sp>
      <p:sp>
        <p:nvSpPr>
          <p:cNvPr id="16" name="Thought Bubble: Cloud 15">
            <a:extLst>
              <a:ext uri="{FF2B5EF4-FFF2-40B4-BE49-F238E27FC236}">
                <a16:creationId xmlns:a16="http://schemas.microsoft.com/office/drawing/2014/main" id="{154CE6E8-58AA-403A-0B71-5E549DBB5B29}"/>
              </a:ext>
            </a:extLst>
          </p:cNvPr>
          <p:cNvSpPr/>
          <p:nvPr/>
        </p:nvSpPr>
        <p:spPr>
          <a:xfrm>
            <a:off x="1644842" y="3229398"/>
            <a:ext cx="5659472" cy="3157799"/>
          </a:xfrm>
          <a:prstGeom prst="cloudCallout">
            <a:avLst>
              <a:gd name="adj1" fmla="val 90335"/>
              <a:gd name="adj2" fmla="val -30555"/>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600" dirty="0"/>
              <a:t>In October 2021, new legislation called Natasha’s Law was passed; </a:t>
            </a:r>
            <a:r>
              <a:rPr lang="en-US" sz="1600" dirty="0"/>
              <a:t>this law came into force following an extensive petition campaign by the parents of Natasha </a:t>
            </a:r>
            <a:r>
              <a:rPr lang="en-US" sz="1600" dirty="0" err="1"/>
              <a:t>Ednan-Laperouse</a:t>
            </a:r>
            <a:r>
              <a:rPr lang="en-US" sz="1600" dirty="0"/>
              <a:t>. Food labelling regulations and Natasha's law are in place to prevent </a:t>
            </a:r>
            <a:r>
              <a:rPr lang="en-GB" sz="1600" dirty="0"/>
              <a:t>food-induced ill health.</a:t>
            </a:r>
          </a:p>
        </p:txBody>
      </p:sp>
      <p:sp>
        <p:nvSpPr>
          <p:cNvPr id="2" name="Cloud 1">
            <a:extLst>
              <a:ext uri="{FF2B5EF4-FFF2-40B4-BE49-F238E27FC236}">
                <a16:creationId xmlns:a16="http://schemas.microsoft.com/office/drawing/2014/main" id="{52F8D284-9725-9F43-CD87-E5A22991C055}"/>
              </a:ext>
            </a:extLst>
          </p:cNvPr>
          <p:cNvSpPr/>
          <p:nvPr/>
        </p:nvSpPr>
        <p:spPr>
          <a:xfrm>
            <a:off x="9951785" y="3218788"/>
            <a:ext cx="1724781" cy="1119716"/>
          </a:xfrm>
          <a:prstGeom prst="cloud">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Did you know?</a:t>
            </a:r>
            <a:endParaRPr lang="LID4096" dirty="0"/>
          </a:p>
        </p:txBody>
      </p:sp>
      <p:pic>
        <p:nvPicPr>
          <p:cNvPr id="5" name="Picture 4">
            <a:extLst>
              <a:ext uri="{FF2B5EF4-FFF2-40B4-BE49-F238E27FC236}">
                <a16:creationId xmlns:a16="http://schemas.microsoft.com/office/drawing/2014/main" id="{91288311-C75A-0C50-FC02-652A19450F92}"/>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9" name="Footer Placeholder 9">
            <a:extLst>
              <a:ext uri="{FF2B5EF4-FFF2-40B4-BE49-F238E27FC236}">
                <a16:creationId xmlns:a16="http://schemas.microsoft.com/office/drawing/2014/main" id="{9EF4749C-4DC6-3236-62CD-3232DB061A95}"/>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742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46524F-257D-7D18-AF55-2C6A73289A63}"/>
              </a:ext>
            </a:extLst>
          </p:cNvPr>
          <p:cNvSpPr>
            <a:spLocks noGrp="1"/>
          </p:cNvSpPr>
          <p:nvPr>
            <p:ph type="title"/>
          </p:nvPr>
        </p:nvSpPr>
        <p:spPr/>
        <p:txBody>
          <a:bodyPr/>
          <a:lstStyle/>
          <a:p>
            <a:r>
              <a:rPr lang="en-US" b="1" dirty="0">
                <a:solidFill>
                  <a:srgbClr val="C01F52"/>
                </a:solidFill>
              </a:rPr>
              <a:t>Food related causes of ill health</a:t>
            </a:r>
            <a:endParaRPr lang="en-GB" b="1" dirty="0">
              <a:solidFill>
                <a:srgbClr val="C01F52"/>
              </a:solidFill>
            </a:endParaRPr>
          </a:p>
        </p:txBody>
      </p:sp>
      <p:sp>
        <p:nvSpPr>
          <p:cNvPr id="6" name="Rectangle 5">
            <a:extLst>
              <a:ext uri="{FF2B5EF4-FFF2-40B4-BE49-F238E27FC236}">
                <a16:creationId xmlns:a16="http://schemas.microsoft.com/office/drawing/2014/main" id="{38364BC3-455F-3259-CBEB-90250F1C19F6}"/>
              </a:ext>
            </a:extLst>
          </p:cNvPr>
          <p:cNvSpPr/>
          <p:nvPr/>
        </p:nvSpPr>
        <p:spPr>
          <a:xfrm>
            <a:off x="838199" y="1526304"/>
            <a:ext cx="10515600" cy="555279"/>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C01F52"/>
                </a:solidFill>
              </a:rPr>
              <a:t>Food Labelling Regulations</a:t>
            </a:r>
          </a:p>
        </p:txBody>
      </p:sp>
      <p:sp>
        <p:nvSpPr>
          <p:cNvPr id="7" name="Rectangle 6">
            <a:extLst>
              <a:ext uri="{FF2B5EF4-FFF2-40B4-BE49-F238E27FC236}">
                <a16:creationId xmlns:a16="http://schemas.microsoft.com/office/drawing/2014/main" id="{DE5C63F6-8378-23FA-9D68-DA813944D2E0}"/>
              </a:ext>
            </a:extLst>
          </p:cNvPr>
          <p:cNvSpPr/>
          <p:nvPr/>
        </p:nvSpPr>
        <p:spPr>
          <a:xfrm>
            <a:off x="838199" y="5808276"/>
            <a:ext cx="3367142" cy="386948"/>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C01F52"/>
                </a:solidFill>
                <a:hlinkClick r:id="rId2">
                  <a:extLst>
                    <a:ext uri="{A12FA001-AC4F-418D-AE19-62706E023703}">
                      <ahyp:hlinkClr xmlns:ahyp="http://schemas.microsoft.com/office/drawing/2018/hyperlinkcolor" val="tx"/>
                    </a:ext>
                  </a:extLst>
                </a:hlinkClick>
              </a:rPr>
              <a:t>WATCH ME!</a:t>
            </a:r>
            <a:endParaRPr lang="en-GB" sz="2400" dirty="0">
              <a:solidFill>
                <a:srgbClr val="C01F52"/>
              </a:solidFill>
            </a:endParaRPr>
          </a:p>
        </p:txBody>
      </p:sp>
      <p:pic>
        <p:nvPicPr>
          <p:cNvPr id="16386" name="Picture 2" descr="Free vector food value infographic set">
            <a:extLst>
              <a:ext uri="{FF2B5EF4-FFF2-40B4-BE49-F238E27FC236}">
                <a16:creationId xmlns:a16="http://schemas.microsoft.com/office/drawing/2014/main" id="{96FF5CBE-10A9-B7E2-7AD9-4AB51D121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378" y="2688394"/>
            <a:ext cx="5299606" cy="230270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4D557B88-0672-05A1-A462-B03376BD14C6}"/>
              </a:ext>
            </a:extLst>
          </p:cNvPr>
          <p:cNvSpPr>
            <a:spLocks noGrp="1"/>
          </p:cNvSpPr>
          <p:nvPr>
            <p:ph idx="1"/>
          </p:nvPr>
        </p:nvSpPr>
        <p:spPr>
          <a:xfrm>
            <a:off x="838199" y="1398201"/>
            <a:ext cx="5676900" cy="4351338"/>
          </a:xfrm>
        </p:spPr>
        <p:txBody>
          <a:bodyPr>
            <a:normAutofit lnSpcReduction="10000"/>
          </a:bodyPr>
          <a:lstStyle/>
          <a:p>
            <a:endParaRPr lang="en-US" dirty="0"/>
          </a:p>
          <a:p>
            <a:endParaRPr lang="en-GB" dirty="0"/>
          </a:p>
          <a:p>
            <a:pPr>
              <a:buFont typeface="Wingdings" panose="05000000000000000000" pitchFamily="2" charset="2"/>
              <a:buChar char="§"/>
            </a:pPr>
            <a:r>
              <a:rPr lang="en-GB" sz="1900" dirty="0">
                <a:latin typeface="+mj-lt"/>
              </a:rPr>
              <a:t>Nutritional information </a:t>
            </a:r>
            <a:r>
              <a:rPr lang="en-US" sz="1900" dirty="0">
                <a:latin typeface="+mj-lt"/>
              </a:rPr>
              <a:t>enables customers to make informed choices about the foods they eat.</a:t>
            </a:r>
            <a:endParaRPr lang="en-GB" sz="1900" dirty="0">
              <a:latin typeface="+mj-lt"/>
            </a:endParaRPr>
          </a:p>
          <a:p>
            <a:pPr>
              <a:buFont typeface="Wingdings" panose="05000000000000000000" pitchFamily="2" charset="2"/>
              <a:buChar char="§"/>
            </a:pPr>
            <a:r>
              <a:rPr lang="en-GB" sz="1900" dirty="0">
                <a:latin typeface="+mj-lt"/>
              </a:rPr>
              <a:t>The product's nutritional information is displayed in a specific order: energy per 100g or ml (calories and kilojoules), fat, saturates, carbohydrates, sugars, protein, salt, vitamins and minerals.</a:t>
            </a:r>
          </a:p>
          <a:p>
            <a:pPr>
              <a:buFont typeface="Wingdings" panose="05000000000000000000" pitchFamily="2" charset="2"/>
              <a:buChar char="§"/>
            </a:pPr>
            <a:r>
              <a:rPr lang="en-GB" sz="1900" dirty="0">
                <a:latin typeface="+mj-lt"/>
              </a:rPr>
              <a:t>Many companies have made the nutrition list easier by using the ‘traffic light’ labelling system.</a:t>
            </a:r>
          </a:p>
          <a:p>
            <a:pPr>
              <a:buFont typeface="Wingdings" panose="05000000000000000000" pitchFamily="2" charset="2"/>
              <a:buChar char="§"/>
            </a:pPr>
            <a:r>
              <a:rPr lang="en-GB" sz="1900" dirty="0">
                <a:latin typeface="+mj-lt"/>
              </a:rPr>
              <a:t>The </a:t>
            </a:r>
            <a:r>
              <a:rPr lang="en-GB" sz="1900" b="1" dirty="0">
                <a:solidFill>
                  <a:srgbClr val="FF0000"/>
                </a:solidFill>
                <a:latin typeface="+mj-lt"/>
              </a:rPr>
              <a:t>red</a:t>
            </a:r>
            <a:r>
              <a:rPr lang="en-GB" sz="1900" dirty="0">
                <a:solidFill>
                  <a:schemeClr val="accent2"/>
                </a:solidFill>
                <a:latin typeface="+mj-lt"/>
              </a:rPr>
              <a:t>,</a:t>
            </a:r>
            <a:r>
              <a:rPr lang="en-GB" sz="1900" dirty="0">
                <a:latin typeface="+mj-lt"/>
              </a:rPr>
              <a:t> </a:t>
            </a:r>
            <a:r>
              <a:rPr lang="en-GB" sz="1900" b="1" dirty="0">
                <a:solidFill>
                  <a:schemeClr val="accent2"/>
                </a:solidFill>
                <a:latin typeface="+mj-lt"/>
              </a:rPr>
              <a:t>amber</a:t>
            </a:r>
            <a:r>
              <a:rPr lang="en-GB" sz="1900" dirty="0">
                <a:solidFill>
                  <a:schemeClr val="accent2"/>
                </a:solidFill>
                <a:latin typeface="+mj-lt"/>
              </a:rPr>
              <a:t> </a:t>
            </a:r>
            <a:r>
              <a:rPr lang="en-GB" sz="1900" dirty="0">
                <a:latin typeface="+mj-lt"/>
              </a:rPr>
              <a:t>and </a:t>
            </a:r>
            <a:r>
              <a:rPr lang="en-GB" sz="1900" b="1" dirty="0">
                <a:solidFill>
                  <a:srgbClr val="00B050"/>
                </a:solidFill>
                <a:latin typeface="+mj-lt"/>
              </a:rPr>
              <a:t>green</a:t>
            </a:r>
            <a:r>
              <a:rPr lang="en-GB" sz="1900" dirty="0">
                <a:latin typeface="+mj-lt"/>
              </a:rPr>
              <a:t> </a:t>
            </a:r>
            <a:r>
              <a:rPr lang="en-US" sz="1900" dirty="0">
                <a:latin typeface="+mj-lt"/>
              </a:rPr>
              <a:t>traffic light system helps the customer to identify whether there are high, medium or low levels of one or more of the following: fats, saturates, sugars and salt.</a:t>
            </a:r>
            <a:endParaRPr lang="en-GB" dirty="0"/>
          </a:p>
        </p:txBody>
      </p:sp>
      <p:pic>
        <p:nvPicPr>
          <p:cNvPr id="3" name="Picture 2">
            <a:extLst>
              <a:ext uri="{FF2B5EF4-FFF2-40B4-BE49-F238E27FC236}">
                <a16:creationId xmlns:a16="http://schemas.microsoft.com/office/drawing/2014/main" id="{98237617-9BDE-E927-FF6C-F8F22E13868C}"/>
              </a:ext>
            </a:extLst>
          </p:cNvPr>
          <p:cNvPicPr>
            <a:picLocks noChangeAspect="1"/>
          </p:cNvPicPr>
          <p:nvPr/>
        </p:nvPicPr>
        <p:blipFill>
          <a:blip r:embed="rId4"/>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E9A52EC5-75AB-8260-20DA-B6949093703E}"/>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27493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827A4B9-35F5-C6ED-7463-7159AA5FB838}"/>
              </a:ext>
            </a:extLst>
          </p:cNvPr>
          <p:cNvSpPr/>
          <p:nvPr/>
        </p:nvSpPr>
        <p:spPr>
          <a:xfrm>
            <a:off x="521684" y="120705"/>
            <a:ext cx="4774216" cy="1221194"/>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4" name="TextBox 23">
            <a:extLst>
              <a:ext uri="{FF2B5EF4-FFF2-40B4-BE49-F238E27FC236}">
                <a16:creationId xmlns:a16="http://schemas.microsoft.com/office/drawing/2014/main" id="{02769CAD-D791-D26A-4DDD-CE4DE3C89CC4}"/>
              </a:ext>
            </a:extLst>
          </p:cNvPr>
          <p:cNvSpPr txBox="1"/>
          <p:nvPr/>
        </p:nvSpPr>
        <p:spPr>
          <a:xfrm>
            <a:off x="554515" y="116000"/>
            <a:ext cx="5427553" cy="569387"/>
          </a:xfrm>
          <a:prstGeom prst="rect">
            <a:avLst/>
          </a:prstGeom>
          <a:noFill/>
        </p:spPr>
        <p:txBody>
          <a:bodyPr wrap="square" rtlCol="0">
            <a:spAutoFit/>
          </a:bodyPr>
          <a:lstStyle/>
          <a:p>
            <a:r>
              <a:rPr lang="en-GB" sz="2000" b="1" dirty="0">
                <a:solidFill>
                  <a:srgbClr val="C01F52"/>
                </a:solidFill>
              </a:rPr>
              <a:t>STARTER/PLENARY ACTIVITY </a:t>
            </a:r>
            <a:endParaRPr lang="en-GB" sz="2000" dirty="0">
              <a:solidFill>
                <a:srgbClr val="C01F52"/>
              </a:solidFill>
            </a:endParaRPr>
          </a:p>
          <a:p>
            <a:r>
              <a:rPr lang="en-GB" sz="1100" dirty="0">
                <a:solidFill>
                  <a:srgbClr val="C01F52"/>
                </a:solidFill>
                <a:latin typeface="+mj-lt"/>
              </a:rPr>
              <a:t>…………………………………………………………………………………………………………………………...</a:t>
            </a:r>
          </a:p>
        </p:txBody>
      </p:sp>
      <p:sp>
        <p:nvSpPr>
          <p:cNvPr id="26" name="TextBox 25">
            <a:extLst>
              <a:ext uri="{FF2B5EF4-FFF2-40B4-BE49-F238E27FC236}">
                <a16:creationId xmlns:a16="http://schemas.microsoft.com/office/drawing/2014/main" id="{181A51D0-2D77-890F-18A5-CBD7E3DEAA41}"/>
              </a:ext>
            </a:extLst>
          </p:cNvPr>
          <p:cNvSpPr txBox="1"/>
          <p:nvPr/>
        </p:nvSpPr>
        <p:spPr>
          <a:xfrm>
            <a:off x="586334" y="657676"/>
            <a:ext cx="5395734" cy="646331"/>
          </a:xfrm>
          <a:prstGeom prst="rect">
            <a:avLst/>
          </a:prstGeom>
          <a:noFill/>
        </p:spPr>
        <p:txBody>
          <a:bodyPr wrap="square">
            <a:spAutoFit/>
          </a:bodyPr>
          <a:lstStyle/>
          <a:p>
            <a:r>
              <a:rPr lang="en-US" b="1" i="0" u="none" strike="noStrike" dirty="0">
                <a:solidFill>
                  <a:srgbClr val="000000"/>
                </a:solidFill>
                <a:effectLst/>
              </a:rPr>
              <a:t>Instructions:</a:t>
            </a:r>
            <a:r>
              <a:rPr lang="en-US" i="0" u="none" strike="noStrike" dirty="0">
                <a:solidFill>
                  <a:srgbClr val="000000"/>
                </a:solidFill>
                <a:effectLst/>
              </a:rPr>
              <a:t> </a:t>
            </a:r>
            <a:r>
              <a:rPr lang="en-US" dirty="0"/>
              <a:t>Work from the bottom upwards to </a:t>
            </a:r>
          </a:p>
          <a:p>
            <a:r>
              <a:rPr lang="en-US" dirty="0"/>
              <a:t>answer the questions.</a:t>
            </a:r>
            <a:endParaRPr lang="en-GB" dirty="0"/>
          </a:p>
        </p:txBody>
      </p:sp>
      <p:sp>
        <p:nvSpPr>
          <p:cNvPr id="2" name="Rounded Rectangle 3">
            <a:extLst>
              <a:ext uri="{FF2B5EF4-FFF2-40B4-BE49-F238E27FC236}">
                <a16:creationId xmlns:a16="http://schemas.microsoft.com/office/drawing/2014/main" id="{4B71C17E-D632-941C-4BE0-DC83F6A658CD}"/>
              </a:ext>
            </a:extLst>
          </p:cNvPr>
          <p:cNvSpPr/>
          <p:nvPr/>
        </p:nvSpPr>
        <p:spPr>
          <a:xfrm>
            <a:off x="1948016" y="5438775"/>
            <a:ext cx="1982539" cy="91757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Name </a:t>
            </a:r>
            <a:r>
              <a:rPr lang="en-GB" sz="1600" b="1" dirty="0">
                <a:solidFill>
                  <a:schemeClr val="tx1"/>
                </a:solidFill>
              </a:rPr>
              <a:t>one</a:t>
            </a:r>
            <a:r>
              <a:rPr lang="en-GB" sz="1600" dirty="0">
                <a:solidFill>
                  <a:schemeClr val="tx1"/>
                </a:solidFill>
              </a:rPr>
              <a:t> LOW RISK food.</a:t>
            </a:r>
          </a:p>
        </p:txBody>
      </p:sp>
      <p:sp>
        <p:nvSpPr>
          <p:cNvPr id="3" name="Rounded Rectangle 7">
            <a:extLst>
              <a:ext uri="{FF2B5EF4-FFF2-40B4-BE49-F238E27FC236}">
                <a16:creationId xmlns:a16="http://schemas.microsoft.com/office/drawing/2014/main" id="{24566B49-236E-9EB3-9EBC-4C4AE0C3C0AD}"/>
              </a:ext>
            </a:extLst>
          </p:cNvPr>
          <p:cNvSpPr/>
          <p:nvPr/>
        </p:nvSpPr>
        <p:spPr>
          <a:xfrm>
            <a:off x="4570661" y="5438775"/>
            <a:ext cx="1982539" cy="91757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State </a:t>
            </a:r>
            <a:r>
              <a:rPr lang="en-GB" sz="1600" b="1" dirty="0">
                <a:solidFill>
                  <a:schemeClr val="tx1"/>
                </a:solidFill>
              </a:rPr>
              <a:t>one</a:t>
            </a:r>
            <a:r>
              <a:rPr lang="en-GB" sz="1600" dirty="0">
                <a:solidFill>
                  <a:schemeClr val="tx1"/>
                </a:solidFill>
              </a:rPr>
              <a:t> visible symptom of food poisoning.</a:t>
            </a:r>
          </a:p>
        </p:txBody>
      </p:sp>
      <p:sp>
        <p:nvSpPr>
          <p:cNvPr id="6" name="Rounded Rectangle 8">
            <a:extLst>
              <a:ext uri="{FF2B5EF4-FFF2-40B4-BE49-F238E27FC236}">
                <a16:creationId xmlns:a16="http://schemas.microsoft.com/office/drawing/2014/main" id="{4F57A596-CC6E-6701-AFCC-11B72D122578}"/>
              </a:ext>
            </a:extLst>
          </p:cNvPr>
          <p:cNvSpPr/>
          <p:nvPr/>
        </p:nvSpPr>
        <p:spPr>
          <a:xfrm>
            <a:off x="7193306" y="5438773"/>
            <a:ext cx="1982539" cy="917575"/>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State </a:t>
            </a:r>
            <a:r>
              <a:rPr lang="en-GB" sz="1600" b="1" dirty="0">
                <a:solidFill>
                  <a:schemeClr val="tx1"/>
                </a:solidFill>
              </a:rPr>
              <a:t>one</a:t>
            </a:r>
            <a:r>
              <a:rPr lang="en-GB" sz="1600" dirty="0">
                <a:solidFill>
                  <a:schemeClr val="tx1"/>
                </a:solidFill>
              </a:rPr>
              <a:t> non-visible symptom of food poisoning.</a:t>
            </a:r>
          </a:p>
        </p:txBody>
      </p:sp>
      <p:sp>
        <p:nvSpPr>
          <p:cNvPr id="7" name="Rounded Rectangle 9">
            <a:extLst>
              <a:ext uri="{FF2B5EF4-FFF2-40B4-BE49-F238E27FC236}">
                <a16:creationId xmlns:a16="http://schemas.microsoft.com/office/drawing/2014/main" id="{773849C3-1F5B-02E0-DB47-65745936DE46}"/>
              </a:ext>
            </a:extLst>
          </p:cNvPr>
          <p:cNvSpPr/>
          <p:nvPr/>
        </p:nvSpPr>
        <p:spPr>
          <a:xfrm>
            <a:off x="9815951" y="5438773"/>
            <a:ext cx="1978178" cy="91757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What is a pathogenic micro-organism?</a:t>
            </a:r>
          </a:p>
        </p:txBody>
      </p:sp>
      <p:sp>
        <p:nvSpPr>
          <p:cNvPr id="8" name="Rounded Rectangle 10">
            <a:extLst>
              <a:ext uri="{FF2B5EF4-FFF2-40B4-BE49-F238E27FC236}">
                <a16:creationId xmlns:a16="http://schemas.microsoft.com/office/drawing/2014/main" id="{284660C2-4F11-48F8-0185-B2164E164996}"/>
              </a:ext>
            </a:extLst>
          </p:cNvPr>
          <p:cNvSpPr/>
          <p:nvPr/>
        </p:nvSpPr>
        <p:spPr>
          <a:xfrm>
            <a:off x="2814850" y="3790276"/>
            <a:ext cx="2231409" cy="145416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Name </a:t>
            </a:r>
            <a:r>
              <a:rPr lang="en-GB" sz="1600" b="1" dirty="0">
                <a:solidFill>
                  <a:schemeClr val="tx1"/>
                </a:solidFill>
              </a:rPr>
              <a:t>two</a:t>
            </a:r>
            <a:r>
              <a:rPr lang="en-GB" sz="1600" dirty="0">
                <a:solidFill>
                  <a:schemeClr val="tx1"/>
                </a:solidFill>
              </a:rPr>
              <a:t> foods that may contain a pathogenic bacteria.  </a:t>
            </a:r>
          </a:p>
        </p:txBody>
      </p:sp>
      <p:sp>
        <p:nvSpPr>
          <p:cNvPr id="10" name="Rounded Rectangle 11">
            <a:extLst>
              <a:ext uri="{FF2B5EF4-FFF2-40B4-BE49-F238E27FC236}">
                <a16:creationId xmlns:a16="http://schemas.microsoft.com/office/drawing/2014/main" id="{879F9688-0F98-E5C9-C3F0-F51D019986AE}"/>
              </a:ext>
            </a:extLst>
          </p:cNvPr>
          <p:cNvSpPr/>
          <p:nvPr/>
        </p:nvSpPr>
        <p:spPr>
          <a:xfrm>
            <a:off x="5548637" y="3790276"/>
            <a:ext cx="2431803" cy="145416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What is the process called when </a:t>
            </a:r>
            <a:r>
              <a:rPr lang="en-GB" sz="1600">
                <a:solidFill>
                  <a:schemeClr val="tx1"/>
                </a:solidFill>
              </a:rPr>
              <a:t>a single-celled </a:t>
            </a:r>
            <a:r>
              <a:rPr lang="en-GB" sz="1600" dirty="0">
                <a:solidFill>
                  <a:schemeClr val="tx1"/>
                </a:solidFill>
              </a:rPr>
              <a:t>bacterium divides into two identical daughter cells?</a:t>
            </a:r>
          </a:p>
        </p:txBody>
      </p:sp>
      <p:sp>
        <p:nvSpPr>
          <p:cNvPr id="11" name="Rounded Rectangle 12">
            <a:extLst>
              <a:ext uri="{FF2B5EF4-FFF2-40B4-BE49-F238E27FC236}">
                <a16:creationId xmlns:a16="http://schemas.microsoft.com/office/drawing/2014/main" id="{33CC260B-984C-B707-E94A-53A03C611E11}"/>
              </a:ext>
            </a:extLst>
          </p:cNvPr>
          <p:cNvSpPr/>
          <p:nvPr/>
        </p:nvSpPr>
        <p:spPr>
          <a:xfrm>
            <a:off x="8496669" y="3790276"/>
            <a:ext cx="2231410" cy="145416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Name </a:t>
            </a:r>
            <a:r>
              <a:rPr lang="en-GB" sz="1600" b="1" dirty="0">
                <a:solidFill>
                  <a:schemeClr val="tx1"/>
                </a:solidFill>
              </a:rPr>
              <a:t>two</a:t>
            </a:r>
            <a:r>
              <a:rPr lang="en-GB" sz="1600" dirty="0">
                <a:solidFill>
                  <a:schemeClr val="tx1"/>
                </a:solidFill>
              </a:rPr>
              <a:t> groups of people for whom food poisoning is particularly dangerous.</a:t>
            </a:r>
          </a:p>
        </p:txBody>
      </p:sp>
      <p:sp>
        <p:nvSpPr>
          <p:cNvPr id="12" name="Rounded Rectangle 13">
            <a:extLst>
              <a:ext uri="{FF2B5EF4-FFF2-40B4-BE49-F238E27FC236}">
                <a16:creationId xmlns:a16="http://schemas.microsoft.com/office/drawing/2014/main" id="{7FB1E8B8-8B2A-B067-8677-B1C37D6BD955}"/>
              </a:ext>
            </a:extLst>
          </p:cNvPr>
          <p:cNvSpPr/>
          <p:nvPr/>
        </p:nvSpPr>
        <p:spPr>
          <a:xfrm>
            <a:off x="3974234" y="2756370"/>
            <a:ext cx="2431804" cy="84465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Name </a:t>
            </a:r>
            <a:r>
              <a:rPr lang="en-GB" sz="1600" b="1" dirty="0">
                <a:solidFill>
                  <a:schemeClr val="tx1"/>
                </a:solidFill>
              </a:rPr>
              <a:t>three</a:t>
            </a:r>
            <a:r>
              <a:rPr lang="en-GB" sz="1600" dirty="0">
                <a:solidFill>
                  <a:schemeClr val="tx1"/>
                </a:solidFill>
              </a:rPr>
              <a:t> pathogenic bacteria.</a:t>
            </a:r>
          </a:p>
        </p:txBody>
      </p:sp>
      <p:sp>
        <p:nvSpPr>
          <p:cNvPr id="13" name="Rounded Rectangle 14">
            <a:extLst>
              <a:ext uri="{FF2B5EF4-FFF2-40B4-BE49-F238E27FC236}">
                <a16:creationId xmlns:a16="http://schemas.microsoft.com/office/drawing/2014/main" id="{57E02CB6-E699-61F4-E842-12B1A7CDF7B9}"/>
              </a:ext>
            </a:extLst>
          </p:cNvPr>
          <p:cNvSpPr/>
          <p:nvPr/>
        </p:nvSpPr>
        <p:spPr>
          <a:xfrm>
            <a:off x="7302002" y="2751293"/>
            <a:ext cx="2513949" cy="84465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Name </a:t>
            </a:r>
            <a:r>
              <a:rPr lang="en-GB" sz="1600" b="1" dirty="0">
                <a:solidFill>
                  <a:schemeClr val="tx1"/>
                </a:solidFill>
              </a:rPr>
              <a:t>four</a:t>
            </a:r>
            <a:r>
              <a:rPr lang="en-GB" sz="1600" dirty="0">
                <a:solidFill>
                  <a:schemeClr val="tx1"/>
                </a:solidFill>
              </a:rPr>
              <a:t> conditions that bacteria need to grow and reproduce.</a:t>
            </a:r>
          </a:p>
        </p:txBody>
      </p:sp>
      <p:sp>
        <p:nvSpPr>
          <p:cNvPr id="14" name="Rounded Rectangle 15">
            <a:extLst>
              <a:ext uri="{FF2B5EF4-FFF2-40B4-BE49-F238E27FC236}">
                <a16:creationId xmlns:a16="http://schemas.microsoft.com/office/drawing/2014/main" id="{D311638F-B495-A5C7-5154-CB9504B06C45}"/>
              </a:ext>
            </a:extLst>
          </p:cNvPr>
          <p:cNvSpPr/>
          <p:nvPr/>
        </p:nvSpPr>
        <p:spPr>
          <a:xfrm>
            <a:off x="5680201" y="1783195"/>
            <a:ext cx="2431802" cy="844651"/>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chemeClr val="tx1"/>
                </a:solidFill>
              </a:rPr>
              <a:t>Explain how food poisoning could be prevented.</a:t>
            </a:r>
          </a:p>
        </p:txBody>
      </p:sp>
      <p:sp>
        <p:nvSpPr>
          <p:cNvPr id="16" name="TextBox 12">
            <a:extLst>
              <a:ext uri="{FF2B5EF4-FFF2-40B4-BE49-F238E27FC236}">
                <a16:creationId xmlns:a16="http://schemas.microsoft.com/office/drawing/2014/main" id="{84956540-53EE-885B-9DD4-AA6FB0E0E381}"/>
              </a:ext>
            </a:extLst>
          </p:cNvPr>
          <p:cNvSpPr txBox="1"/>
          <p:nvPr/>
        </p:nvSpPr>
        <p:spPr>
          <a:xfrm>
            <a:off x="648114" y="5712894"/>
            <a:ext cx="1043414" cy="369332"/>
          </a:xfrm>
          <a:prstGeom prst="rect">
            <a:avLst/>
          </a:prstGeom>
          <a:solidFill>
            <a:schemeClr val="accent6">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 point</a:t>
            </a:r>
          </a:p>
        </p:txBody>
      </p:sp>
      <p:sp>
        <p:nvSpPr>
          <p:cNvPr id="17" name="TextBox 13">
            <a:extLst>
              <a:ext uri="{FF2B5EF4-FFF2-40B4-BE49-F238E27FC236}">
                <a16:creationId xmlns:a16="http://schemas.microsoft.com/office/drawing/2014/main" id="{B4A3CA1D-10B6-F9E2-93EF-A32F40DF86A6}"/>
              </a:ext>
            </a:extLst>
          </p:cNvPr>
          <p:cNvSpPr txBox="1"/>
          <p:nvPr/>
        </p:nvSpPr>
        <p:spPr>
          <a:xfrm>
            <a:off x="648114" y="4517359"/>
            <a:ext cx="1043414" cy="369332"/>
          </a:xfrm>
          <a:prstGeom prst="rect">
            <a:avLst/>
          </a:prstGeom>
          <a:solidFill>
            <a:schemeClr val="accent4">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 points</a:t>
            </a:r>
          </a:p>
        </p:txBody>
      </p:sp>
      <p:sp>
        <p:nvSpPr>
          <p:cNvPr id="18" name="TextBox 14">
            <a:extLst>
              <a:ext uri="{FF2B5EF4-FFF2-40B4-BE49-F238E27FC236}">
                <a16:creationId xmlns:a16="http://schemas.microsoft.com/office/drawing/2014/main" id="{E86C7CBB-705F-1883-A075-F6A8BDF2F8A4}"/>
              </a:ext>
            </a:extLst>
          </p:cNvPr>
          <p:cNvSpPr txBox="1"/>
          <p:nvPr/>
        </p:nvSpPr>
        <p:spPr>
          <a:xfrm>
            <a:off x="657289" y="3054761"/>
            <a:ext cx="1043414" cy="369332"/>
          </a:xfrm>
          <a:prstGeom prst="rect">
            <a:avLst/>
          </a:prstGeom>
          <a:solidFill>
            <a:schemeClr val="accent2">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3 points</a:t>
            </a:r>
          </a:p>
        </p:txBody>
      </p:sp>
      <p:sp>
        <p:nvSpPr>
          <p:cNvPr id="19" name="TextBox 15">
            <a:extLst>
              <a:ext uri="{FF2B5EF4-FFF2-40B4-BE49-F238E27FC236}">
                <a16:creationId xmlns:a16="http://schemas.microsoft.com/office/drawing/2014/main" id="{4E82D8AC-6E2B-C52C-AEC0-0135FCDA63BB}"/>
              </a:ext>
            </a:extLst>
          </p:cNvPr>
          <p:cNvSpPr txBox="1"/>
          <p:nvPr/>
        </p:nvSpPr>
        <p:spPr>
          <a:xfrm>
            <a:off x="648114" y="2020854"/>
            <a:ext cx="1043414" cy="369332"/>
          </a:xfrm>
          <a:prstGeom prst="rect">
            <a:avLst/>
          </a:prstGeom>
          <a:solidFill>
            <a:schemeClr val="accent1">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4 points</a:t>
            </a:r>
          </a:p>
        </p:txBody>
      </p:sp>
      <p:sp>
        <p:nvSpPr>
          <p:cNvPr id="20" name="TextBox 16">
            <a:extLst>
              <a:ext uri="{FF2B5EF4-FFF2-40B4-BE49-F238E27FC236}">
                <a16:creationId xmlns:a16="http://schemas.microsoft.com/office/drawing/2014/main" id="{1C4AD146-6BD7-CA52-9CD6-32048520C792}"/>
              </a:ext>
            </a:extLst>
          </p:cNvPr>
          <p:cNvSpPr txBox="1"/>
          <p:nvPr/>
        </p:nvSpPr>
        <p:spPr>
          <a:xfrm>
            <a:off x="5574818" y="469472"/>
            <a:ext cx="323697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srgbClr val="C01F52"/>
                </a:solidFill>
              </a:rPr>
              <a:t>Food poisoning</a:t>
            </a:r>
          </a:p>
        </p:txBody>
      </p:sp>
      <p:sp>
        <p:nvSpPr>
          <p:cNvPr id="9" name="Footer Placeholder 9">
            <a:extLst>
              <a:ext uri="{FF2B5EF4-FFF2-40B4-BE49-F238E27FC236}">
                <a16:creationId xmlns:a16="http://schemas.microsoft.com/office/drawing/2014/main" id="{D66DAA1F-2312-7326-9CC4-CC10859833B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197647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8" name="Picture 7">
            <a:extLst>
              <a:ext uri="{FF2B5EF4-FFF2-40B4-BE49-F238E27FC236}">
                <a16:creationId xmlns:a16="http://schemas.microsoft.com/office/drawing/2014/main" id="{8C13A93B-F834-1EFC-81D8-05482A0D17CB}"/>
              </a:ext>
            </a:extLst>
          </p:cNvPr>
          <p:cNvPicPr>
            <a:picLocks noChangeAspect="1"/>
          </p:cNvPicPr>
          <p:nvPr/>
        </p:nvPicPr>
        <p:blipFill>
          <a:blip r:embed="rId2"/>
          <a:stretch>
            <a:fillRect/>
          </a:stretch>
        </p:blipFill>
        <p:spPr>
          <a:xfrm>
            <a:off x="95323" y="1251713"/>
            <a:ext cx="7751722" cy="1989144"/>
          </a:xfrm>
          <a:prstGeom prst="rect">
            <a:avLst/>
          </a:prstGeom>
        </p:spPr>
      </p:pic>
      <p:pic>
        <p:nvPicPr>
          <p:cNvPr id="10" name="Picture 9">
            <a:extLst>
              <a:ext uri="{FF2B5EF4-FFF2-40B4-BE49-F238E27FC236}">
                <a16:creationId xmlns:a16="http://schemas.microsoft.com/office/drawing/2014/main" id="{DC2D6E36-C574-9595-DCE9-27FBFB12D588}"/>
              </a:ext>
            </a:extLst>
          </p:cNvPr>
          <p:cNvPicPr>
            <a:picLocks noChangeAspect="1"/>
          </p:cNvPicPr>
          <p:nvPr/>
        </p:nvPicPr>
        <p:blipFill>
          <a:blip r:embed="rId3"/>
          <a:stretch>
            <a:fillRect/>
          </a:stretch>
        </p:blipFill>
        <p:spPr>
          <a:xfrm>
            <a:off x="457200" y="3517622"/>
            <a:ext cx="4632258" cy="2714363"/>
          </a:xfrm>
          <a:prstGeom prst="rect">
            <a:avLst/>
          </a:prstGeom>
        </p:spPr>
      </p:pic>
      <p:pic>
        <p:nvPicPr>
          <p:cNvPr id="14" name="Picture 13">
            <a:extLst>
              <a:ext uri="{FF2B5EF4-FFF2-40B4-BE49-F238E27FC236}">
                <a16:creationId xmlns:a16="http://schemas.microsoft.com/office/drawing/2014/main" id="{E8F19D33-D100-AEC6-0BE0-99A08E16E535}"/>
              </a:ext>
            </a:extLst>
          </p:cNvPr>
          <p:cNvPicPr>
            <a:picLocks noChangeAspect="1"/>
          </p:cNvPicPr>
          <p:nvPr/>
        </p:nvPicPr>
        <p:blipFill>
          <a:blip r:embed="rId4"/>
          <a:stretch>
            <a:fillRect/>
          </a:stretch>
        </p:blipFill>
        <p:spPr>
          <a:xfrm>
            <a:off x="5238748" y="3655654"/>
            <a:ext cx="4455073" cy="2653813"/>
          </a:xfrm>
          <a:prstGeom prst="rect">
            <a:avLst/>
          </a:prstGeom>
        </p:spPr>
      </p:pic>
      <p:pic>
        <p:nvPicPr>
          <p:cNvPr id="5" name="Picture 4">
            <a:extLst>
              <a:ext uri="{FF2B5EF4-FFF2-40B4-BE49-F238E27FC236}">
                <a16:creationId xmlns:a16="http://schemas.microsoft.com/office/drawing/2014/main" id="{EDAA758F-F659-908B-86FC-B09137A26641}"/>
              </a:ext>
            </a:extLst>
          </p:cNvPr>
          <p:cNvPicPr>
            <a:picLocks noChangeAspect="1"/>
          </p:cNvPicPr>
          <p:nvPr/>
        </p:nvPicPr>
        <p:blipFill>
          <a:blip r:embed="rId5"/>
          <a:stretch>
            <a:fillRect/>
          </a:stretch>
        </p:blipFill>
        <p:spPr>
          <a:xfrm>
            <a:off x="10690756" y="6103671"/>
            <a:ext cx="1342729" cy="668555"/>
          </a:xfrm>
          <a:prstGeom prst="rect">
            <a:avLst/>
          </a:prstGeom>
        </p:spPr>
      </p:pic>
      <p:sp>
        <p:nvSpPr>
          <p:cNvPr id="6" name="Footer Placeholder 9">
            <a:extLst>
              <a:ext uri="{FF2B5EF4-FFF2-40B4-BE49-F238E27FC236}">
                <a16:creationId xmlns:a16="http://schemas.microsoft.com/office/drawing/2014/main" id="{02286B46-7D1A-2229-09C2-A13B9A0FCB81}"/>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65585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E7F7C2D5-D1CE-01C9-14CE-A0774A535C57}"/>
              </a:ext>
            </a:extLst>
          </p:cNvPr>
          <p:cNvPicPr>
            <a:picLocks noChangeAspect="1"/>
          </p:cNvPicPr>
          <p:nvPr/>
        </p:nvPicPr>
        <p:blipFill>
          <a:blip r:embed="rId3"/>
          <a:stretch>
            <a:fillRect/>
          </a:stretch>
        </p:blipFill>
        <p:spPr>
          <a:xfrm>
            <a:off x="286894" y="1251713"/>
            <a:ext cx="10069330" cy="2981741"/>
          </a:xfrm>
          <a:prstGeom prst="rect">
            <a:avLst/>
          </a:prstGeom>
        </p:spPr>
      </p:pic>
      <p:pic>
        <p:nvPicPr>
          <p:cNvPr id="6" name="Picture 5">
            <a:extLst>
              <a:ext uri="{FF2B5EF4-FFF2-40B4-BE49-F238E27FC236}">
                <a16:creationId xmlns:a16="http://schemas.microsoft.com/office/drawing/2014/main" id="{0DDB9932-2317-580B-2593-14A5760BD95B}"/>
              </a:ext>
            </a:extLst>
          </p:cNvPr>
          <p:cNvPicPr>
            <a:picLocks noChangeAspect="1"/>
          </p:cNvPicPr>
          <p:nvPr/>
        </p:nvPicPr>
        <p:blipFill>
          <a:blip r:embed="rId4"/>
          <a:stretch>
            <a:fillRect/>
          </a:stretch>
        </p:blipFill>
        <p:spPr>
          <a:xfrm>
            <a:off x="371972" y="4086807"/>
            <a:ext cx="6782747" cy="2396021"/>
          </a:xfrm>
          <a:prstGeom prst="rect">
            <a:avLst/>
          </a:prstGeom>
        </p:spPr>
      </p:pic>
    </p:spTree>
    <p:extLst>
      <p:ext uri="{BB962C8B-B14F-4D97-AF65-F5344CB8AC3E}">
        <p14:creationId xmlns:p14="http://schemas.microsoft.com/office/powerpoint/2010/main" val="40570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4A28C60F-1571-6471-E18D-BB95BE34658F}"/>
              </a:ext>
            </a:extLst>
          </p:cNvPr>
          <p:cNvPicPr>
            <a:picLocks noChangeAspect="1"/>
          </p:cNvPicPr>
          <p:nvPr/>
        </p:nvPicPr>
        <p:blipFill>
          <a:blip r:embed="rId3"/>
          <a:stretch>
            <a:fillRect/>
          </a:stretch>
        </p:blipFill>
        <p:spPr>
          <a:xfrm>
            <a:off x="185432" y="1251713"/>
            <a:ext cx="9955014" cy="2177287"/>
          </a:xfrm>
          <a:prstGeom prst="rect">
            <a:avLst/>
          </a:prstGeom>
        </p:spPr>
      </p:pic>
      <p:pic>
        <p:nvPicPr>
          <p:cNvPr id="7" name="Picture 6">
            <a:extLst>
              <a:ext uri="{FF2B5EF4-FFF2-40B4-BE49-F238E27FC236}">
                <a16:creationId xmlns:a16="http://schemas.microsoft.com/office/drawing/2014/main" id="{09DFA681-AEFE-641B-797F-72BEB60B571B}"/>
              </a:ext>
            </a:extLst>
          </p:cNvPr>
          <p:cNvPicPr>
            <a:picLocks noChangeAspect="1"/>
          </p:cNvPicPr>
          <p:nvPr/>
        </p:nvPicPr>
        <p:blipFill>
          <a:blip r:embed="rId4"/>
          <a:stretch>
            <a:fillRect/>
          </a:stretch>
        </p:blipFill>
        <p:spPr>
          <a:xfrm>
            <a:off x="0" y="2514340"/>
            <a:ext cx="2724530" cy="1743319"/>
          </a:xfrm>
          <a:prstGeom prst="rect">
            <a:avLst/>
          </a:prstGeom>
        </p:spPr>
      </p:pic>
      <p:pic>
        <p:nvPicPr>
          <p:cNvPr id="11" name="Picture 10">
            <a:extLst>
              <a:ext uri="{FF2B5EF4-FFF2-40B4-BE49-F238E27FC236}">
                <a16:creationId xmlns:a16="http://schemas.microsoft.com/office/drawing/2014/main" id="{442FA98F-0281-0BDA-9DF1-53CFE82E5AB0}"/>
              </a:ext>
            </a:extLst>
          </p:cNvPr>
          <p:cNvPicPr>
            <a:picLocks noChangeAspect="1"/>
          </p:cNvPicPr>
          <p:nvPr/>
        </p:nvPicPr>
        <p:blipFill>
          <a:blip r:embed="rId5"/>
          <a:stretch>
            <a:fillRect/>
          </a:stretch>
        </p:blipFill>
        <p:spPr>
          <a:xfrm>
            <a:off x="-37320" y="4366849"/>
            <a:ext cx="2724530" cy="1764744"/>
          </a:xfrm>
          <a:prstGeom prst="rect">
            <a:avLst/>
          </a:prstGeom>
        </p:spPr>
      </p:pic>
      <p:pic>
        <p:nvPicPr>
          <p:cNvPr id="13" name="Picture 12">
            <a:extLst>
              <a:ext uri="{FF2B5EF4-FFF2-40B4-BE49-F238E27FC236}">
                <a16:creationId xmlns:a16="http://schemas.microsoft.com/office/drawing/2014/main" id="{544FBA86-FF2F-62D9-6B30-4197E2C46C01}"/>
              </a:ext>
            </a:extLst>
          </p:cNvPr>
          <p:cNvPicPr>
            <a:picLocks noChangeAspect="1"/>
          </p:cNvPicPr>
          <p:nvPr/>
        </p:nvPicPr>
        <p:blipFill>
          <a:blip r:embed="rId6"/>
          <a:stretch>
            <a:fillRect/>
          </a:stretch>
        </p:blipFill>
        <p:spPr>
          <a:xfrm>
            <a:off x="2724530" y="2514340"/>
            <a:ext cx="3157959" cy="3874178"/>
          </a:xfrm>
          <a:prstGeom prst="rect">
            <a:avLst/>
          </a:prstGeom>
        </p:spPr>
      </p:pic>
      <p:pic>
        <p:nvPicPr>
          <p:cNvPr id="15" name="Picture 14">
            <a:extLst>
              <a:ext uri="{FF2B5EF4-FFF2-40B4-BE49-F238E27FC236}">
                <a16:creationId xmlns:a16="http://schemas.microsoft.com/office/drawing/2014/main" id="{309357DB-B1C8-5760-AE67-D6417B8A6C50}"/>
              </a:ext>
            </a:extLst>
          </p:cNvPr>
          <p:cNvPicPr>
            <a:picLocks noChangeAspect="1"/>
          </p:cNvPicPr>
          <p:nvPr/>
        </p:nvPicPr>
        <p:blipFill>
          <a:blip r:embed="rId7"/>
          <a:stretch>
            <a:fillRect/>
          </a:stretch>
        </p:blipFill>
        <p:spPr>
          <a:xfrm>
            <a:off x="5936435" y="2580142"/>
            <a:ext cx="2670584" cy="3808375"/>
          </a:xfrm>
          <a:prstGeom prst="rect">
            <a:avLst/>
          </a:prstGeom>
        </p:spPr>
      </p:pic>
      <p:pic>
        <p:nvPicPr>
          <p:cNvPr id="21" name="Picture 20">
            <a:extLst>
              <a:ext uri="{FF2B5EF4-FFF2-40B4-BE49-F238E27FC236}">
                <a16:creationId xmlns:a16="http://schemas.microsoft.com/office/drawing/2014/main" id="{D45612BE-7F9C-5A06-2976-6EED9F38D290}"/>
              </a:ext>
            </a:extLst>
          </p:cNvPr>
          <p:cNvPicPr>
            <a:picLocks noChangeAspect="1"/>
          </p:cNvPicPr>
          <p:nvPr/>
        </p:nvPicPr>
        <p:blipFill>
          <a:blip r:embed="rId8"/>
          <a:stretch>
            <a:fillRect/>
          </a:stretch>
        </p:blipFill>
        <p:spPr>
          <a:xfrm>
            <a:off x="8660965" y="2023932"/>
            <a:ext cx="3215444" cy="2810136"/>
          </a:xfrm>
          <a:prstGeom prst="rect">
            <a:avLst/>
          </a:prstGeom>
        </p:spPr>
      </p:pic>
      <p:pic>
        <p:nvPicPr>
          <p:cNvPr id="23" name="Picture 22">
            <a:extLst>
              <a:ext uri="{FF2B5EF4-FFF2-40B4-BE49-F238E27FC236}">
                <a16:creationId xmlns:a16="http://schemas.microsoft.com/office/drawing/2014/main" id="{76161035-0C25-D6AC-2933-E2A14D08EEE6}"/>
              </a:ext>
            </a:extLst>
          </p:cNvPr>
          <p:cNvPicPr>
            <a:picLocks noChangeAspect="1"/>
          </p:cNvPicPr>
          <p:nvPr/>
        </p:nvPicPr>
        <p:blipFill>
          <a:blip r:embed="rId9"/>
          <a:stretch>
            <a:fillRect/>
          </a:stretch>
        </p:blipFill>
        <p:spPr>
          <a:xfrm>
            <a:off x="8660965" y="4132181"/>
            <a:ext cx="3066810" cy="1999412"/>
          </a:xfrm>
          <a:prstGeom prst="rect">
            <a:avLst/>
          </a:prstGeom>
        </p:spPr>
      </p:pic>
    </p:spTree>
    <p:extLst>
      <p:ext uri="{BB962C8B-B14F-4D97-AF65-F5344CB8AC3E}">
        <p14:creationId xmlns:p14="http://schemas.microsoft.com/office/powerpoint/2010/main" val="8946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43507A0C-B9C5-19B2-00F9-914D2DE53F9C}"/>
              </a:ext>
            </a:extLst>
          </p:cNvPr>
          <p:cNvPicPr>
            <a:picLocks noChangeAspect="1"/>
          </p:cNvPicPr>
          <p:nvPr/>
        </p:nvPicPr>
        <p:blipFill>
          <a:blip r:embed="rId3"/>
          <a:stretch>
            <a:fillRect/>
          </a:stretch>
        </p:blipFill>
        <p:spPr>
          <a:xfrm>
            <a:off x="106023" y="1251713"/>
            <a:ext cx="9964541" cy="2029108"/>
          </a:xfrm>
          <a:prstGeom prst="rect">
            <a:avLst/>
          </a:prstGeom>
        </p:spPr>
      </p:pic>
      <p:pic>
        <p:nvPicPr>
          <p:cNvPr id="7" name="Picture 6">
            <a:extLst>
              <a:ext uri="{FF2B5EF4-FFF2-40B4-BE49-F238E27FC236}">
                <a16:creationId xmlns:a16="http://schemas.microsoft.com/office/drawing/2014/main" id="{316F9A45-B8F2-D63F-718F-4C9CAF54F90F}"/>
              </a:ext>
            </a:extLst>
          </p:cNvPr>
          <p:cNvPicPr>
            <a:picLocks noChangeAspect="1"/>
          </p:cNvPicPr>
          <p:nvPr/>
        </p:nvPicPr>
        <p:blipFill>
          <a:blip r:embed="rId4"/>
          <a:stretch>
            <a:fillRect/>
          </a:stretch>
        </p:blipFill>
        <p:spPr>
          <a:xfrm>
            <a:off x="715907" y="3528592"/>
            <a:ext cx="6935168" cy="2780876"/>
          </a:xfrm>
          <a:prstGeom prst="rect">
            <a:avLst/>
          </a:prstGeom>
        </p:spPr>
      </p:pic>
    </p:spTree>
    <p:extLst>
      <p:ext uri="{BB962C8B-B14F-4D97-AF65-F5344CB8AC3E}">
        <p14:creationId xmlns:p14="http://schemas.microsoft.com/office/powerpoint/2010/main" val="5482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FF73B97D-2BAA-7E41-DF09-F1A3276C5970}"/>
              </a:ext>
            </a:extLst>
          </p:cNvPr>
          <p:cNvPicPr>
            <a:picLocks noChangeAspect="1"/>
          </p:cNvPicPr>
          <p:nvPr/>
        </p:nvPicPr>
        <p:blipFill>
          <a:blip r:embed="rId3"/>
          <a:stretch>
            <a:fillRect/>
          </a:stretch>
        </p:blipFill>
        <p:spPr>
          <a:xfrm>
            <a:off x="532425" y="1406452"/>
            <a:ext cx="9783540" cy="2624372"/>
          </a:xfrm>
          <a:prstGeom prst="rect">
            <a:avLst/>
          </a:prstGeom>
        </p:spPr>
      </p:pic>
      <p:pic>
        <p:nvPicPr>
          <p:cNvPr id="7" name="Picture 6">
            <a:extLst>
              <a:ext uri="{FF2B5EF4-FFF2-40B4-BE49-F238E27FC236}">
                <a16:creationId xmlns:a16="http://schemas.microsoft.com/office/drawing/2014/main" id="{DB0A601A-2277-0D79-0EF8-CC007444EFD0}"/>
              </a:ext>
            </a:extLst>
          </p:cNvPr>
          <p:cNvPicPr>
            <a:picLocks noChangeAspect="1"/>
          </p:cNvPicPr>
          <p:nvPr/>
        </p:nvPicPr>
        <p:blipFill>
          <a:blip r:embed="rId4"/>
          <a:stretch>
            <a:fillRect/>
          </a:stretch>
        </p:blipFill>
        <p:spPr>
          <a:xfrm>
            <a:off x="586852" y="3439437"/>
            <a:ext cx="4588128" cy="2551788"/>
          </a:xfrm>
          <a:prstGeom prst="rect">
            <a:avLst/>
          </a:prstGeom>
        </p:spPr>
      </p:pic>
      <p:pic>
        <p:nvPicPr>
          <p:cNvPr id="9" name="Picture 8">
            <a:extLst>
              <a:ext uri="{FF2B5EF4-FFF2-40B4-BE49-F238E27FC236}">
                <a16:creationId xmlns:a16="http://schemas.microsoft.com/office/drawing/2014/main" id="{01DE8470-E397-374A-A879-284230DBCCF9}"/>
              </a:ext>
            </a:extLst>
          </p:cNvPr>
          <p:cNvPicPr>
            <a:picLocks noChangeAspect="1"/>
          </p:cNvPicPr>
          <p:nvPr/>
        </p:nvPicPr>
        <p:blipFill>
          <a:blip r:embed="rId5"/>
          <a:stretch>
            <a:fillRect/>
          </a:stretch>
        </p:blipFill>
        <p:spPr>
          <a:xfrm>
            <a:off x="5338270" y="3427205"/>
            <a:ext cx="4685922" cy="2762753"/>
          </a:xfrm>
          <a:prstGeom prst="rect">
            <a:avLst/>
          </a:prstGeom>
        </p:spPr>
      </p:pic>
    </p:spTree>
    <p:extLst>
      <p:ext uri="{BB962C8B-B14F-4D97-AF65-F5344CB8AC3E}">
        <p14:creationId xmlns:p14="http://schemas.microsoft.com/office/powerpoint/2010/main" val="25180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8CCC73AF-E010-30F8-1240-6989FC5AA9E7}"/>
              </a:ext>
            </a:extLst>
          </p:cNvPr>
          <p:cNvPicPr>
            <a:picLocks noChangeAspect="1"/>
          </p:cNvPicPr>
          <p:nvPr/>
        </p:nvPicPr>
        <p:blipFill>
          <a:blip r:embed="rId3"/>
          <a:stretch>
            <a:fillRect/>
          </a:stretch>
        </p:blipFill>
        <p:spPr>
          <a:xfrm>
            <a:off x="563223" y="1251713"/>
            <a:ext cx="9964541" cy="2219635"/>
          </a:xfrm>
          <a:prstGeom prst="rect">
            <a:avLst/>
          </a:prstGeom>
        </p:spPr>
      </p:pic>
      <p:pic>
        <p:nvPicPr>
          <p:cNvPr id="7" name="Picture 6">
            <a:extLst>
              <a:ext uri="{FF2B5EF4-FFF2-40B4-BE49-F238E27FC236}">
                <a16:creationId xmlns:a16="http://schemas.microsoft.com/office/drawing/2014/main" id="{46531FE6-24CD-7D8C-6BF7-0CAC5024CEE0}"/>
              </a:ext>
            </a:extLst>
          </p:cNvPr>
          <p:cNvPicPr>
            <a:picLocks noChangeAspect="1"/>
          </p:cNvPicPr>
          <p:nvPr/>
        </p:nvPicPr>
        <p:blipFill>
          <a:blip r:embed="rId4"/>
          <a:stretch>
            <a:fillRect/>
          </a:stretch>
        </p:blipFill>
        <p:spPr>
          <a:xfrm>
            <a:off x="329886" y="3621382"/>
            <a:ext cx="5430008" cy="1514686"/>
          </a:xfrm>
          <a:prstGeom prst="rect">
            <a:avLst/>
          </a:prstGeom>
        </p:spPr>
      </p:pic>
      <p:pic>
        <p:nvPicPr>
          <p:cNvPr id="9" name="Picture 8">
            <a:extLst>
              <a:ext uri="{FF2B5EF4-FFF2-40B4-BE49-F238E27FC236}">
                <a16:creationId xmlns:a16="http://schemas.microsoft.com/office/drawing/2014/main" id="{3A4A95B4-1687-47EC-A4F9-79EECF767F3F}"/>
              </a:ext>
            </a:extLst>
          </p:cNvPr>
          <p:cNvPicPr>
            <a:picLocks noChangeAspect="1"/>
          </p:cNvPicPr>
          <p:nvPr/>
        </p:nvPicPr>
        <p:blipFill>
          <a:blip r:embed="rId5"/>
          <a:stretch>
            <a:fillRect/>
          </a:stretch>
        </p:blipFill>
        <p:spPr>
          <a:xfrm>
            <a:off x="6071324" y="2432252"/>
            <a:ext cx="3858163" cy="3877216"/>
          </a:xfrm>
          <a:prstGeom prst="rect">
            <a:avLst/>
          </a:prstGeom>
        </p:spPr>
      </p:pic>
    </p:spTree>
    <p:extLst>
      <p:ext uri="{BB962C8B-B14F-4D97-AF65-F5344CB8AC3E}">
        <p14:creationId xmlns:p14="http://schemas.microsoft.com/office/powerpoint/2010/main" val="41493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4AFB99-7755-CB31-E63A-55990B3EFCA9}"/>
              </a:ext>
            </a:extLst>
          </p:cNvPr>
          <p:cNvSpPr/>
          <p:nvPr/>
        </p:nvSpPr>
        <p:spPr>
          <a:xfrm>
            <a:off x="-1" y="-1"/>
            <a:ext cx="12191998" cy="960121"/>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FB9A1FE-F571-FBC1-95C7-0EFD8942E8E6}"/>
              </a:ext>
            </a:extLst>
          </p:cNvPr>
          <p:cNvSpPr txBox="1"/>
          <p:nvPr/>
        </p:nvSpPr>
        <p:spPr>
          <a:xfrm>
            <a:off x="-4" y="53929"/>
            <a:ext cx="12191996" cy="769441"/>
          </a:xfrm>
          <a:prstGeom prst="rect">
            <a:avLst/>
          </a:prstGeom>
          <a:noFill/>
        </p:spPr>
        <p:txBody>
          <a:bodyPr wrap="square">
            <a:spAutoFit/>
          </a:bodyPr>
          <a:lstStyle/>
          <a:p>
            <a:pPr algn="ctr"/>
            <a:r>
              <a:rPr lang="en-GB" sz="4400" b="1" dirty="0">
                <a:solidFill>
                  <a:schemeClr val="bg1"/>
                </a:solidFill>
                <a:latin typeface="+mj-lt"/>
              </a:rPr>
              <a:t>Food related causes of ill health </a:t>
            </a:r>
            <a:endParaRPr lang="en-GB" sz="4400" dirty="0">
              <a:solidFill>
                <a:schemeClr val="bg1"/>
              </a:solidFill>
              <a:latin typeface="+mj-lt"/>
            </a:endParaRPr>
          </a:p>
        </p:txBody>
      </p:sp>
      <p:sp>
        <p:nvSpPr>
          <p:cNvPr id="10" name="Rectangle 9">
            <a:extLst>
              <a:ext uri="{FF2B5EF4-FFF2-40B4-BE49-F238E27FC236}">
                <a16:creationId xmlns:a16="http://schemas.microsoft.com/office/drawing/2014/main" id="{6718AE88-6C74-9DB7-CD06-A3522F3CB4CB}"/>
              </a:ext>
            </a:extLst>
          </p:cNvPr>
          <p:cNvSpPr/>
          <p:nvPr/>
        </p:nvSpPr>
        <p:spPr>
          <a:xfrm>
            <a:off x="8" y="956085"/>
            <a:ext cx="12191992"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Bacteria</a:t>
            </a:r>
          </a:p>
        </p:txBody>
      </p:sp>
      <p:sp>
        <p:nvSpPr>
          <p:cNvPr id="11" name="TextBox 10">
            <a:extLst>
              <a:ext uri="{FF2B5EF4-FFF2-40B4-BE49-F238E27FC236}">
                <a16:creationId xmlns:a16="http://schemas.microsoft.com/office/drawing/2014/main" id="{6B7688DA-9431-EE0A-6AEE-8479FCE50AD2}"/>
              </a:ext>
            </a:extLst>
          </p:cNvPr>
          <p:cNvSpPr txBox="1"/>
          <p:nvPr/>
        </p:nvSpPr>
        <p:spPr>
          <a:xfrm>
            <a:off x="1108298" y="5695195"/>
            <a:ext cx="11191940" cy="400110"/>
          </a:xfrm>
          <a:prstGeom prst="rect">
            <a:avLst/>
          </a:prstGeom>
          <a:noFill/>
        </p:spPr>
        <p:txBody>
          <a:bodyPr wrap="square" rtlCol="0">
            <a:spAutoFit/>
          </a:bodyPr>
          <a:lstStyle/>
          <a:p>
            <a:r>
              <a:rPr lang="en-GB" sz="2000" b="1" dirty="0">
                <a:latin typeface="+mj-lt"/>
              </a:rPr>
              <a:t>What are the ideal conditions necessary for bacteria to grow and cause food poisoning?</a:t>
            </a:r>
          </a:p>
        </p:txBody>
      </p:sp>
      <p:grpSp>
        <p:nvGrpSpPr>
          <p:cNvPr id="12" name="Group 11">
            <a:extLst>
              <a:ext uri="{FF2B5EF4-FFF2-40B4-BE49-F238E27FC236}">
                <a16:creationId xmlns:a16="http://schemas.microsoft.com/office/drawing/2014/main" id="{9C4AF833-060D-CCFF-2263-C1E97EA6CA7B}"/>
              </a:ext>
            </a:extLst>
          </p:cNvPr>
          <p:cNvGrpSpPr/>
          <p:nvPr/>
        </p:nvGrpSpPr>
        <p:grpSpPr>
          <a:xfrm>
            <a:off x="-3" y="5418927"/>
            <a:ext cx="1169508" cy="1015663"/>
            <a:chOff x="5881348" y="2866297"/>
            <a:chExt cx="1000139" cy="883485"/>
          </a:xfrm>
        </p:grpSpPr>
        <p:sp>
          <p:nvSpPr>
            <p:cNvPr id="13" name="Oval 12">
              <a:extLst>
                <a:ext uri="{FF2B5EF4-FFF2-40B4-BE49-F238E27FC236}">
                  <a16:creationId xmlns:a16="http://schemas.microsoft.com/office/drawing/2014/main" id="{959B7C75-2479-98B0-F87E-B91C655E9CE4}"/>
                </a:ext>
              </a:extLst>
            </p:cNvPr>
            <p:cNvSpPr/>
            <p:nvPr/>
          </p:nvSpPr>
          <p:spPr>
            <a:xfrm>
              <a:off x="5995247" y="2920632"/>
              <a:ext cx="720000" cy="720000"/>
            </a:xfrm>
            <a:prstGeom prst="ellipse">
              <a:avLst/>
            </a:prstGeom>
            <a:solidFill>
              <a:srgbClr val="60DAB4"/>
            </a:solidFill>
            <a:ln>
              <a:solidFill>
                <a:srgbClr val="60DA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6564F26-4651-6EA2-08D8-688DB050781A}"/>
                </a:ext>
              </a:extLst>
            </p:cNvPr>
            <p:cNvSpPr/>
            <p:nvPr/>
          </p:nvSpPr>
          <p:spPr>
            <a:xfrm>
              <a:off x="5881350" y="2866297"/>
              <a:ext cx="1000139" cy="883485"/>
            </a:xfrm>
            <a:prstGeom prst="rect">
              <a:avLst/>
            </a:prstGeom>
            <a:noFill/>
          </p:spPr>
          <p:txBody>
            <a:bodyPr wrap="square" lIns="91440" tIns="45720" rIns="91440" bIns="45720">
              <a:spAutoFit/>
            </a:bodyPr>
            <a:lstStyle/>
            <a:p>
              <a:pPr algn="ctr"/>
              <a:r>
                <a:rPr lang="en-US" sz="6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grpSp>
      <p:sp>
        <p:nvSpPr>
          <p:cNvPr id="30" name="TextBox 29">
            <a:extLst>
              <a:ext uri="{FF2B5EF4-FFF2-40B4-BE49-F238E27FC236}">
                <a16:creationId xmlns:a16="http://schemas.microsoft.com/office/drawing/2014/main" id="{0F3F6E56-5373-2227-2195-2EDDBBC18805}"/>
              </a:ext>
            </a:extLst>
          </p:cNvPr>
          <p:cNvSpPr txBox="1"/>
          <p:nvPr/>
        </p:nvSpPr>
        <p:spPr>
          <a:xfrm>
            <a:off x="510793" y="4081503"/>
            <a:ext cx="2518410" cy="584775"/>
          </a:xfrm>
          <a:prstGeom prst="rect">
            <a:avLst/>
          </a:prstGeom>
          <a:noFill/>
        </p:spPr>
        <p:txBody>
          <a:bodyPr wrap="square">
            <a:spAutoFit/>
          </a:bodyPr>
          <a:lstStyle/>
          <a:p>
            <a:pPr marL="0" lvl="0" indent="0" algn="ctr" defTabSz="1422400">
              <a:lnSpc>
                <a:spcPct val="100000"/>
              </a:lnSpc>
              <a:spcBef>
                <a:spcPct val="0"/>
              </a:spcBef>
              <a:spcAft>
                <a:spcPct val="35000"/>
              </a:spcAft>
              <a:buNone/>
              <a:defRPr cap="all"/>
            </a:pPr>
            <a:r>
              <a:rPr lang="en-GB" sz="3200" kern="1200" dirty="0"/>
              <a:t>Food</a:t>
            </a:r>
          </a:p>
        </p:txBody>
      </p:sp>
      <p:sp>
        <p:nvSpPr>
          <p:cNvPr id="31" name="TextBox 30">
            <a:extLst>
              <a:ext uri="{FF2B5EF4-FFF2-40B4-BE49-F238E27FC236}">
                <a16:creationId xmlns:a16="http://schemas.microsoft.com/office/drawing/2014/main" id="{9C863F4F-DDB0-826F-FE59-043B025983FA}"/>
              </a:ext>
            </a:extLst>
          </p:cNvPr>
          <p:cNvSpPr txBox="1"/>
          <p:nvPr/>
        </p:nvSpPr>
        <p:spPr>
          <a:xfrm>
            <a:off x="3296118" y="4096742"/>
            <a:ext cx="2518410" cy="584775"/>
          </a:xfrm>
          <a:prstGeom prst="rect">
            <a:avLst/>
          </a:prstGeom>
          <a:noFill/>
        </p:spPr>
        <p:txBody>
          <a:bodyPr wrap="square">
            <a:spAutoFit/>
          </a:bodyPr>
          <a:lstStyle/>
          <a:p>
            <a:pPr marL="0" lvl="0" indent="0" algn="ctr" defTabSz="1422400">
              <a:lnSpc>
                <a:spcPct val="100000"/>
              </a:lnSpc>
              <a:spcBef>
                <a:spcPct val="0"/>
              </a:spcBef>
              <a:spcAft>
                <a:spcPct val="35000"/>
              </a:spcAft>
              <a:buNone/>
              <a:defRPr cap="all"/>
            </a:pPr>
            <a:r>
              <a:rPr lang="en-GB" sz="3200" dirty="0"/>
              <a:t>Moisture</a:t>
            </a:r>
            <a:endParaRPr lang="en-GB" sz="3200" kern="1200" dirty="0"/>
          </a:p>
        </p:txBody>
      </p:sp>
      <p:sp>
        <p:nvSpPr>
          <p:cNvPr id="32" name="TextBox 31">
            <a:extLst>
              <a:ext uri="{FF2B5EF4-FFF2-40B4-BE49-F238E27FC236}">
                <a16:creationId xmlns:a16="http://schemas.microsoft.com/office/drawing/2014/main" id="{02E4E1B6-1EBB-0C9F-5AA9-A266CC258248}"/>
              </a:ext>
            </a:extLst>
          </p:cNvPr>
          <p:cNvSpPr txBox="1"/>
          <p:nvPr/>
        </p:nvSpPr>
        <p:spPr>
          <a:xfrm>
            <a:off x="6082317" y="4080114"/>
            <a:ext cx="2518410" cy="584775"/>
          </a:xfrm>
          <a:prstGeom prst="rect">
            <a:avLst/>
          </a:prstGeom>
          <a:noFill/>
        </p:spPr>
        <p:txBody>
          <a:bodyPr wrap="square">
            <a:spAutoFit/>
          </a:bodyPr>
          <a:lstStyle/>
          <a:p>
            <a:pPr marL="0" lvl="0" indent="0" algn="ctr" defTabSz="1422400">
              <a:lnSpc>
                <a:spcPct val="100000"/>
              </a:lnSpc>
              <a:spcBef>
                <a:spcPct val="0"/>
              </a:spcBef>
              <a:spcAft>
                <a:spcPct val="35000"/>
              </a:spcAft>
              <a:buNone/>
              <a:defRPr cap="all"/>
            </a:pPr>
            <a:r>
              <a:rPr lang="en-GB" sz="3200" kern="1200" dirty="0"/>
              <a:t>Warmth</a:t>
            </a:r>
          </a:p>
        </p:txBody>
      </p:sp>
      <p:sp>
        <p:nvSpPr>
          <p:cNvPr id="33" name="TextBox 32">
            <a:extLst>
              <a:ext uri="{FF2B5EF4-FFF2-40B4-BE49-F238E27FC236}">
                <a16:creationId xmlns:a16="http://schemas.microsoft.com/office/drawing/2014/main" id="{9BD62B58-A81F-95DB-A42E-A7DC019BB19E}"/>
              </a:ext>
            </a:extLst>
          </p:cNvPr>
          <p:cNvSpPr txBox="1"/>
          <p:nvPr/>
        </p:nvSpPr>
        <p:spPr>
          <a:xfrm>
            <a:off x="8866768" y="4080114"/>
            <a:ext cx="2518410" cy="584775"/>
          </a:xfrm>
          <a:prstGeom prst="rect">
            <a:avLst/>
          </a:prstGeom>
          <a:noFill/>
        </p:spPr>
        <p:txBody>
          <a:bodyPr wrap="square">
            <a:spAutoFit/>
          </a:bodyPr>
          <a:lstStyle/>
          <a:p>
            <a:pPr marL="0" lvl="0" indent="0" algn="ctr" defTabSz="1422400">
              <a:lnSpc>
                <a:spcPct val="100000"/>
              </a:lnSpc>
              <a:spcBef>
                <a:spcPct val="0"/>
              </a:spcBef>
              <a:spcAft>
                <a:spcPct val="35000"/>
              </a:spcAft>
              <a:buNone/>
              <a:defRPr cap="all"/>
            </a:pPr>
            <a:r>
              <a:rPr lang="en-GB" sz="3200" kern="1200" dirty="0"/>
              <a:t>Time</a:t>
            </a:r>
          </a:p>
        </p:txBody>
      </p:sp>
      <p:sp>
        <p:nvSpPr>
          <p:cNvPr id="36" name="Oval 35">
            <a:extLst>
              <a:ext uri="{FF2B5EF4-FFF2-40B4-BE49-F238E27FC236}">
                <a16:creationId xmlns:a16="http://schemas.microsoft.com/office/drawing/2014/main" id="{D525AFC5-00FA-8904-EDD7-89D48EDDD7F9}"/>
              </a:ext>
            </a:extLst>
          </p:cNvPr>
          <p:cNvSpPr/>
          <p:nvPr/>
        </p:nvSpPr>
        <p:spPr>
          <a:xfrm>
            <a:off x="3836017" y="2200231"/>
            <a:ext cx="1445998" cy="1445998"/>
          </a:xfrm>
          <a:prstGeom prst="ellipse">
            <a:avLst/>
          </a:prstGeom>
          <a:solidFill>
            <a:srgbClr val="A5A5A5"/>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LID4096"/>
          </a:p>
        </p:txBody>
      </p:sp>
      <p:sp>
        <p:nvSpPr>
          <p:cNvPr id="38" name="Oval 37">
            <a:extLst>
              <a:ext uri="{FF2B5EF4-FFF2-40B4-BE49-F238E27FC236}">
                <a16:creationId xmlns:a16="http://schemas.microsoft.com/office/drawing/2014/main" id="{04669C07-1DFD-1D8B-B83C-500949848CA8}"/>
              </a:ext>
            </a:extLst>
          </p:cNvPr>
          <p:cNvSpPr/>
          <p:nvPr/>
        </p:nvSpPr>
        <p:spPr>
          <a:xfrm>
            <a:off x="6601823" y="2200961"/>
            <a:ext cx="1445998" cy="1445998"/>
          </a:xfrm>
          <a:prstGeom prst="ellipse">
            <a:avLst/>
          </a:prstGeom>
          <a:solidFill>
            <a:srgbClr val="FFC00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LID4096"/>
          </a:p>
        </p:txBody>
      </p:sp>
      <p:sp>
        <p:nvSpPr>
          <p:cNvPr id="40" name="Oval 39">
            <a:extLst>
              <a:ext uri="{FF2B5EF4-FFF2-40B4-BE49-F238E27FC236}">
                <a16:creationId xmlns:a16="http://schemas.microsoft.com/office/drawing/2014/main" id="{C0C0451A-06C6-4F53-DF8E-11A2D5E9E60A}"/>
              </a:ext>
            </a:extLst>
          </p:cNvPr>
          <p:cNvSpPr/>
          <p:nvPr/>
        </p:nvSpPr>
        <p:spPr>
          <a:xfrm>
            <a:off x="9402974" y="2245969"/>
            <a:ext cx="1445998" cy="1445998"/>
          </a:xfrm>
          <a:prstGeom prst="ellipse">
            <a:avLst/>
          </a:prstGeom>
          <a:solidFill>
            <a:srgbClr val="5B9BD5"/>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LID4096"/>
          </a:p>
        </p:txBody>
      </p:sp>
      <p:sp>
        <p:nvSpPr>
          <p:cNvPr id="34" name="Oval 33">
            <a:extLst>
              <a:ext uri="{FF2B5EF4-FFF2-40B4-BE49-F238E27FC236}">
                <a16:creationId xmlns:a16="http://schemas.microsoft.com/office/drawing/2014/main" id="{C710F974-3412-D3CE-7CD3-5A2E00CC889A}"/>
              </a:ext>
            </a:extLst>
          </p:cNvPr>
          <p:cNvSpPr/>
          <p:nvPr/>
        </p:nvSpPr>
        <p:spPr>
          <a:xfrm>
            <a:off x="1045153" y="2245969"/>
            <a:ext cx="1445998" cy="1445998"/>
          </a:xfrm>
          <a:prstGeom prst="ellipse">
            <a:avLst/>
          </a:prstGeom>
          <a:solidFill>
            <a:srgbClr val="C01F52"/>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LID4096"/>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2D012E5-E7D4-9D57-D7B0-1A04123D4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033" y="2543629"/>
            <a:ext cx="716579" cy="716579"/>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79C4DCC5-24C0-B398-6687-A092BE455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028" y="2615032"/>
            <a:ext cx="595889" cy="676586"/>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115780F9-EB9B-41F1-0537-1BF6B7FFE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758" y="2464209"/>
            <a:ext cx="843796" cy="843796"/>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52F10C91-9A88-B0BC-5DFB-2CCA0F8CB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178" y="2456448"/>
            <a:ext cx="880731" cy="880731"/>
          </a:xfrm>
          <a:prstGeom prst="rect">
            <a:avLst/>
          </a:prstGeom>
        </p:spPr>
      </p:pic>
      <p:pic>
        <p:nvPicPr>
          <p:cNvPr id="2" name="Picture 1">
            <a:extLst>
              <a:ext uri="{FF2B5EF4-FFF2-40B4-BE49-F238E27FC236}">
                <a16:creationId xmlns:a16="http://schemas.microsoft.com/office/drawing/2014/main" id="{E1F9B841-BD81-FF31-E28D-21FE4E65D662}"/>
              </a:ext>
            </a:extLst>
          </p:cNvPr>
          <p:cNvPicPr>
            <a:picLocks noChangeAspect="1"/>
          </p:cNvPicPr>
          <p:nvPr/>
        </p:nvPicPr>
        <p:blipFill>
          <a:blip r:embed="rId6"/>
          <a:stretch>
            <a:fillRect/>
          </a:stretch>
        </p:blipFill>
        <p:spPr>
          <a:xfrm>
            <a:off x="10689840" y="6052920"/>
            <a:ext cx="1342729" cy="668555"/>
          </a:xfrm>
          <a:prstGeom prst="rect">
            <a:avLst/>
          </a:prstGeom>
        </p:spPr>
      </p:pic>
      <p:sp>
        <p:nvSpPr>
          <p:cNvPr id="18" name="Footer Placeholder 9">
            <a:extLst>
              <a:ext uri="{FF2B5EF4-FFF2-40B4-BE49-F238E27FC236}">
                <a16:creationId xmlns:a16="http://schemas.microsoft.com/office/drawing/2014/main" id="{8037EDA5-44F6-FA4C-49F6-779BD3384DFE}"/>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1105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1" grpId="0"/>
      <p:bldP spid="32" grpId="0"/>
      <p:bldP spid="33" grpId="0"/>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6" name="Picture 5">
            <a:extLst>
              <a:ext uri="{FF2B5EF4-FFF2-40B4-BE49-F238E27FC236}">
                <a16:creationId xmlns:a16="http://schemas.microsoft.com/office/drawing/2014/main" id="{18E1995B-E524-051A-4567-3F9DC72EB295}"/>
              </a:ext>
            </a:extLst>
          </p:cNvPr>
          <p:cNvPicPr>
            <a:picLocks noChangeAspect="1"/>
          </p:cNvPicPr>
          <p:nvPr/>
        </p:nvPicPr>
        <p:blipFill>
          <a:blip r:embed="rId3"/>
          <a:stretch>
            <a:fillRect/>
          </a:stretch>
        </p:blipFill>
        <p:spPr>
          <a:xfrm>
            <a:off x="378957" y="1101679"/>
            <a:ext cx="7692023" cy="2574582"/>
          </a:xfrm>
          <a:prstGeom prst="rect">
            <a:avLst/>
          </a:prstGeom>
        </p:spPr>
      </p:pic>
      <p:pic>
        <p:nvPicPr>
          <p:cNvPr id="10" name="Picture 9">
            <a:extLst>
              <a:ext uri="{FF2B5EF4-FFF2-40B4-BE49-F238E27FC236}">
                <a16:creationId xmlns:a16="http://schemas.microsoft.com/office/drawing/2014/main" id="{3B9A2A00-324F-F3B6-AB82-80E9596381E0}"/>
              </a:ext>
            </a:extLst>
          </p:cNvPr>
          <p:cNvPicPr>
            <a:picLocks noChangeAspect="1"/>
          </p:cNvPicPr>
          <p:nvPr/>
        </p:nvPicPr>
        <p:blipFill>
          <a:blip r:embed="rId4"/>
          <a:stretch>
            <a:fillRect/>
          </a:stretch>
        </p:blipFill>
        <p:spPr>
          <a:xfrm>
            <a:off x="378957" y="3610134"/>
            <a:ext cx="4842846" cy="2574582"/>
          </a:xfrm>
          <a:prstGeom prst="rect">
            <a:avLst/>
          </a:prstGeom>
        </p:spPr>
      </p:pic>
      <p:pic>
        <p:nvPicPr>
          <p:cNvPr id="12" name="Picture 11">
            <a:extLst>
              <a:ext uri="{FF2B5EF4-FFF2-40B4-BE49-F238E27FC236}">
                <a16:creationId xmlns:a16="http://schemas.microsoft.com/office/drawing/2014/main" id="{86F7289C-9B61-4476-73B9-25322C7E714F}"/>
              </a:ext>
            </a:extLst>
          </p:cNvPr>
          <p:cNvPicPr>
            <a:picLocks noChangeAspect="1"/>
          </p:cNvPicPr>
          <p:nvPr/>
        </p:nvPicPr>
        <p:blipFill>
          <a:blip r:embed="rId5"/>
          <a:stretch>
            <a:fillRect/>
          </a:stretch>
        </p:blipFill>
        <p:spPr>
          <a:xfrm>
            <a:off x="5221803" y="3610134"/>
            <a:ext cx="5844303" cy="2574582"/>
          </a:xfrm>
          <a:prstGeom prst="rect">
            <a:avLst/>
          </a:prstGeom>
        </p:spPr>
      </p:pic>
    </p:spTree>
    <p:extLst>
      <p:ext uri="{BB962C8B-B14F-4D97-AF65-F5344CB8AC3E}">
        <p14:creationId xmlns:p14="http://schemas.microsoft.com/office/powerpoint/2010/main" val="2857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DA364C2B-E5E2-974A-7CDB-9AB9EE677859}"/>
              </a:ext>
            </a:extLst>
          </p:cNvPr>
          <p:cNvPicPr>
            <a:picLocks noChangeAspect="1"/>
          </p:cNvPicPr>
          <p:nvPr/>
        </p:nvPicPr>
        <p:blipFill>
          <a:blip r:embed="rId3"/>
          <a:stretch>
            <a:fillRect/>
          </a:stretch>
        </p:blipFill>
        <p:spPr>
          <a:xfrm>
            <a:off x="335308" y="1101679"/>
            <a:ext cx="9897856" cy="2067213"/>
          </a:xfrm>
          <a:prstGeom prst="rect">
            <a:avLst/>
          </a:prstGeom>
        </p:spPr>
      </p:pic>
      <p:pic>
        <p:nvPicPr>
          <p:cNvPr id="7" name="Picture 6">
            <a:extLst>
              <a:ext uri="{FF2B5EF4-FFF2-40B4-BE49-F238E27FC236}">
                <a16:creationId xmlns:a16="http://schemas.microsoft.com/office/drawing/2014/main" id="{0A3D8287-6A80-D8EA-B150-27E61DFAED50}"/>
              </a:ext>
            </a:extLst>
          </p:cNvPr>
          <p:cNvPicPr>
            <a:picLocks noChangeAspect="1"/>
          </p:cNvPicPr>
          <p:nvPr/>
        </p:nvPicPr>
        <p:blipFill>
          <a:blip r:embed="rId4"/>
          <a:stretch>
            <a:fillRect/>
          </a:stretch>
        </p:blipFill>
        <p:spPr>
          <a:xfrm>
            <a:off x="50673" y="2342540"/>
            <a:ext cx="3816326" cy="3332675"/>
          </a:xfrm>
          <a:prstGeom prst="rect">
            <a:avLst/>
          </a:prstGeom>
        </p:spPr>
      </p:pic>
      <p:pic>
        <p:nvPicPr>
          <p:cNvPr id="9" name="Picture 8">
            <a:extLst>
              <a:ext uri="{FF2B5EF4-FFF2-40B4-BE49-F238E27FC236}">
                <a16:creationId xmlns:a16="http://schemas.microsoft.com/office/drawing/2014/main" id="{A0FB3607-08BD-B32E-D70D-26014099D914}"/>
              </a:ext>
            </a:extLst>
          </p:cNvPr>
          <p:cNvPicPr>
            <a:picLocks noChangeAspect="1"/>
          </p:cNvPicPr>
          <p:nvPr/>
        </p:nvPicPr>
        <p:blipFill>
          <a:blip r:embed="rId5"/>
          <a:stretch>
            <a:fillRect/>
          </a:stretch>
        </p:blipFill>
        <p:spPr>
          <a:xfrm>
            <a:off x="3951417" y="2596618"/>
            <a:ext cx="3618092" cy="3159703"/>
          </a:xfrm>
          <a:prstGeom prst="rect">
            <a:avLst/>
          </a:prstGeom>
        </p:spPr>
      </p:pic>
      <p:pic>
        <p:nvPicPr>
          <p:cNvPr id="11" name="Picture 10">
            <a:extLst>
              <a:ext uri="{FF2B5EF4-FFF2-40B4-BE49-F238E27FC236}">
                <a16:creationId xmlns:a16="http://schemas.microsoft.com/office/drawing/2014/main" id="{FD73C210-94BA-D9C9-CD24-7B56152B07C1}"/>
              </a:ext>
            </a:extLst>
          </p:cNvPr>
          <p:cNvPicPr>
            <a:picLocks noChangeAspect="1"/>
          </p:cNvPicPr>
          <p:nvPr/>
        </p:nvPicPr>
        <p:blipFill>
          <a:blip r:embed="rId6"/>
          <a:stretch>
            <a:fillRect/>
          </a:stretch>
        </p:blipFill>
        <p:spPr>
          <a:xfrm>
            <a:off x="7681231" y="2512837"/>
            <a:ext cx="4231885" cy="3332675"/>
          </a:xfrm>
          <a:prstGeom prst="rect">
            <a:avLst/>
          </a:prstGeom>
        </p:spPr>
      </p:pic>
    </p:spTree>
    <p:extLst>
      <p:ext uri="{BB962C8B-B14F-4D97-AF65-F5344CB8AC3E}">
        <p14:creationId xmlns:p14="http://schemas.microsoft.com/office/powerpoint/2010/main" val="38503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E9825DBD-C2A0-9669-2CD1-597C7565B46F}"/>
              </a:ext>
            </a:extLst>
          </p:cNvPr>
          <p:cNvPicPr>
            <a:picLocks noChangeAspect="1"/>
          </p:cNvPicPr>
          <p:nvPr/>
        </p:nvPicPr>
        <p:blipFill>
          <a:blip r:embed="rId3"/>
          <a:stretch>
            <a:fillRect/>
          </a:stretch>
        </p:blipFill>
        <p:spPr>
          <a:xfrm>
            <a:off x="304706" y="1168460"/>
            <a:ext cx="11673776" cy="1510148"/>
          </a:xfrm>
          <a:prstGeom prst="rect">
            <a:avLst/>
          </a:prstGeom>
        </p:spPr>
      </p:pic>
      <p:pic>
        <p:nvPicPr>
          <p:cNvPr id="7" name="Picture 6">
            <a:extLst>
              <a:ext uri="{FF2B5EF4-FFF2-40B4-BE49-F238E27FC236}">
                <a16:creationId xmlns:a16="http://schemas.microsoft.com/office/drawing/2014/main" id="{79B95F90-46AB-030D-E638-64C2F639D143}"/>
              </a:ext>
            </a:extLst>
          </p:cNvPr>
          <p:cNvPicPr>
            <a:picLocks noChangeAspect="1"/>
          </p:cNvPicPr>
          <p:nvPr/>
        </p:nvPicPr>
        <p:blipFill>
          <a:blip r:embed="rId4"/>
          <a:stretch>
            <a:fillRect/>
          </a:stretch>
        </p:blipFill>
        <p:spPr>
          <a:xfrm>
            <a:off x="927834" y="2129865"/>
            <a:ext cx="10427521" cy="1299136"/>
          </a:xfrm>
          <a:prstGeom prst="rect">
            <a:avLst/>
          </a:prstGeom>
        </p:spPr>
      </p:pic>
      <p:pic>
        <p:nvPicPr>
          <p:cNvPr id="9" name="Picture 8">
            <a:extLst>
              <a:ext uri="{FF2B5EF4-FFF2-40B4-BE49-F238E27FC236}">
                <a16:creationId xmlns:a16="http://schemas.microsoft.com/office/drawing/2014/main" id="{525D0420-568C-CD7A-5119-A8CB1347072B}"/>
              </a:ext>
            </a:extLst>
          </p:cNvPr>
          <p:cNvPicPr>
            <a:picLocks noChangeAspect="1"/>
          </p:cNvPicPr>
          <p:nvPr/>
        </p:nvPicPr>
        <p:blipFill>
          <a:blip r:embed="rId5"/>
          <a:stretch>
            <a:fillRect/>
          </a:stretch>
        </p:blipFill>
        <p:spPr>
          <a:xfrm>
            <a:off x="247167" y="3528592"/>
            <a:ext cx="3988931" cy="2629612"/>
          </a:xfrm>
          <a:prstGeom prst="rect">
            <a:avLst/>
          </a:prstGeom>
        </p:spPr>
      </p:pic>
      <p:pic>
        <p:nvPicPr>
          <p:cNvPr id="11" name="Picture 10">
            <a:extLst>
              <a:ext uri="{FF2B5EF4-FFF2-40B4-BE49-F238E27FC236}">
                <a16:creationId xmlns:a16="http://schemas.microsoft.com/office/drawing/2014/main" id="{3DAD20E1-475A-C7EE-28BD-DADFB22ABBBC}"/>
              </a:ext>
            </a:extLst>
          </p:cNvPr>
          <p:cNvPicPr>
            <a:picLocks noChangeAspect="1"/>
          </p:cNvPicPr>
          <p:nvPr/>
        </p:nvPicPr>
        <p:blipFill>
          <a:blip r:embed="rId6"/>
          <a:stretch>
            <a:fillRect/>
          </a:stretch>
        </p:blipFill>
        <p:spPr>
          <a:xfrm>
            <a:off x="4585004" y="3697173"/>
            <a:ext cx="4114801" cy="2391004"/>
          </a:xfrm>
          <a:prstGeom prst="rect">
            <a:avLst/>
          </a:prstGeom>
        </p:spPr>
      </p:pic>
    </p:spTree>
    <p:extLst>
      <p:ext uri="{BB962C8B-B14F-4D97-AF65-F5344CB8AC3E}">
        <p14:creationId xmlns:p14="http://schemas.microsoft.com/office/powerpoint/2010/main" val="15759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D7EF-40C3-1426-D36D-797BC3142A54}"/>
              </a:ext>
            </a:extLst>
          </p:cNvPr>
          <p:cNvSpPr/>
          <p:nvPr/>
        </p:nvSpPr>
        <p:spPr>
          <a:xfrm>
            <a:off x="855058" y="398498"/>
            <a:ext cx="6826173" cy="703181"/>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4" name="TextBox 3">
            <a:extLst>
              <a:ext uri="{FF2B5EF4-FFF2-40B4-BE49-F238E27FC236}">
                <a16:creationId xmlns:a16="http://schemas.microsoft.com/office/drawing/2014/main" id="{9444685A-35B8-83DD-C96F-6E8EB292C51F}"/>
              </a:ext>
            </a:extLst>
          </p:cNvPr>
          <p:cNvSpPr txBox="1"/>
          <p:nvPr/>
        </p:nvSpPr>
        <p:spPr>
          <a:xfrm>
            <a:off x="855059" y="548532"/>
            <a:ext cx="8176002" cy="707886"/>
          </a:xfrm>
          <a:prstGeom prst="rect">
            <a:avLst/>
          </a:prstGeom>
          <a:noFill/>
        </p:spPr>
        <p:txBody>
          <a:bodyPr wrap="square" rtlCol="0">
            <a:spAutoFit/>
          </a:bodyPr>
          <a:lstStyle/>
          <a:p>
            <a:r>
              <a:rPr lang="en-GB" sz="2000" b="1" dirty="0">
                <a:solidFill>
                  <a:srgbClr val="C01F52"/>
                </a:solidFill>
                <a:latin typeface="+mj-lt"/>
              </a:rPr>
              <a:t>STARTER/PLENARY ACTIVITY: </a:t>
            </a:r>
            <a:r>
              <a:rPr lang="en-US" sz="2000" b="1" dirty="0">
                <a:latin typeface="+mj-lt"/>
              </a:rPr>
              <a:t>PAST PAPER QUESTION</a:t>
            </a:r>
            <a:endParaRPr lang="en-US" sz="2000" dirty="0">
              <a:latin typeface="+mj-lt"/>
            </a:endParaRPr>
          </a:p>
          <a:p>
            <a:r>
              <a:rPr lang="en-GB" sz="2000" b="1" dirty="0">
                <a:latin typeface="+mj-lt"/>
              </a:rPr>
              <a:t> </a:t>
            </a:r>
            <a:endParaRPr lang="en-GB" sz="2000" dirty="0">
              <a:latin typeface="+mj-lt"/>
            </a:endParaRPr>
          </a:p>
        </p:txBody>
      </p:sp>
      <p:pic>
        <p:nvPicPr>
          <p:cNvPr id="16" name="Picture 15">
            <a:extLst>
              <a:ext uri="{FF2B5EF4-FFF2-40B4-BE49-F238E27FC236}">
                <a16:creationId xmlns:a16="http://schemas.microsoft.com/office/drawing/2014/main" id="{CB071162-885C-3A7B-5586-9E5A9EA27E25}"/>
              </a:ext>
            </a:extLst>
          </p:cNvPr>
          <p:cNvPicPr>
            <a:picLocks noChangeAspect="1"/>
          </p:cNvPicPr>
          <p:nvPr/>
        </p:nvPicPr>
        <p:blipFill>
          <a:blip r:embed="rId2"/>
          <a:stretch>
            <a:fillRect/>
          </a:stretch>
        </p:blipFill>
        <p:spPr>
          <a:xfrm>
            <a:off x="10737409" y="6022757"/>
            <a:ext cx="1342729" cy="668555"/>
          </a:xfrm>
          <a:prstGeom prst="rect">
            <a:avLst/>
          </a:prstGeom>
        </p:spPr>
      </p:pic>
      <p:sp>
        <p:nvSpPr>
          <p:cNvPr id="17" name="Footer Placeholder 9">
            <a:extLst>
              <a:ext uri="{FF2B5EF4-FFF2-40B4-BE49-F238E27FC236}">
                <a16:creationId xmlns:a16="http://schemas.microsoft.com/office/drawing/2014/main" id="{DFEC8064-3217-35BE-FF71-08874116092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pic>
        <p:nvPicPr>
          <p:cNvPr id="5" name="Picture 4">
            <a:extLst>
              <a:ext uri="{FF2B5EF4-FFF2-40B4-BE49-F238E27FC236}">
                <a16:creationId xmlns:a16="http://schemas.microsoft.com/office/drawing/2014/main" id="{5B6F02ED-2B8C-1393-B85F-B7B32B29F89D}"/>
              </a:ext>
            </a:extLst>
          </p:cNvPr>
          <p:cNvPicPr>
            <a:picLocks noChangeAspect="1"/>
          </p:cNvPicPr>
          <p:nvPr/>
        </p:nvPicPr>
        <p:blipFill>
          <a:blip r:embed="rId3"/>
          <a:stretch>
            <a:fillRect/>
          </a:stretch>
        </p:blipFill>
        <p:spPr>
          <a:xfrm>
            <a:off x="454387" y="1101679"/>
            <a:ext cx="9659698" cy="1152686"/>
          </a:xfrm>
          <a:prstGeom prst="rect">
            <a:avLst/>
          </a:prstGeom>
        </p:spPr>
      </p:pic>
      <p:pic>
        <p:nvPicPr>
          <p:cNvPr id="7" name="Picture 6">
            <a:extLst>
              <a:ext uri="{FF2B5EF4-FFF2-40B4-BE49-F238E27FC236}">
                <a16:creationId xmlns:a16="http://schemas.microsoft.com/office/drawing/2014/main" id="{A96DA1B7-AE71-3F6A-ED49-3EE14387D079}"/>
              </a:ext>
            </a:extLst>
          </p:cNvPr>
          <p:cNvPicPr>
            <a:picLocks noChangeAspect="1"/>
          </p:cNvPicPr>
          <p:nvPr/>
        </p:nvPicPr>
        <p:blipFill>
          <a:blip r:embed="rId4"/>
          <a:stretch>
            <a:fillRect/>
          </a:stretch>
        </p:blipFill>
        <p:spPr>
          <a:xfrm>
            <a:off x="111862" y="2128267"/>
            <a:ext cx="5039428" cy="4001058"/>
          </a:xfrm>
          <a:prstGeom prst="rect">
            <a:avLst/>
          </a:prstGeom>
        </p:spPr>
      </p:pic>
      <p:pic>
        <p:nvPicPr>
          <p:cNvPr id="9" name="Picture 8">
            <a:extLst>
              <a:ext uri="{FF2B5EF4-FFF2-40B4-BE49-F238E27FC236}">
                <a16:creationId xmlns:a16="http://schemas.microsoft.com/office/drawing/2014/main" id="{E7E1AFF0-CBDA-68B9-D574-1E956056FF4B}"/>
              </a:ext>
            </a:extLst>
          </p:cNvPr>
          <p:cNvPicPr>
            <a:picLocks noChangeAspect="1"/>
          </p:cNvPicPr>
          <p:nvPr/>
        </p:nvPicPr>
        <p:blipFill>
          <a:blip r:embed="rId5"/>
          <a:stretch>
            <a:fillRect/>
          </a:stretch>
        </p:blipFill>
        <p:spPr>
          <a:xfrm>
            <a:off x="5493815" y="2099580"/>
            <a:ext cx="5020376" cy="3562847"/>
          </a:xfrm>
          <a:prstGeom prst="rect">
            <a:avLst/>
          </a:prstGeom>
        </p:spPr>
      </p:pic>
      <p:pic>
        <p:nvPicPr>
          <p:cNvPr id="11" name="Picture 10">
            <a:extLst>
              <a:ext uri="{FF2B5EF4-FFF2-40B4-BE49-F238E27FC236}">
                <a16:creationId xmlns:a16="http://schemas.microsoft.com/office/drawing/2014/main" id="{7D5E026C-8FF0-07A2-0923-9C176C87F6A2}"/>
              </a:ext>
            </a:extLst>
          </p:cNvPr>
          <p:cNvPicPr>
            <a:picLocks noChangeAspect="1"/>
          </p:cNvPicPr>
          <p:nvPr/>
        </p:nvPicPr>
        <p:blipFill>
          <a:blip r:embed="rId6"/>
          <a:stretch>
            <a:fillRect/>
          </a:stretch>
        </p:blipFill>
        <p:spPr>
          <a:xfrm>
            <a:off x="5453214" y="5709309"/>
            <a:ext cx="4982270" cy="600159"/>
          </a:xfrm>
          <a:prstGeom prst="rect">
            <a:avLst/>
          </a:prstGeom>
        </p:spPr>
      </p:pic>
    </p:spTree>
    <p:extLst>
      <p:ext uri="{BB962C8B-B14F-4D97-AF65-F5344CB8AC3E}">
        <p14:creationId xmlns:p14="http://schemas.microsoft.com/office/powerpoint/2010/main" val="18842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FBF24F-0E04-9824-D2A7-B5AA38162161}"/>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59310" y="2304902"/>
            <a:ext cx="5953125" cy="3918098"/>
          </a:xfrm>
        </p:spPr>
        <p:txBody>
          <a:bodyPr>
            <a:normAutofit/>
          </a:bodyPr>
          <a:lstStyle/>
          <a:p>
            <a:pPr marL="0" indent="0">
              <a:buNone/>
            </a:pPr>
            <a:r>
              <a:rPr lang="en-GB" sz="3600" b="1" dirty="0">
                <a:latin typeface="+mj-lt"/>
              </a:rPr>
              <a:t>Allergic reaction </a:t>
            </a:r>
            <a:r>
              <a:rPr lang="en-GB" sz="3600" dirty="0">
                <a:latin typeface="+mj-lt"/>
              </a:rPr>
              <a:t>– How the body responds when an allergen has been eaten; for example, rash. </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A</a:t>
            </a:r>
          </a:p>
        </p:txBody>
      </p:sp>
      <p:sp>
        <p:nvSpPr>
          <p:cNvPr id="36" name="Rectangle 35">
            <a:extLst>
              <a:ext uri="{FF2B5EF4-FFF2-40B4-BE49-F238E27FC236}">
                <a16:creationId xmlns:a16="http://schemas.microsoft.com/office/drawing/2014/main" id="{B3D6E718-0573-8BC7-120D-A46C2275F0FF}"/>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4" name="Title 1">
            <a:extLst>
              <a:ext uri="{FF2B5EF4-FFF2-40B4-BE49-F238E27FC236}">
                <a16:creationId xmlns:a16="http://schemas.microsoft.com/office/drawing/2014/main" id="{69846348-74C4-ABA9-BA08-4D095C0A77AE}"/>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62262E54-69C7-7A0A-A5E5-74D03CA047FF}"/>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6" name="Footer Placeholder 9">
            <a:extLst>
              <a:ext uri="{FF2B5EF4-FFF2-40B4-BE49-F238E27FC236}">
                <a16:creationId xmlns:a16="http://schemas.microsoft.com/office/drawing/2014/main" id="{41C90000-B216-3F57-52FD-1B90130AB174}"/>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647351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72010" y="2279502"/>
            <a:ext cx="5953125" cy="3918098"/>
          </a:xfrm>
        </p:spPr>
        <p:txBody>
          <a:bodyPr>
            <a:normAutofit/>
          </a:bodyPr>
          <a:lstStyle/>
          <a:p>
            <a:pPr marL="0" indent="0">
              <a:buNone/>
            </a:pPr>
            <a:r>
              <a:rPr lang="en-GB" sz="3600" b="1">
                <a:latin typeface="+mj-lt"/>
              </a:rPr>
              <a:t>Allergen – </a:t>
            </a:r>
            <a:r>
              <a:rPr lang="en-GB" sz="3600">
                <a:latin typeface="+mj-lt"/>
              </a:rPr>
              <a:t>Food that can cause an allergic reaction.</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A</a:t>
            </a:r>
          </a:p>
        </p:txBody>
      </p:sp>
      <p:sp>
        <p:nvSpPr>
          <p:cNvPr id="9" name="Rectangle 8">
            <a:extLst>
              <a:ext uri="{FF2B5EF4-FFF2-40B4-BE49-F238E27FC236}">
                <a16:creationId xmlns:a16="http://schemas.microsoft.com/office/drawing/2014/main" id="{C623F60B-68C1-7418-09CF-E2941D1014A6}"/>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86980244-B12D-42C2-59AD-BE314D73F4D6}"/>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C5C9FF06-D879-4871-FC12-8135DB61B414}"/>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50BF8934-F564-499B-93A5-B8EFCF37A2A8}"/>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E4E553F4-615D-E92F-AD14-AADF6895249C}"/>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912787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72010" y="2292202"/>
            <a:ext cx="5953125" cy="3918098"/>
          </a:xfrm>
        </p:spPr>
        <p:txBody>
          <a:bodyPr>
            <a:normAutofit/>
          </a:bodyPr>
          <a:lstStyle/>
          <a:p>
            <a:pPr marL="0" indent="0">
              <a:buNone/>
            </a:pPr>
            <a:r>
              <a:rPr lang="en-GB" sz="3600" b="1">
                <a:latin typeface="+mj-lt"/>
              </a:rPr>
              <a:t>Anaphylaxis </a:t>
            </a:r>
            <a:r>
              <a:rPr lang="en-GB" sz="3600">
                <a:latin typeface="+mj-lt"/>
              </a:rPr>
              <a:t>– A severe reaction to eating an allergen that can lead to death. </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A</a:t>
            </a:r>
          </a:p>
        </p:txBody>
      </p:sp>
      <p:sp>
        <p:nvSpPr>
          <p:cNvPr id="9" name="Rectangle 8">
            <a:extLst>
              <a:ext uri="{FF2B5EF4-FFF2-40B4-BE49-F238E27FC236}">
                <a16:creationId xmlns:a16="http://schemas.microsoft.com/office/drawing/2014/main" id="{FD0B701F-A3F8-C11D-A8D0-FF011EFE95F9}"/>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80CB3BAC-0ADB-BD39-9D11-752E002F9468}"/>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CF149B53-F021-F1BE-6247-14F5273D4972}"/>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F206CD04-68BB-33D7-1FD5-3834ED223E5D}"/>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36324EE8-8E13-3E81-8984-C37426D4FC58}"/>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154052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72010" y="2304902"/>
            <a:ext cx="5953125" cy="3918098"/>
          </a:xfrm>
        </p:spPr>
        <p:txBody>
          <a:bodyPr>
            <a:normAutofit/>
          </a:bodyPr>
          <a:lstStyle/>
          <a:p>
            <a:pPr marL="0" indent="0">
              <a:buNone/>
            </a:pPr>
            <a:r>
              <a:rPr lang="en-GB" sz="3600" b="1">
                <a:latin typeface="+mj-lt"/>
              </a:rPr>
              <a:t>Food Labelling Regulations </a:t>
            </a:r>
            <a:r>
              <a:rPr lang="en-GB" sz="3600">
                <a:latin typeface="+mj-lt"/>
              </a:rPr>
              <a:t>– Includes the information that must be shown on a food label.</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F</a:t>
            </a:r>
          </a:p>
        </p:txBody>
      </p:sp>
      <p:sp>
        <p:nvSpPr>
          <p:cNvPr id="9" name="Rectangle 8">
            <a:extLst>
              <a:ext uri="{FF2B5EF4-FFF2-40B4-BE49-F238E27FC236}">
                <a16:creationId xmlns:a16="http://schemas.microsoft.com/office/drawing/2014/main" id="{35B4AD10-796E-4741-2ACC-7D96F9B834EF}"/>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077628F9-912F-72F3-74DA-88C8FFFD9618}"/>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1B1C18EE-57AB-B408-5D61-E4320579A96D}"/>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5C3CC962-A8C9-8356-6F51-D1CAF6BA7468}"/>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10F32A88-70F0-2BD8-0838-D34EFA3E0AD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733846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59310" y="2330302"/>
            <a:ext cx="5953125" cy="3918098"/>
          </a:xfrm>
        </p:spPr>
        <p:txBody>
          <a:bodyPr>
            <a:normAutofit/>
          </a:bodyPr>
          <a:lstStyle/>
          <a:p>
            <a:pPr marL="0" indent="0">
              <a:buNone/>
            </a:pPr>
            <a:r>
              <a:rPr lang="en-GB" sz="3600" b="1">
                <a:latin typeface="+mj-lt"/>
              </a:rPr>
              <a:t>Food spoilage </a:t>
            </a:r>
            <a:r>
              <a:rPr lang="en-GB" sz="3600">
                <a:latin typeface="+mj-lt"/>
              </a:rPr>
              <a:t>– When something happens that makes food unfit and unsafe to eat.</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F</a:t>
            </a:r>
          </a:p>
        </p:txBody>
      </p:sp>
      <p:sp>
        <p:nvSpPr>
          <p:cNvPr id="11" name="Rectangle 10">
            <a:extLst>
              <a:ext uri="{FF2B5EF4-FFF2-40B4-BE49-F238E27FC236}">
                <a16:creationId xmlns:a16="http://schemas.microsoft.com/office/drawing/2014/main" id="{C646F64D-A66A-F786-2774-B63E81ED3133}"/>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3" name="Rectangle 12">
            <a:extLst>
              <a:ext uri="{FF2B5EF4-FFF2-40B4-BE49-F238E27FC236}">
                <a16:creationId xmlns:a16="http://schemas.microsoft.com/office/drawing/2014/main" id="{9C59451C-6DD0-B53A-AF44-45F5C77FCF54}"/>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6" name="Title 1">
            <a:extLst>
              <a:ext uri="{FF2B5EF4-FFF2-40B4-BE49-F238E27FC236}">
                <a16:creationId xmlns:a16="http://schemas.microsoft.com/office/drawing/2014/main" id="{455CF5BF-A316-4514-DD65-07A6CAFDA11A}"/>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69BE6630-386F-6397-82B5-025FC59FA51F}"/>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3547CDE4-B0F3-3969-2043-E1CDE294B9E8}"/>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66665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895810" y="2304902"/>
            <a:ext cx="5953125" cy="3918098"/>
          </a:xfrm>
        </p:spPr>
        <p:txBody>
          <a:bodyPr>
            <a:normAutofit/>
          </a:bodyPr>
          <a:lstStyle/>
          <a:p>
            <a:pPr marL="0" indent="0">
              <a:buNone/>
            </a:pPr>
            <a:r>
              <a:rPr lang="en-GB" sz="3600" b="1">
                <a:latin typeface="+mj-lt"/>
              </a:rPr>
              <a:t>Intolerance </a:t>
            </a:r>
            <a:r>
              <a:rPr lang="en-GB" sz="3600">
                <a:latin typeface="+mj-lt"/>
              </a:rPr>
              <a:t>– </a:t>
            </a:r>
            <a:r>
              <a:rPr lang="en-US" sz="3600">
                <a:latin typeface="+mj-lt"/>
              </a:rPr>
              <a:t>Not being able to digest certain foods</a:t>
            </a:r>
            <a:r>
              <a:rPr lang="en-GB" sz="3600">
                <a:latin typeface="+mj-lt"/>
              </a:rPr>
              <a:t> without feeling ill; examples include wheat (gluten) and milk (lactose).</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I</a:t>
            </a:r>
          </a:p>
        </p:txBody>
      </p:sp>
      <p:sp>
        <p:nvSpPr>
          <p:cNvPr id="9" name="Rectangle 8">
            <a:extLst>
              <a:ext uri="{FF2B5EF4-FFF2-40B4-BE49-F238E27FC236}">
                <a16:creationId xmlns:a16="http://schemas.microsoft.com/office/drawing/2014/main" id="{BF854398-3EDB-D94A-CC17-2EC1C18F0750}"/>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1FFF20D2-0E29-7704-1C80-7E37DB0EB650}"/>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5FF069AB-EDDE-3231-B2A3-366A49133C29}"/>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C1A0AC51-ACFF-087B-5614-757B1B179E24}"/>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8A6693FF-D4DE-CCF8-44D2-9F2839C1A7D7}"/>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93166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a:extLst>
              <a:ext uri="{FF2B5EF4-FFF2-40B4-BE49-F238E27FC236}">
                <a16:creationId xmlns:a16="http://schemas.microsoft.com/office/drawing/2014/main" id="{3DEC6D1A-97B2-CD6A-2626-03CCBD191D9D}"/>
              </a:ext>
            </a:extLst>
          </p:cNvPr>
          <p:cNvSpPr/>
          <p:nvPr/>
        </p:nvSpPr>
        <p:spPr>
          <a:xfrm>
            <a:off x="0" y="503018"/>
            <a:ext cx="4368800" cy="6143823"/>
          </a:xfrm>
          <a:prstGeom prst="flowChartDelay">
            <a:avLst/>
          </a:prstGeom>
          <a:solidFill>
            <a:srgbClr val="C01F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itle 1">
            <a:extLst>
              <a:ext uri="{FF2B5EF4-FFF2-40B4-BE49-F238E27FC236}">
                <a16:creationId xmlns:a16="http://schemas.microsoft.com/office/drawing/2014/main" id="{C3D9654F-8F8B-FF9C-4CA8-14F52C0E53B6}"/>
              </a:ext>
            </a:extLst>
          </p:cNvPr>
          <p:cNvSpPr txBox="1">
            <a:spLocks/>
          </p:cNvSpPr>
          <p:nvPr/>
        </p:nvSpPr>
        <p:spPr>
          <a:xfrm>
            <a:off x="4028188" y="297212"/>
            <a:ext cx="7999338" cy="14813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C01F52"/>
                </a:solidFill>
              </a:rPr>
              <a:t>Food related causes of ill health: bacteria</a:t>
            </a:r>
            <a:endParaRPr lang="en-GB" sz="5400" dirty="0">
              <a:solidFill>
                <a:srgbClr val="C01F52"/>
              </a:solidFill>
            </a:endParaRPr>
          </a:p>
        </p:txBody>
      </p:sp>
      <p:sp>
        <p:nvSpPr>
          <p:cNvPr id="9" name="Rectangle 8">
            <a:extLst>
              <a:ext uri="{FF2B5EF4-FFF2-40B4-BE49-F238E27FC236}">
                <a16:creationId xmlns:a16="http://schemas.microsoft.com/office/drawing/2014/main" id="{AF7E8E6E-BFC8-A530-5718-3761A428DEE9}"/>
              </a:ext>
            </a:extLst>
          </p:cNvPr>
          <p:cNvSpPr/>
          <p:nvPr/>
        </p:nvSpPr>
        <p:spPr>
          <a:xfrm>
            <a:off x="4512467" y="1859256"/>
            <a:ext cx="7374734"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A supply of food</a:t>
            </a:r>
          </a:p>
        </p:txBody>
      </p:sp>
      <p:sp>
        <p:nvSpPr>
          <p:cNvPr id="12" name="TextBox 11">
            <a:extLst>
              <a:ext uri="{FF2B5EF4-FFF2-40B4-BE49-F238E27FC236}">
                <a16:creationId xmlns:a16="http://schemas.microsoft.com/office/drawing/2014/main" id="{F32FA862-677C-E1CA-F5BD-14DE5E3471EC}"/>
              </a:ext>
            </a:extLst>
          </p:cNvPr>
          <p:cNvSpPr txBox="1"/>
          <p:nvPr/>
        </p:nvSpPr>
        <p:spPr>
          <a:xfrm>
            <a:off x="4705519" y="2985328"/>
            <a:ext cx="6988630" cy="1938992"/>
          </a:xfrm>
          <a:prstGeom prst="rect">
            <a:avLst/>
          </a:prstGeom>
          <a:noFill/>
        </p:spPr>
        <p:txBody>
          <a:bodyPr wrap="square" rtlCol="0">
            <a:spAutoFit/>
          </a:bodyPr>
          <a:lstStyle/>
          <a:p>
            <a:pPr marL="342900" indent="-342900">
              <a:buFont typeface="Wingdings" panose="05000000000000000000" pitchFamily="2" charset="2"/>
              <a:buChar char="§"/>
            </a:pPr>
            <a:r>
              <a:rPr lang="en-GB" sz="2400" dirty="0">
                <a:latin typeface="+mj-lt"/>
              </a:rPr>
              <a:t>Bacteria need a supply of nutrients and energy from food to enable them to multiply.</a:t>
            </a:r>
          </a:p>
          <a:p>
            <a:pPr marL="342900" indent="-342900">
              <a:buFont typeface="Wingdings" panose="05000000000000000000" pitchFamily="2" charset="2"/>
              <a:buChar char="§"/>
            </a:pPr>
            <a:endParaRPr lang="en-GB" sz="2400" dirty="0">
              <a:latin typeface="+mj-lt"/>
            </a:endParaRPr>
          </a:p>
          <a:p>
            <a:pPr marL="342900" indent="-342900">
              <a:buFont typeface="Wingdings" panose="05000000000000000000" pitchFamily="2" charset="2"/>
              <a:buChar char="§"/>
            </a:pPr>
            <a:r>
              <a:rPr lang="en-US" sz="2400" dirty="0">
                <a:latin typeface="+mj-lt"/>
              </a:rPr>
              <a:t>If food is not available to bacteria, they cannot grow and multiply.</a:t>
            </a:r>
            <a:endParaRPr lang="en-GB" sz="2400" dirty="0">
              <a:latin typeface="+mj-lt"/>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B7028903-6DE1-FFFB-2010-C8A46D6DD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74" y="1594845"/>
            <a:ext cx="3386265" cy="3386265"/>
          </a:xfrm>
          <a:prstGeom prst="rect">
            <a:avLst/>
          </a:prstGeom>
        </p:spPr>
      </p:pic>
      <p:pic>
        <p:nvPicPr>
          <p:cNvPr id="2" name="Picture 1">
            <a:extLst>
              <a:ext uri="{FF2B5EF4-FFF2-40B4-BE49-F238E27FC236}">
                <a16:creationId xmlns:a16="http://schemas.microsoft.com/office/drawing/2014/main" id="{0CE7F2A2-F03B-9BC4-8D43-BEF0673C4CAB}"/>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5" name="Footer Placeholder 9">
            <a:extLst>
              <a:ext uri="{FF2B5EF4-FFF2-40B4-BE49-F238E27FC236}">
                <a16:creationId xmlns:a16="http://schemas.microsoft.com/office/drawing/2014/main" id="{D36A94E3-1D1F-3752-D089-C1F5C721A79E}"/>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0938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5302210" y="2254102"/>
            <a:ext cx="5953125" cy="3918098"/>
          </a:xfrm>
        </p:spPr>
        <p:txBody>
          <a:bodyPr>
            <a:normAutofit/>
          </a:bodyPr>
          <a:lstStyle/>
          <a:p>
            <a:pPr marL="0" indent="0">
              <a:buNone/>
            </a:pPr>
            <a:r>
              <a:rPr lang="en-GB" sz="3600" b="1">
                <a:latin typeface="+mj-lt"/>
              </a:rPr>
              <a:t>Micro-organism </a:t>
            </a:r>
            <a:r>
              <a:rPr lang="en-GB" sz="3600">
                <a:latin typeface="+mj-lt"/>
              </a:rPr>
              <a:t>– Tiny plants and animals that are only clearly visible under a microscope.</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r>
              <a:rPr lang="en-GB" sz="50000" dirty="0">
                <a:solidFill>
                  <a:srgbClr val="C01F52"/>
                </a:solidFill>
                <a:latin typeface="Gill Sans MT" panose="020B0502020104020203" pitchFamily="34" charset="0"/>
              </a:rPr>
              <a:t>M</a:t>
            </a:r>
          </a:p>
        </p:txBody>
      </p:sp>
      <p:sp>
        <p:nvSpPr>
          <p:cNvPr id="9" name="Rectangle 8">
            <a:extLst>
              <a:ext uri="{FF2B5EF4-FFF2-40B4-BE49-F238E27FC236}">
                <a16:creationId xmlns:a16="http://schemas.microsoft.com/office/drawing/2014/main" id="{2E5852C0-57CF-23FB-3EE9-088CA4D45F23}"/>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5C851F78-32EA-B297-A332-7CECFFA9FCB9}"/>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33D7D693-B190-A09B-042A-9739856D3C47}"/>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527DC373-552F-14A4-A65E-246CB6650C6A}"/>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9839E8F2-0301-3B0B-3F11-DB7A02CFEB3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43864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5302210" y="2254102"/>
            <a:ext cx="5953125" cy="3918098"/>
          </a:xfrm>
        </p:spPr>
        <p:txBody>
          <a:bodyPr>
            <a:normAutofit/>
          </a:bodyPr>
          <a:lstStyle/>
          <a:p>
            <a:pPr marL="0" indent="0">
              <a:buNone/>
            </a:pPr>
            <a:r>
              <a:rPr lang="en-GB" sz="3600" b="1">
                <a:latin typeface="+mj-lt"/>
              </a:rPr>
              <a:t>Non-visible symptoms </a:t>
            </a:r>
            <a:r>
              <a:rPr lang="en-GB" sz="3600">
                <a:latin typeface="+mj-lt"/>
              </a:rPr>
              <a:t>– Symptoms of food-induced ill health that cannot be seen, including nausea (feeling sick) or headache. </a:t>
            </a:r>
          </a:p>
          <a:p>
            <a:pPr marL="0" indent="0">
              <a:buNone/>
            </a:pPr>
            <a:endParaRPr lang="en-GB" sz="3600">
              <a:latin typeface="+mj-lt"/>
            </a:endParaRP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r>
              <a:rPr lang="en-GB" sz="50000" dirty="0">
                <a:solidFill>
                  <a:srgbClr val="C01F52"/>
                </a:solidFill>
                <a:latin typeface="Gill Sans MT" panose="020B0502020104020203" pitchFamily="34" charset="0"/>
              </a:rPr>
              <a:t>N</a:t>
            </a:r>
          </a:p>
        </p:txBody>
      </p:sp>
      <p:sp>
        <p:nvSpPr>
          <p:cNvPr id="9" name="Rectangle 8">
            <a:extLst>
              <a:ext uri="{FF2B5EF4-FFF2-40B4-BE49-F238E27FC236}">
                <a16:creationId xmlns:a16="http://schemas.microsoft.com/office/drawing/2014/main" id="{1BF7B1C5-99E7-74F3-5888-6AEDA3431BFD}"/>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0A69D772-4FCD-D316-1C2C-D6992EF6F44F}"/>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F3F2861D-3BBD-9CD4-47E3-A0208AED502C}"/>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15B5603D-7540-63D1-FE99-171362F2D915}"/>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CE47C303-BF3D-857D-C5BD-18B4905EB5D9}"/>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549323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4908510" y="2182982"/>
            <a:ext cx="5953125" cy="3918098"/>
          </a:xfrm>
        </p:spPr>
        <p:txBody>
          <a:bodyPr>
            <a:normAutofit/>
          </a:bodyPr>
          <a:lstStyle/>
          <a:p>
            <a:pPr marL="0" indent="0">
              <a:buNone/>
            </a:pPr>
            <a:r>
              <a:rPr lang="en-GB" sz="3600" b="1">
                <a:latin typeface="+mj-lt"/>
              </a:rPr>
              <a:t>Pathogenic </a:t>
            </a:r>
            <a:r>
              <a:rPr lang="en-GB" sz="3600">
                <a:latin typeface="+mj-lt"/>
              </a:rPr>
              <a:t>– Something that can cause illness in people.</a:t>
            </a: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P</a:t>
            </a:r>
          </a:p>
        </p:txBody>
      </p:sp>
      <p:sp>
        <p:nvSpPr>
          <p:cNvPr id="9" name="Rectangle 8">
            <a:extLst>
              <a:ext uri="{FF2B5EF4-FFF2-40B4-BE49-F238E27FC236}">
                <a16:creationId xmlns:a16="http://schemas.microsoft.com/office/drawing/2014/main" id="{8BAF08ED-64E9-83D3-A028-2A91930A29D6}"/>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11" name="Rectangle 10">
            <a:extLst>
              <a:ext uri="{FF2B5EF4-FFF2-40B4-BE49-F238E27FC236}">
                <a16:creationId xmlns:a16="http://schemas.microsoft.com/office/drawing/2014/main" id="{626606CA-5800-B990-E636-1BAC181EE5BD}"/>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14" name="Title 1">
            <a:extLst>
              <a:ext uri="{FF2B5EF4-FFF2-40B4-BE49-F238E27FC236}">
                <a16:creationId xmlns:a16="http://schemas.microsoft.com/office/drawing/2014/main" id="{65DF7887-33F6-11FE-46DB-883E8FBC82A6}"/>
              </a:ext>
            </a:extLst>
          </p:cNvPr>
          <p:cNvSpPr txBox="1">
            <a:spLocks/>
          </p:cNvSpPr>
          <p:nvPr/>
        </p:nvSpPr>
        <p:spPr>
          <a:xfrm>
            <a:off x="4024312" y="157125"/>
            <a:ext cx="414337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a:solidFill>
                  <a:srgbClr val="C01F52"/>
                </a:solidFill>
              </a:rPr>
              <a:t>Glossary</a:t>
            </a:r>
          </a:p>
        </p:txBody>
      </p:sp>
      <p:pic>
        <p:nvPicPr>
          <p:cNvPr id="3" name="Picture 2">
            <a:extLst>
              <a:ext uri="{FF2B5EF4-FFF2-40B4-BE49-F238E27FC236}">
                <a16:creationId xmlns:a16="http://schemas.microsoft.com/office/drawing/2014/main" id="{E0EB6988-3FF5-A467-8381-DA70C8884D3A}"/>
              </a:ext>
            </a:extLst>
          </p:cNvPr>
          <p:cNvPicPr>
            <a:picLocks noChangeAspect="1"/>
          </p:cNvPicPr>
          <p:nvPr/>
        </p:nvPicPr>
        <p:blipFill>
          <a:blip r:embed="rId2"/>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D85044D3-31C7-B78B-F300-BFBE15E9157D}"/>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520771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5302210" y="2254102"/>
            <a:ext cx="5953125" cy="3918098"/>
          </a:xfrm>
        </p:spPr>
        <p:txBody>
          <a:bodyPr>
            <a:normAutofit/>
          </a:bodyPr>
          <a:lstStyle/>
          <a:p>
            <a:pPr marL="0" indent="0">
              <a:buNone/>
            </a:pPr>
            <a:r>
              <a:rPr lang="en-GB" sz="3600" b="1">
                <a:latin typeface="+mj-lt"/>
              </a:rPr>
              <a:t>Visible symptoms </a:t>
            </a:r>
            <a:r>
              <a:rPr lang="en-GB" sz="3600">
                <a:latin typeface="+mj-lt"/>
              </a:rPr>
              <a:t>– Symptoms of food-induced ill health that can be seen, including vomiting or a rash. </a:t>
            </a:r>
          </a:p>
          <a:p>
            <a:pPr marL="0" indent="0">
              <a:buNone/>
            </a:pPr>
            <a:endParaRPr lang="en-GB" sz="3600">
              <a:latin typeface="+mj-lt"/>
            </a:endParaRPr>
          </a:p>
        </p:txBody>
      </p:sp>
      <p:sp>
        <p:nvSpPr>
          <p:cNvPr id="35" name="TextBox 34">
            <a:extLst>
              <a:ext uri="{FF2B5EF4-FFF2-40B4-BE49-F238E27FC236}">
                <a16:creationId xmlns:a16="http://schemas.microsoft.com/office/drawing/2014/main" id="{D98ED6E4-F792-74C7-CCFA-4A1183B9D16C}"/>
              </a:ext>
            </a:extLst>
          </p:cNvPr>
          <p:cNvSpPr txBox="1"/>
          <p:nvPr/>
        </p:nvSpPr>
        <p:spPr>
          <a:xfrm>
            <a:off x="368274" y="-46245"/>
            <a:ext cx="4759587" cy="7786747"/>
          </a:xfrm>
          <a:prstGeom prst="rect">
            <a:avLst/>
          </a:prstGeom>
          <a:noFill/>
        </p:spPr>
        <p:txBody>
          <a:bodyPr wrap="square" rtlCol="0">
            <a:spAutoFit/>
          </a:bodyPr>
          <a:lstStyle/>
          <a:p>
            <a:pPr algn="ctr"/>
            <a:r>
              <a:rPr lang="en-GB" sz="50000" dirty="0">
                <a:solidFill>
                  <a:srgbClr val="C01F52"/>
                </a:solidFill>
                <a:latin typeface="Gill Sans MT" panose="020B0502020104020203" pitchFamily="34" charset="0"/>
              </a:rPr>
              <a:t>V</a:t>
            </a:r>
          </a:p>
        </p:txBody>
      </p:sp>
      <p:sp>
        <p:nvSpPr>
          <p:cNvPr id="6" name="Rectangle 5">
            <a:extLst>
              <a:ext uri="{FF2B5EF4-FFF2-40B4-BE49-F238E27FC236}">
                <a16:creationId xmlns:a16="http://schemas.microsoft.com/office/drawing/2014/main" id="{4BC284B2-4CB4-C78E-EC92-F45E4C514974}"/>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7" name="Title 1">
            <a:extLst>
              <a:ext uri="{FF2B5EF4-FFF2-40B4-BE49-F238E27FC236}">
                <a16:creationId xmlns:a16="http://schemas.microsoft.com/office/drawing/2014/main" id="{AF997D52-B40A-138E-7D78-A8901437FB22}"/>
              </a:ext>
            </a:extLst>
          </p:cNvPr>
          <p:cNvSpPr>
            <a:spLocks noGrp="1"/>
          </p:cNvSpPr>
          <p:nvPr>
            <p:ph type="title"/>
          </p:nvPr>
        </p:nvSpPr>
        <p:spPr>
          <a:xfrm>
            <a:off x="4024312" y="157125"/>
            <a:ext cx="4143375" cy="1371600"/>
          </a:xfrm>
        </p:spPr>
        <p:txBody>
          <a:bodyPr>
            <a:normAutofit/>
          </a:bodyPr>
          <a:lstStyle/>
          <a:p>
            <a:pPr algn="ctr"/>
            <a:r>
              <a:rPr lang="en-GB" sz="5400" b="1">
                <a:solidFill>
                  <a:srgbClr val="C01F52"/>
                </a:solidFill>
              </a:rPr>
              <a:t>Glossary</a:t>
            </a:r>
          </a:p>
        </p:txBody>
      </p:sp>
      <p:sp>
        <p:nvSpPr>
          <p:cNvPr id="8" name="Rectangle 7">
            <a:extLst>
              <a:ext uri="{FF2B5EF4-FFF2-40B4-BE49-F238E27FC236}">
                <a16:creationId xmlns:a16="http://schemas.microsoft.com/office/drawing/2014/main" id="{340CE8B4-7A35-78B4-6850-B4EF55E7B33F}"/>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pic>
        <p:nvPicPr>
          <p:cNvPr id="9" name="Picture 4" descr="WJEC (exam board) - Wikipedia">
            <a:extLst>
              <a:ext uri="{FF2B5EF4-FFF2-40B4-BE49-F238E27FC236}">
                <a16:creationId xmlns:a16="http://schemas.microsoft.com/office/drawing/2014/main" id="{0D5F0CB2-2461-4196-DBD1-81B98C920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7253" y="6088414"/>
            <a:ext cx="681410" cy="68141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9">
            <a:extLst>
              <a:ext uri="{FF2B5EF4-FFF2-40B4-BE49-F238E27FC236}">
                <a16:creationId xmlns:a16="http://schemas.microsoft.com/office/drawing/2014/main" id="{A7D0C7D1-0E7C-5152-8397-C5DE4F3482CF}"/>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919099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1D94E295-7268-E681-9C5C-E13D888AD96B}"/>
              </a:ext>
            </a:extLst>
          </p:cNvPr>
          <p:cNvSpPr>
            <a:spLocks noGrp="1"/>
          </p:cNvSpPr>
          <p:nvPr>
            <p:ph idx="1"/>
          </p:nvPr>
        </p:nvSpPr>
        <p:spPr>
          <a:xfrm>
            <a:off x="836762" y="1528725"/>
            <a:ext cx="10418573" cy="4643475"/>
          </a:xfrm>
        </p:spPr>
        <p:txBody>
          <a:bodyPr vert="horz" lIns="91440" tIns="45720" rIns="91440" bIns="45720" rtlCol="0" anchor="t">
            <a:normAutofit/>
          </a:bodyPr>
          <a:lstStyle/>
          <a:p>
            <a:pPr marL="0" indent="0">
              <a:lnSpc>
                <a:spcPct val="107000"/>
              </a:lnSpc>
              <a:spcAft>
                <a:spcPts val="800"/>
              </a:spcAft>
              <a:buNone/>
            </a:pPr>
            <a:r>
              <a:rPr lang="en-US" sz="1400" kern="100" dirty="0">
                <a:effectLst/>
                <a:latin typeface="+mj-lt"/>
                <a:ea typeface="Calibri"/>
                <a:cs typeface="Times New Roman"/>
              </a:rPr>
              <a:t>Slide 1 </a:t>
            </a:r>
            <a:r>
              <a:rPr lang="en-US" sz="1400" kern="100" dirty="0">
                <a:solidFill>
                  <a:schemeClr val="accent5">
                    <a:lumMod val="75000"/>
                  </a:schemeClr>
                </a:solidFill>
                <a:effectLst/>
                <a:latin typeface="+mj-lt"/>
                <a:ea typeface="Calibri"/>
                <a:cs typeface="Times New Roman"/>
                <a:hlinkClick r:id="rId2">
                  <a:extLst>
                    <a:ext uri="{A12FA001-AC4F-418D-AE19-62706E023703}">
                      <ahyp:hlinkClr xmlns:ahyp="http://schemas.microsoft.com/office/drawing/2018/hyperlinkcolor" val="tx"/>
                    </a:ext>
                  </a:extLst>
                </a:hlinkClick>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storyset</a:t>
            </a:r>
            <a:r>
              <a:rPr lang="en-US" sz="1400" kern="100" dirty="0">
                <a:latin typeface="+mj-lt"/>
                <a:ea typeface="Calibri"/>
                <a:cs typeface="Times New Roman"/>
              </a:rPr>
              <a:t> </a:t>
            </a:r>
            <a:r>
              <a:rPr lang="en-US" sz="1400" kern="100" dirty="0">
                <a:effectLst/>
                <a:latin typeface="+mj-lt"/>
                <a:ea typeface="Calibri"/>
                <a:cs typeface="Times New Roman"/>
              </a:rPr>
              <a:t> / Freepik.com</a:t>
            </a:r>
            <a:r>
              <a:rPr lang="en-US" sz="1400" kern="100" dirty="0">
                <a:latin typeface="+mj-lt"/>
                <a:ea typeface="Calibri"/>
                <a:cs typeface="Times New Roman"/>
              </a:rPr>
              <a:t>; </a:t>
            </a:r>
            <a:r>
              <a:rPr lang="en-US" sz="1400" kern="100" dirty="0">
                <a:effectLst/>
                <a:latin typeface="+mj-lt"/>
                <a:ea typeface="Calibri"/>
                <a:cs typeface="Times New Roman"/>
              </a:rPr>
              <a:t> Slide 5 </a:t>
            </a:r>
            <a:r>
              <a:rPr lang="en-US" sz="1400" u="sng" kern="100" dirty="0">
                <a:solidFill>
                  <a:srgbClr val="0563C1"/>
                </a:solidFill>
                <a:effectLst/>
                <a:latin typeface="+mj-lt"/>
                <a:ea typeface="Calibri"/>
                <a:cs typeface="Times New Roman"/>
                <a:hlinkClick r:id="rId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5"/>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191B26"/>
                </a:solidFill>
                <a:effectLst/>
                <a:latin typeface="+mj-lt"/>
                <a:ea typeface="Calibri"/>
                <a:cs typeface="Open Sans"/>
                <a:hlinkClick r:id="rId6"/>
              </a:rPr>
              <a:t>Image</a:t>
            </a:r>
            <a:r>
              <a:rPr lang="en-US" sz="1400" kern="100" dirty="0">
                <a:solidFill>
                  <a:srgbClr val="191B26"/>
                </a:solidFill>
                <a:effectLst/>
                <a:latin typeface="+mj-lt"/>
                <a:ea typeface="Calibri"/>
                <a:cs typeface="Open Sans"/>
              </a:rPr>
              <a:t> by </a:t>
            </a:r>
            <a:r>
              <a:rPr lang="en-US" sz="1400" kern="100" dirty="0" err="1">
                <a:solidFill>
                  <a:srgbClr val="000000"/>
                </a:solidFill>
                <a:effectLst/>
                <a:latin typeface="+mj-lt"/>
                <a:ea typeface="Calibri"/>
                <a:cs typeface="Open Sans"/>
              </a:rPr>
              <a:t>OpenClipart</a:t>
            </a:r>
            <a:r>
              <a:rPr lang="en-US" sz="1400" kern="100" dirty="0">
                <a:solidFill>
                  <a:srgbClr val="000000"/>
                </a:solidFill>
                <a:effectLst/>
                <a:latin typeface="+mj-lt"/>
                <a:ea typeface="Calibri"/>
                <a:cs typeface="Open Sans"/>
              </a:rPr>
              <a:t>-Vectors</a:t>
            </a:r>
            <a:r>
              <a:rPr lang="en-US" sz="1400" kern="100" dirty="0">
                <a:effectLst/>
                <a:latin typeface="+mj-lt"/>
                <a:ea typeface="Calibri"/>
                <a:cs typeface="Times New Roman"/>
              </a:rPr>
              <a:t> / </a:t>
            </a:r>
            <a:r>
              <a:rPr lang="en-US" sz="1400" kern="100" dirty="0">
                <a:solidFill>
                  <a:srgbClr val="000000"/>
                </a:solidFill>
                <a:effectLst/>
                <a:latin typeface="+mj-lt"/>
                <a:ea typeface="Calibri"/>
                <a:cs typeface="Open Sans"/>
              </a:rPr>
              <a:t>Pixabay.com; Slide 6</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kern="100" dirty="0">
                <a:solidFill>
                  <a:srgbClr val="000000"/>
                </a:solidFill>
                <a:effectLst/>
                <a:latin typeface="+mj-lt"/>
                <a:ea typeface="Calibri"/>
                <a:cs typeface="Open Sans"/>
              </a:rPr>
              <a:t>Slide 7 </a:t>
            </a:r>
            <a:r>
              <a:rPr lang="en-US" sz="1400" u="sng" kern="100" dirty="0">
                <a:solidFill>
                  <a:srgbClr val="0563C1"/>
                </a:solidFill>
                <a:effectLst/>
                <a:latin typeface="+mj-lt"/>
                <a:ea typeface="Calibri"/>
                <a:cs typeface="Times New Roman"/>
                <a:hlinkClick r:id="rId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kern="100" dirty="0">
                <a:solidFill>
                  <a:srgbClr val="000000"/>
                </a:solidFill>
                <a:effectLst/>
                <a:latin typeface="+mj-lt"/>
                <a:ea typeface="Calibri"/>
                <a:cs typeface="Open Sans"/>
              </a:rPr>
              <a:t>Slide 8 </a:t>
            </a:r>
            <a:r>
              <a:rPr lang="en-US" sz="1400" u="sng" kern="100" dirty="0">
                <a:solidFill>
                  <a:srgbClr val="0563C1"/>
                </a:solidFill>
                <a:effectLst/>
                <a:latin typeface="+mj-lt"/>
                <a:ea typeface="Calibri"/>
                <a:cs typeface="Times New Roman"/>
                <a:hlinkClick r:id="rId5"/>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kern="100" dirty="0">
                <a:solidFill>
                  <a:srgbClr val="000000"/>
                </a:solidFill>
                <a:effectLst/>
                <a:latin typeface="+mj-lt"/>
                <a:ea typeface="Calibri"/>
                <a:cs typeface="Open Sans"/>
              </a:rPr>
              <a:t>Slide 9 </a:t>
            </a:r>
            <a:r>
              <a:rPr lang="en-US" sz="1400" u="sng" kern="100" dirty="0">
                <a:solidFill>
                  <a:srgbClr val="191B26"/>
                </a:solidFill>
                <a:effectLst/>
                <a:latin typeface="+mj-lt"/>
                <a:ea typeface="Calibri"/>
                <a:cs typeface="Open Sans"/>
                <a:hlinkClick r:id="rId7"/>
              </a:rPr>
              <a:t>Image</a:t>
            </a:r>
            <a:r>
              <a:rPr lang="en-US" sz="1400" kern="100" dirty="0">
                <a:solidFill>
                  <a:srgbClr val="191B26"/>
                </a:solidFill>
                <a:effectLst/>
                <a:latin typeface="+mj-lt"/>
                <a:ea typeface="Calibri"/>
                <a:cs typeface="Open Sans"/>
              </a:rPr>
              <a:t> by </a:t>
            </a:r>
            <a:r>
              <a:rPr lang="en-US" sz="1400" kern="100" dirty="0" err="1">
                <a:solidFill>
                  <a:srgbClr val="000000"/>
                </a:solidFill>
                <a:effectLst/>
                <a:latin typeface="+mj-lt"/>
                <a:ea typeface="Calibri"/>
                <a:cs typeface="Open Sans"/>
              </a:rPr>
              <a:t>OpenClipart</a:t>
            </a:r>
            <a:r>
              <a:rPr lang="en-US" sz="1400" kern="100" dirty="0">
                <a:solidFill>
                  <a:srgbClr val="000000"/>
                </a:solidFill>
                <a:effectLst/>
                <a:latin typeface="+mj-lt"/>
                <a:ea typeface="Calibri"/>
                <a:cs typeface="Open Sans"/>
              </a:rPr>
              <a:t>-Vectors</a:t>
            </a:r>
            <a:r>
              <a:rPr lang="en-US" sz="1400" kern="100" dirty="0">
                <a:effectLst/>
                <a:latin typeface="+mj-lt"/>
                <a:ea typeface="Calibri"/>
                <a:cs typeface="Times New Roman"/>
              </a:rPr>
              <a:t> / </a:t>
            </a:r>
            <a:r>
              <a:rPr lang="en-US" sz="1400" kern="100" dirty="0">
                <a:solidFill>
                  <a:srgbClr val="000000"/>
                </a:solidFill>
                <a:effectLst/>
                <a:latin typeface="+mj-lt"/>
                <a:ea typeface="Calibri"/>
                <a:cs typeface="Open Sans"/>
              </a:rPr>
              <a:t>Pixabay.com; </a:t>
            </a:r>
            <a:r>
              <a:rPr lang="en-US" sz="1400" kern="100" dirty="0">
                <a:effectLst/>
                <a:latin typeface="+mj-lt"/>
                <a:ea typeface="Calibri"/>
                <a:cs typeface="Times New Roman"/>
              </a:rPr>
              <a:t>Slide 12 </a:t>
            </a:r>
            <a:r>
              <a:rPr lang="en-US" sz="1400" u="sng" kern="100" dirty="0">
                <a:solidFill>
                  <a:srgbClr val="0563C1"/>
                </a:solidFill>
                <a:effectLst/>
                <a:latin typeface="+mj-lt"/>
                <a:ea typeface="Calibri"/>
                <a:cs typeface="Times New Roman"/>
                <a:hlinkClick r:id="rId8"/>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peperompe</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9"/>
              </a:rPr>
              <a:t>Image</a:t>
            </a:r>
            <a:r>
              <a:rPr lang="en-US" sz="1400" kern="100" dirty="0">
                <a:effectLst/>
                <a:latin typeface="+mj-lt"/>
                <a:ea typeface="Calibri"/>
                <a:cs typeface="Times New Roman"/>
              </a:rPr>
              <a:t> by 41330 / Pixabay.com, </a:t>
            </a:r>
            <a:r>
              <a:rPr lang="en-US" sz="1400" u="sng" kern="100" dirty="0">
                <a:solidFill>
                  <a:srgbClr val="0563C1"/>
                </a:solidFill>
                <a:effectLst/>
                <a:latin typeface="+mj-lt"/>
                <a:ea typeface="Calibri"/>
                <a:cs typeface="Times New Roman"/>
                <a:hlinkClick r:id="rId10"/>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congerdesign</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11"/>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Alexas_Foto</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12"/>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Einladung_zum_essen</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1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Wounds_and_Cracks</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1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FineArtFortress</a:t>
            </a:r>
            <a:r>
              <a:rPr lang="en-US" sz="1400" kern="100" dirty="0">
                <a:effectLst/>
                <a:latin typeface="+mj-lt"/>
                <a:ea typeface="Calibri"/>
                <a:cs typeface="Times New Roman"/>
              </a:rPr>
              <a:t> / Pixabay.com; Slide 13-22 </a:t>
            </a:r>
            <a:r>
              <a:rPr lang="en-US" sz="1400" u="sng" kern="100" dirty="0">
                <a:solidFill>
                  <a:srgbClr val="0563C1"/>
                </a:solidFill>
                <a:effectLst/>
                <a:latin typeface="+mj-lt"/>
                <a:ea typeface="Calibri"/>
                <a:cs typeface="Times New Roman"/>
                <a:hlinkClick r:id="rId6"/>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-Vectors / Pixabay.com, </a:t>
            </a:r>
            <a:r>
              <a:rPr lang="en-US" sz="1400" u="sng" kern="100" dirty="0">
                <a:solidFill>
                  <a:srgbClr val="0563C1"/>
                </a:solidFill>
                <a:effectLst/>
                <a:latin typeface="+mj-lt"/>
                <a:ea typeface="Calibri"/>
                <a:cs typeface="Times New Roman"/>
                <a:hlinkClick r:id="rId15"/>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-Vectors / Pixabay.com; Slide 29 </a:t>
            </a:r>
            <a:r>
              <a:rPr lang="en-US" sz="1400" u="sng" kern="100" dirty="0">
                <a:solidFill>
                  <a:srgbClr val="0563C1"/>
                </a:solidFill>
                <a:effectLst/>
                <a:latin typeface="+mj-lt"/>
                <a:ea typeface="Calibri"/>
                <a:cs typeface="Times New Roman"/>
                <a:hlinkClick r:id="rId16"/>
              </a:rPr>
              <a:t>Image</a:t>
            </a:r>
            <a:r>
              <a:rPr lang="en-US" sz="1400" kern="100" dirty="0">
                <a:effectLst/>
                <a:latin typeface="+mj-lt"/>
                <a:ea typeface="Calibri"/>
                <a:cs typeface="Times New Roman"/>
              </a:rPr>
              <a:t> by 1306029 / Pixabay.com, Pixabay.com, </a:t>
            </a:r>
            <a:r>
              <a:rPr lang="en-US" sz="1400" u="sng" kern="100" dirty="0">
                <a:solidFill>
                  <a:srgbClr val="0563C1"/>
                </a:solidFill>
                <a:effectLst/>
                <a:latin typeface="+mj-lt"/>
                <a:ea typeface="Calibri"/>
                <a:cs typeface="Times New Roman"/>
                <a:hlinkClick r:id="rId17"/>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18"/>
              </a:rPr>
              <a:t>Image</a:t>
            </a:r>
            <a:r>
              <a:rPr lang="en-US" sz="1400" kern="100" dirty="0">
                <a:effectLst/>
                <a:latin typeface="+mj-lt"/>
                <a:ea typeface="Calibri"/>
                <a:cs typeface="Times New Roman"/>
              </a:rPr>
              <a:t> by inspire-studio / Pixabay.com, </a:t>
            </a:r>
            <a:r>
              <a:rPr lang="en-US" sz="1400" u="sng" kern="100" dirty="0">
                <a:solidFill>
                  <a:srgbClr val="0563C1"/>
                </a:solidFill>
                <a:effectLst/>
                <a:latin typeface="+mj-lt"/>
                <a:ea typeface="Calibri"/>
                <a:cs typeface="Times New Roman"/>
                <a:hlinkClick r:id="rId19"/>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MabelAmber</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20"/>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stockking</a:t>
            </a:r>
            <a:r>
              <a:rPr lang="en-US" sz="1400" kern="100" dirty="0">
                <a:effectLst/>
                <a:latin typeface="+mj-lt"/>
                <a:ea typeface="Calibri"/>
                <a:cs typeface="Times New Roman"/>
              </a:rPr>
              <a:t> /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21"/>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-Vectors / Pixabay.com, </a:t>
            </a:r>
            <a:r>
              <a:rPr lang="en-US" sz="1400" u="sng" kern="100" dirty="0">
                <a:solidFill>
                  <a:srgbClr val="0563C1"/>
                </a:solidFill>
                <a:effectLst/>
                <a:latin typeface="+mj-lt"/>
                <a:ea typeface="Calibri"/>
                <a:cs typeface="Times New Roman"/>
                <a:hlinkClick r:id="rId22"/>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-Vectors / Pixabay.com, </a:t>
            </a:r>
            <a:r>
              <a:rPr lang="en-US" sz="1400" u="sng" kern="100" dirty="0">
                <a:solidFill>
                  <a:srgbClr val="0563C1"/>
                </a:solidFill>
                <a:effectLst/>
                <a:latin typeface="+mj-lt"/>
                <a:ea typeface="Calibri"/>
                <a:cs typeface="Times New Roman"/>
                <a:hlinkClick r:id="rId2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Mohamed_hassan</a:t>
            </a:r>
            <a:r>
              <a:rPr lang="en-US" sz="1400" kern="100" dirty="0">
                <a:effectLst/>
                <a:latin typeface="+mj-lt"/>
                <a:ea typeface="Calibri"/>
                <a:cs typeface="Times New Roman"/>
              </a:rPr>
              <a:t>; Slide 30 </a:t>
            </a:r>
            <a:r>
              <a:rPr lang="en-US" sz="1400" u="sng" kern="100" dirty="0">
                <a:solidFill>
                  <a:srgbClr val="0563C1"/>
                </a:solidFill>
                <a:effectLst/>
                <a:latin typeface="+mj-lt"/>
                <a:ea typeface="Calibri"/>
                <a:cs typeface="Times New Roman"/>
                <a:hlinkClick r:id="rId2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Slide 32 </a:t>
            </a:r>
            <a:r>
              <a:rPr lang="en-US" sz="1400" u="sng" kern="100" dirty="0">
                <a:solidFill>
                  <a:srgbClr val="0563C1"/>
                </a:solidFill>
                <a:effectLst/>
                <a:latin typeface="+mj-lt"/>
                <a:ea typeface="Calibri"/>
                <a:cs typeface="Times New Roman"/>
                <a:hlinkClick r:id="rId25"/>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Slide 36 </a:t>
            </a:r>
            <a:r>
              <a:rPr lang="en-US" sz="1400" u="sng" kern="100" dirty="0">
                <a:solidFill>
                  <a:srgbClr val="0563C1"/>
                </a:solidFill>
                <a:effectLst/>
                <a:latin typeface="+mj-lt"/>
                <a:ea typeface="Calibri"/>
                <a:cs typeface="Times New Roman"/>
                <a:hlinkClick r:id="rId26"/>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27"/>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28"/>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29"/>
              </a:rPr>
              <a:t>Image</a:t>
            </a:r>
            <a:r>
              <a:rPr lang="en-US" sz="1400" kern="100" dirty="0">
                <a:effectLst/>
                <a:latin typeface="+mj-lt"/>
                <a:ea typeface="Calibri"/>
                <a:cs typeface="Times New Roman"/>
              </a:rPr>
              <a:t> by rawpixel.com / Freepik.com, </a:t>
            </a:r>
            <a:r>
              <a:rPr lang="en-US" sz="1400" u="sng" kern="100" dirty="0">
                <a:solidFill>
                  <a:srgbClr val="0563C1"/>
                </a:solidFill>
                <a:effectLst/>
                <a:latin typeface="+mj-lt"/>
                <a:ea typeface="Calibri"/>
                <a:cs typeface="Times New Roman"/>
                <a:hlinkClick r:id="rId30"/>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1"/>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2"/>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5"/>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6"/>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7"/>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38"/>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Gstudioimagen</a:t>
            </a:r>
            <a:r>
              <a:rPr lang="en-US" sz="1400" kern="100" dirty="0">
                <a:effectLst/>
                <a:latin typeface="+mj-lt"/>
                <a:ea typeface="Calibri"/>
                <a:cs typeface="Times New Roman"/>
              </a:rPr>
              <a:t> / Freepik.com, </a:t>
            </a:r>
            <a:r>
              <a:rPr lang="en-US" sz="1400" u="sng" kern="100" dirty="0">
                <a:solidFill>
                  <a:srgbClr val="0563C1"/>
                </a:solidFill>
                <a:effectLst/>
                <a:latin typeface="+mj-lt"/>
                <a:ea typeface="Calibri"/>
                <a:cs typeface="Times New Roman"/>
                <a:hlinkClick r:id="rId39"/>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Slide 41 </a:t>
            </a:r>
            <a:r>
              <a:rPr lang="en-US" sz="1400" u="sng" kern="100" dirty="0">
                <a:solidFill>
                  <a:srgbClr val="0563C1"/>
                </a:solidFill>
                <a:effectLst/>
                <a:latin typeface="+mj-lt"/>
                <a:ea typeface="Calibri"/>
                <a:cs typeface="Times New Roman"/>
                <a:hlinkClick r:id="rId40"/>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Freepik</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41"/>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brgfx</a:t>
            </a:r>
            <a:r>
              <a:rPr lang="en-US" sz="1400" kern="100" dirty="0">
                <a:effectLst/>
                <a:latin typeface="+mj-lt"/>
                <a:ea typeface="Calibri"/>
                <a:cs typeface="Times New Roman"/>
              </a:rPr>
              <a:t> / Freepik.com; Slide </a:t>
            </a:r>
            <a:r>
              <a:rPr lang="en-US" sz="1400" kern="100" dirty="0">
                <a:latin typeface="+mj-lt"/>
                <a:ea typeface="Calibri"/>
                <a:cs typeface="Times New Roman"/>
              </a:rPr>
              <a:t>46</a:t>
            </a:r>
            <a:r>
              <a:rPr lang="en-US" sz="1400" kern="100" dirty="0">
                <a:effectLst/>
                <a:latin typeface="+mj-lt"/>
                <a:ea typeface="Calibri"/>
                <a:cs typeface="Times New Roman"/>
              </a:rPr>
              <a:t> </a:t>
            </a:r>
            <a:r>
              <a:rPr lang="en-US" sz="1400" u="sng" kern="100" dirty="0">
                <a:solidFill>
                  <a:srgbClr val="0563C1"/>
                </a:solidFill>
                <a:effectLst/>
                <a:latin typeface="+mj-lt"/>
                <a:ea typeface="Calibri"/>
                <a:cs typeface="Times New Roman"/>
                <a:hlinkClick r:id="rId42"/>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pch.vector</a:t>
            </a:r>
            <a:r>
              <a:rPr lang="en-US" sz="1400" kern="100" dirty="0">
                <a:effectLst/>
                <a:latin typeface="+mj-lt"/>
                <a:ea typeface="Calibri"/>
                <a:cs typeface="Times New Roman"/>
              </a:rPr>
              <a:t> / Freepik.com; Slide 50 </a:t>
            </a:r>
            <a:r>
              <a:rPr lang="en-US" sz="1400" u="sng" kern="100" dirty="0">
                <a:solidFill>
                  <a:srgbClr val="0563C1"/>
                </a:solidFill>
                <a:effectLst/>
                <a:latin typeface="+mj-lt"/>
                <a:ea typeface="Calibri"/>
                <a:cs typeface="Times New Roman"/>
                <a:hlinkClick r:id="rId43"/>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-Vectors / Pixabay.com, </a:t>
            </a:r>
            <a:r>
              <a:rPr lang="en-US" sz="1400" u="sng" kern="100" dirty="0">
                <a:solidFill>
                  <a:srgbClr val="0563C1"/>
                </a:solidFill>
                <a:effectLst/>
                <a:latin typeface="+mj-lt"/>
                <a:ea typeface="Calibri"/>
                <a:cs typeface="Times New Roman"/>
                <a:hlinkClick r:id="rId44"/>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CatsWithGlasses</a:t>
            </a:r>
            <a:r>
              <a:rPr lang="en-US" sz="1400" kern="100" dirty="0">
                <a:effectLst/>
                <a:latin typeface="+mj-lt"/>
                <a:ea typeface="Calibri"/>
                <a:cs typeface="Times New Roman"/>
              </a:rPr>
              <a:t> / Pixabay.com, </a:t>
            </a:r>
            <a:r>
              <a:rPr lang="en-US" sz="1400" u="sng" kern="100" dirty="0">
                <a:solidFill>
                  <a:srgbClr val="0563C1"/>
                </a:solidFill>
                <a:effectLst/>
                <a:latin typeface="+mj-lt"/>
                <a:ea typeface="Calibri"/>
                <a:cs typeface="Times New Roman"/>
                <a:hlinkClick r:id="rId45"/>
              </a:rPr>
              <a:t>Image</a:t>
            </a:r>
            <a:r>
              <a:rPr lang="en-US" sz="1400" kern="100" dirty="0">
                <a:effectLst/>
                <a:latin typeface="+mj-lt"/>
                <a:ea typeface="Calibri"/>
                <a:cs typeface="Times New Roman"/>
              </a:rPr>
              <a:t> by rawpixel.com / Freepik.com, </a:t>
            </a:r>
            <a:r>
              <a:rPr lang="en-US" sz="1400" u="sng" kern="100" dirty="0">
                <a:solidFill>
                  <a:srgbClr val="0563C1"/>
                </a:solidFill>
                <a:effectLst/>
                <a:latin typeface="+mj-lt"/>
                <a:ea typeface="Calibri"/>
                <a:cs typeface="Times New Roman"/>
                <a:hlinkClick r:id="rId46"/>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Clker</a:t>
            </a:r>
            <a:r>
              <a:rPr lang="en-US" sz="1400" kern="100" dirty="0">
                <a:effectLst/>
                <a:latin typeface="+mj-lt"/>
                <a:ea typeface="Calibri"/>
                <a:cs typeface="Times New Roman"/>
              </a:rPr>
              <a:t>-Free-Vector-Images / Pixabay.com, </a:t>
            </a:r>
            <a:r>
              <a:rPr lang="en-US" sz="1400" u="sng" kern="100" dirty="0">
                <a:solidFill>
                  <a:srgbClr val="0563C1"/>
                </a:solidFill>
                <a:effectLst/>
                <a:latin typeface="+mj-lt"/>
                <a:ea typeface="Calibri"/>
                <a:cs typeface="Times New Roman"/>
                <a:hlinkClick r:id="rId47"/>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OpenClipart</a:t>
            </a:r>
            <a:r>
              <a:rPr lang="en-US" sz="1400" kern="100" dirty="0">
                <a:effectLst/>
                <a:latin typeface="+mj-lt"/>
                <a:ea typeface="Calibri"/>
                <a:cs typeface="Times New Roman"/>
              </a:rPr>
              <a:t>-Vector, </a:t>
            </a:r>
            <a:r>
              <a:rPr lang="en-US" sz="1400" u="sng" kern="100" dirty="0">
                <a:solidFill>
                  <a:srgbClr val="0563C1"/>
                </a:solidFill>
                <a:effectLst/>
                <a:latin typeface="+mj-lt"/>
                <a:ea typeface="Calibri"/>
                <a:cs typeface="Times New Roman"/>
                <a:hlinkClick r:id="rId48"/>
              </a:rPr>
              <a:t>Image</a:t>
            </a:r>
            <a:r>
              <a:rPr lang="en-US" sz="1400" kern="100" dirty="0">
                <a:effectLst/>
                <a:latin typeface="+mj-lt"/>
                <a:ea typeface="Calibri"/>
                <a:cs typeface="Times New Roman"/>
              </a:rPr>
              <a:t> by </a:t>
            </a:r>
            <a:r>
              <a:rPr lang="en-US" sz="1400" kern="100" dirty="0" err="1">
                <a:effectLst/>
                <a:latin typeface="+mj-lt"/>
                <a:ea typeface="Calibri"/>
                <a:cs typeface="Times New Roman"/>
              </a:rPr>
              <a:t>juicy_fish</a:t>
            </a:r>
            <a:r>
              <a:rPr lang="en-US" sz="1400" kern="100" dirty="0">
                <a:effectLst/>
                <a:latin typeface="+mj-lt"/>
                <a:ea typeface="Calibri"/>
                <a:cs typeface="Times New Roman"/>
              </a:rPr>
              <a:t> / Freepik.com.</a:t>
            </a:r>
          </a:p>
          <a:p>
            <a:pPr marL="0" indent="0">
              <a:lnSpc>
                <a:spcPct val="107000"/>
              </a:lnSpc>
              <a:spcAft>
                <a:spcPts val="800"/>
              </a:spcAft>
              <a:buNone/>
            </a:pPr>
            <a:endParaRPr lang="en-US" sz="1500" kern="100" dirty="0">
              <a:latin typeface="Aptos"/>
              <a:cs typeface="Times New Roman"/>
            </a:endParaRPr>
          </a:p>
          <a:p>
            <a:pPr marL="0" indent="0">
              <a:buNone/>
            </a:pPr>
            <a:r>
              <a:rPr lang="en-GB" sz="1400" kern="100" dirty="0">
                <a:latin typeface="+mj-lt"/>
                <a:ea typeface="+mn-lt"/>
                <a:cs typeface="+mn-lt"/>
              </a:rPr>
              <a:t>The images within this resource are used for educational (non-commercial) purposes only, to facilitate learning and to further explain concepts. Appropriate acknowledgement has been provided to all images. To the best of our knowledge, all images are being used in compliance with the Fair Use Policy; if there are omissions or inaccuracies, please inform us so that any necessary corrections can be made: </a:t>
            </a:r>
            <a:r>
              <a:rPr lang="en-GB" sz="1400" kern="100" dirty="0">
                <a:latin typeface="+mj-lt"/>
                <a:cs typeface="Segoe UI"/>
                <a:hlinkClick r:id="rId49"/>
              </a:rPr>
              <a:t>resources@wjec.co.uk</a:t>
            </a:r>
            <a:r>
              <a:rPr lang="en-GB" sz="1400" kern="100" dirty="0">
                <a:latin typeface="+mj-lt"/>
                <a:cs typeface="Segoe UI"/>
              </a:rPr>
              <a:t>.</a:t>
            </a:r>
            <a:endParaRPr lang="en-US" sz="1400" kern="100" dirty="0">
              <a:latin typeface="+mj-lt"/>
              <a:ea typeface="+mn-lt"/>
              <a:cs typeface="+mn-lt"/>
            </a:endParaRPr>
          </a:p>
          <a:p>
            <a:pPr marL="0" indent="0">
              <a:lnSpc>
                <a:spcPct val="107000"/>
              </a:lnSpc>
              <a:spcAft>
                <a:spcPts val="800"/>
              </a:spcAft>
              <a:buNone/>
            </a:pPr>
            <a:endParaRPr lang="en-US" sz="1500" kern="100" dirty="0">
              <a:latin typeface="Aptos"/>
              <a:cs typeface="Times New Roman"/>
            </a:endParaRPr>
          </a:p>
          <a:p>
            <a:pPr marL="0" indent="0">
              <a:buNone/>
            </a:pPr>
            <a:endParaRPr lang="en-GB" sz="3600" dirty="0">
              <a:latin typeface="Goudy Old Style" panose="02020502050305020303" pitchFamily="18" charset="0"/>
            </a:endParaRPr>
          </a:p>
        </p:txBody>
      </p:sp>
      <p:sp>
        <p:nvSpPr>
          <p:cNvPr id="5" name="Rectangle 4">
            <a:extLst>
              <a:ext uri="{FF2B5EF4-FFF2-40B4-BE49-F238E27FC236}">
                <a16:creationId xmlns:a16="http://schemas.microsoft.com/office/drawing/2014/main" id="{395EF9DB-DD2F-D6DA-22B6-66BCED944F4C}"/>
              </a:ext>
            </a:extLst>
          </p:cNvPr>
          <p:cNvSpPr/>
          <p:nvPr/>
        </p:nvSpPr>
        <p:spPr>
          <a:xfrm>
            <a:off x="144013" y="441251"/>
            <a:ext cx="11918660" cy="803349"/>
          </a:xfrm>
          <a:prstGeom prst="rect">
            <a:avLst/>
          </a:prstGeom>
          <a:solidFill>
            <a:srgbClr val="FCEAEF"/>
          </a:solidFill>
          <a:ln>
            <a:solidFill>
              <a:srgbClr val="FCEA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E4E0"/>
              </a:solidFill>
              <a:latin typeface="Gill Sans MT" panose="020B0502020104020203" pitchFamily="34" charset="0"/>
            </a:endParaRPr>
          </a:p>
        </p:txBody>
      </p:sp>
      <p:sp>
        <p:nvSpPr>
          <p:cNvPr id="7" name="Rectangle 6">
            <a:extLst>
              <a:ext uri="{FF2B5EF4-FFF2-40B4-BE49-F238E27FC236}">
                <a16:creationId xmlns:a16="http://schemas.microsoft.com/office/drawing/2014/main" id="{137155EB-BB71-9662-2EF2-E33565A29465}"/>
              </a:ext>
            </a:extLst>
          </p:cNvPr>
          <p:cNvSpPr/>
          <p:nvPr/>
        </p:nvSpPr>
        <p:spPr>
          <a:xfrm>
            <a:off x="144013" y="441251"/>
            <a:ext cx="410502" cy="803349"/>
          </a:xfrm>
          <a:prstGeom prst="rect">
            <a:avLst/>
          </a:prstGeom>
          <a:solidFill>
            <a:srgbClr val="C01F52"/>
          </a:solidFill>
          <a:ln>
            <a:solidFill>
              <a:srgbClr val="C01F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MT" panose="020B0502020104020203" pitchFamily="34" charset="0"/>
            </a:endParaRPr>
          </a:p>
        </p:txBody>
      </p:sp>
      <p:sp>
        <p:nvSpPr>
          <p:cNvPr id="31" name="Title 1">
            <a:extLst>
              <a:ext uri="{FF2B5EF4-FFF2-40B4-BE49-F238E27FC236}">
                <a16:creationId xmlns:a16="http://schemas.microsoft.com/office/drawing/2014/main" id="{CB117763-69A3-B7AF-3196-F63A42722C40}"/>
              </a:ext>
            </a:extLst>
          </p:cNvPr>
          <p:cNvSpPr>
            <a:spLocks noGrp="1"/>
          </p:cNvSpPr>
          <p:nvPr>
            <p:ph type="title"/>
          </p:nvPr>
        </p:nvSpPr>
        <p:spPr>
          <a:xfrm>
            <a:off x="3303695" y="502219"/>
            <a:ext cx="11007306" cy="681411"/>
          </a:xfrm>
        </p:spPr>
        <p:txBody>
          <a:bodyPr>
            <a:noAutofit/>
          </a:bodyPr>
          <a:lstStyle/>
          <a:p>
            <a:r>
              <a:rPr lang="en-GB" sz="5400" b="1">
                <a:solidFill>
                  <a:srgbClr val="C01F52"/>
                </a:solidFill>
              </a:rPr>
              <a:t>Acknowledgements</a:t>
            </a:r>
          </a:p>
        </p:txBody>
      </p:sp>
      <p:pic>
        <p:nvPicPr>
          <p:cNvPr id="3" name="Picture 2">
            <a:extLst>
              <a:ext uri="{FF2B5EF4-FFF2-40B4-BE49-F238E27FC236}">
                <a16:creationId xmlns:a16="http://schemas.microsoft.com/office/drawing/2014/main" id="{427CA701-B12A-5851-A0F3-7D111B367F00}"/>
              </a:ext>
            </a:extLst>
          </p:cNvPr>
          <p:cNvPicPr>
            <a:picLocks noChangeAspect="1"/>
          </p:cNvPicPr>
          <p:nvPr/>
        </p:nvPicPr>
        <p:blipFill>
          <a:blip r:embed="rId50"/>
          <a:stretch>
            <a:fillRect/>
          </a:stretch>
        </p:blipFill>
        <p:spPr>
          <a:xfrm>
            <a:off x="10689840" y="6052920"/>
            <a:ext cx="1342729" cy="668555"/>
          </a:xfrm>
          <a:prstGeom prst="rect">
            <a:avLst/>
          </a:prstGeom>
        </p:spPr>
      </p:pic>
      <p:sp>
        <p:nvSpPr>
          <p:cNvPr id="4" name="Footer Placeholder 9">
            <a:extLst>
              <a:ext uri="{FF2B5EF4-FFF2-40B4-BE49-F238E27FC236}">
                <a16:creationId xmlns:a16="http://schemas.microsoft.com/office/drawing/2014/main" id="{56614924-F592-AD85-1BA7-7760BF713A6B}"/>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29857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a:extLst>
              <a:ext uri="{FF2B5EF4-FFF2-40B4-BE49-F238E27FC236}">
                <a16:creationId xmlns:a16="http://schemas.microsoft.com/office/drawing/2014/main" id="{3DEC6D1A-97B2-CD6A-2626-03CCBD191D9D}"/>
              </a:ext>
            </a:extLst>
          </p:cNvPr>
          <p:cNvSpPr/>
          <p:nvPr/>
        </p:nvSpPr>
        <p:spPr>
          <a:xfrm flipH="1">
            <a:off x="7823200" y="477138"/>
            <a:ext cx="4368800" cy="6143823"/>
          </a:xfrm>
          <a:prstGeom prst="flowChartDelay">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Title 1">
            <a:extLst>
              <a:ext uri="{FF2B5EF4-FFF2-40B4-BE49-F238E27FC236}">
                <a16:creationId xmlns:a16="http://schemas.microsoft.com/office/drawing/2014/main" id="{F09F1B56-D33B-8E23-0091-D8281D8B5756}"/>
              </a:ext>
            </a:extLst>
          </p:cNvPr>
          <p:cNvSpPr txBox="1">
            <a:spLocks/>
          </p:cNvSpPr>
          <p:nvPr/>
        </p:nvSpPr>
        <p:spPr>
          <a:xfrm>
            <a:off x="161021" y="477139"/>
            <a:ext cx="7284405" cy="14813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C01F52"/>
                </a:solidFill>
              </a:rPr>
              <a:t>Food related causes of ill health: bacteria</a:t>
            </a:r>
            <a:endParaRPr lang="en-GB" sz="5400" dirty="0">
              <a:solidFill>
                <a:srgbClr val="C01F52"/>
              </a:solidFill>
            </a:endParaRPr>
          </a:p>
        </p:txBody>
      </p:sp>
      <p:sp>
        <p:nvSpPr>
          <p:cNvPr id="6" name="Rectangle 5">
            <a:extLst>
              <a:ext uri="{FF2B5EF4-FFF2-40B4-BE49-F238E27FC236}">
                <a16:creationId xmlns:a16="http://schemas.microsoft.com/office/drawing/2014/main" id="{474A3666-23DA-BE89-19BE-C7BEBC555B25}"/>
              </a:ext>
            </a:extLst>
          </p:cNvPr>
          <p:cNvSpPr/>
          <p:nvPr/>
        </p:nvSpPr>
        <p:spPr>
          <a:xfrm>
            <a:off x="161021" y="2136342"/>
            <a:ext cx="6986539"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A supply of moisture</a:t>
            </a:r>
          </a:p>
        </p:txBody>
      </p:sp>
      <p:sp>
        <p:nvSpPr>
          <p:cNvPr id="7" name="TextBox 6">
            <a:extLst>
              <a:ext uri="{FF2B5EF4-FFF2-40B4-BE49-F238E27FC236}">
                <a16:creationId xmlns:a16="http://schemas.microsoft.com/office/drawing/2014/main" id="{39D93F41-4BA7-4F12-B49E-55012D14C116}"/>
              </a:ext>
            </a:extLst>
          </p:cNvPr>
          <p:cNvSpPr txBox="1"/>
          <p:nvPr/>
        </p:nvSpPr>
        <p:spPr>
          <a:xfrm>
            <a:off x="104904" y="3149866"/>
            <a:ext cx="7340522" cy="1569660"/>
          </a:xfrm>
          <a:prstGeom prst="rect">
            <a:avLst/>
          </a:prstGeom>
          <a:noFill/>
        </p:spPr>
        <p:txBody>
          <a:bodyPr wrap="square" rtlCol="0">
            <a:spAutoFit/>
          </a:bodyPr>
          <a:lstStyle/>
          <a:p>
            <a:pPr marL="342900" indent="-342900">
              <a:buFont typeface="Wingdings" panose="05000000000000000000" pitchFamily="2" charset="2"/>
              <a:buChar char="§"/>
            </a:pPr>
            <a:r>
              <a:rPr lang="en-GB" sz="2400" dirty="0">
                <a:latin typeface="+mj-lt"/>
              </a:rPr>
              <a:t>Bacteria need water for all their biological processes.</a:t>
            </a:r>
          </a:p>
          <a:p>
            <a:pPr marL="342900" indent="-342900">
              <a:buFont typeface="Wingdings" panose="05000000000000000000" pitchFamily="2" charset="2"/>
              <a:buChar char="§"/>
            </a:pPr>
            <a:endParaRPr lang="en-GB" sz="2400" dirty="0">
              <a:latin typeface="+mj-lt"/>
            </a:endParaRPr>
          </a:p>
          <a:p>
            <a:pPr marL="342900" indent="-342900">
              <a:buFont typeface="Wingdings" panose="05000000000000000000" pitchFamily="2" charset="2"/>
              <a:buChar char="§"/>
            </a:pPr>
            <a:r>
              <a:rPr lang="en-US" sz="2400" dirty="0">
                <a:latin typeface="+mj-lt"/>
              </a:rPr>
              <a:t>If moisture is not available to bacteria, they cannot grow and multiply.</a:t>
            </a:r>
            <a:endParaRPr lang="en-GB" sz="2400" dirty="0">
              <a:latin typeface="+mj-lt"/>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5CBD613E-83ED-2B80-0573-6A7B4B456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616" y="1679681"/>
            <a:ext cx="3099856" cy="3498638"/>
          </a:xfrm>
          <a:prstGeom prst="rect">
            <a:avLst/>
          </a:prstGeom>
        </p:spPr>
      </p:pic>
      <p:pic>
        <p:nvPicPr>
          <p:cNvPr id="5" name="Picture 4">
            <a:extLst>
              <a:ext uri="{FF2B5EF4-FFF2-40B4-BE49-F238E27FC236}">
                <a16:creationId xmlns:a16="http://schemas.microsoft.com/office/drawing/2014/main" id="{E8A86CC5-DC8D-48F8-0E11-AB483FD29CBF}"/>
              </a:ext>
            </a:extLst>
          </p:cNvPr>
          <p:cNvPicPr>
            <a:picLocks noChangeAspect="1"/>
          </p:cNvPicPr>
          <p:nvPr/>
        </p:nvPicPr>
        <p:blipFill>
          <a:blip r:embed="rId3"/>
          <a:stretch>
            <a:fillRect/>
          </a:stretch>
        </p:blipFill>
        <p:spPr>
          <a:xfrm>
            <a:off x="132207" y="6022072"/>
            <a:ext cx="1342729" cy="668555"/>
          </a:xfrm>
          <a:prstGeom prst="rect">
            <a:avLst/>
          </a:prstGeom>
        </p:spPr>
      </p:pic>
      <p:sp>
        <p:nvSpPr>
          <p:cNvPr id="8" name="Footer Placeholder 9">
            <a:extLst>
              <a:ext uri="{FF2B5EF4-FFF2-40B4-BE49-F238E27FC236}">
                <a16:creationId xmlns:a16="http://schemas.microsoft.com/office/drawing/2014/main" id="{0830C77E-CB58-89DD-6041-AE7DCE1780C0}"/>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7844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165AD8-4DC1-7033-6F84-C91F435D02A3}"/>
              </a:ext>
            </a:extLst>
          </p:cNvPr>
          <p:cNvSpPr txBox="1">
            <a:spLocks/>
          </p:cNvSpPr>
          <p:nvPr/>
        </p:nvSpPr>
        <p:spPr>
          <a:xfrm>
            <a:off x="4028188" y="297212"/>
            <a:ext cx="7999338" cy="14813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C01F52"/>
                </a:solidFill>
              </a:rPr>
              <a:t>Food related causes of ill health: bacteria</a:t>
            </a:r>
            <a:endParaRPr lang="en-GB" sz="5400" dirty="0">
              <a:solidFill>
                <a:srgbClr val="C01F52"/>
              </a:solidFill>
            </a:endParaRPr>
          </a:p>
        </p:txBody>
      </p:sp>
      <p:sp>
        <p:nvSpPr>
          <p:cNvPr id="9" name="Rectangle 8">
            <a:extLst>
              <a:ext uri="{FF2B5EF4-FFF2-40B4-BE49-F238E27FC236}">
                <a16:creationId xmlns:a16="http://schemas.microsoft.com/office/drawing/2014/main" id="{21FFDB58-A3D0-C55E-3C0E-D50E81A11CCA}"/>
              </a:ext>
            </a:extLst>
          </p:cNvPr>
          <p:cNvSpPr/>
          <p:nvPr/>
        </p:nvSpPr>
        <p:spPr>
          <a:xfrm>
            <a:off x="4512467" y="1859256"/>
            <a:ext cx="7374734"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Warm temperature</a:t>
            </a:r>
          </a:p>
        </p:txBody>
      </p:sp>
      <p:sp>
        <p:nvSpPr>
          <p:cNvPr id="10" name="TextBox 9">
            <a:extLst>
              <a:ext uri="{FF2B5EF4-FFF2-40B4-BE49-F238E27FC236}">
                <a16:creationId xmlns:a16="http://schemas.microsoft.com/office/drawing/2014/main" id="{F1506311-17C9-A6CB-30FC-41FAAD30F4A5}"/>
              </a:ext>
            </a:extLst>
          </p:cNvPr>
          <p:cNvSpPr txBox="1"/>
          <p:nvPr/>
        </p:nvSpPr>
        <p:spPr>
          <a:xfrm>
            <a:off x="4546679" y="2656707"/>
            <a:ext cx="7340522" cy="3785652"/>
          </a:xfrm>
          <a:prstGeom prst="rect">
            <a:avLst/>
          </a:prstGeom>
          <a:noFill/>
        </p:spPr>
        <p:txBody>
          <a:bodyPr wrap="square" rtlCol="0">
            <a:spAutoFit/>
          </a:bodyPr>
          <a:lstStyle/>
          <a:p>
            <a:pPr marL="342900" indent="-342900">
              <a:buFont typeface="Wingdings" panose="05000000000000000000" pitchFamily="2" charset="2"/>
              <a:buChar char="§"/>
            </a:pPr>
            <a:r>
              <a:rPr lang="en-GB" sz="2400" dirty="0">
                <a:latin typeface="+mj-lt"/>
              </a:rPr>
              <a:t>Bacteria grow and multiply fastest in warm temperatures: their </a:t>
            </a:r>
            <a:r>
              <a:rPr lang="en-GB" sz="2400" b="1" dirty="0">
                <a:latin typeface="+mj-lt"/>
              </a:rPr>
              <a:t>optimum</a:t>
            </a:r>
            <a:r>
              <a:rPr lang="en-GB" sz="2400" dirty="0">
                <a:latin typeface="+mj-lt"/>
              </a:rPr>
              <a:t> (best) temperature is </a:t>
            </a:r>
            <a:r>
              <a:rPr lang="en-GB" sz="2400" b="1" dirty="0">
                <a:latin typeface="+mj-lt"/>
              </a:rPr>
              <a:t>37</a:t>
            </a:r>
            <a:r>
              <a:rPr lang="en-GB" sz="2400" b="1" baseline="30000" dirty="0">
                <a:latin typeface="+mj-lt"/>
              </a:rPr>
              <a:t>o</a:t>
            </a:r>
            <a:r>
              <a:rPr lang="en-GB" sz="2400" b="1" dirty="0">
                <a:latin typeface="+mj-lt"/>
              </a:rPr>
              <a:t>C</a:t>
            </a:r>
            <a:r>
              <a:rPr lang="en-GB" sz="2400" dirty="0">
                <a:latin typeface="+mj-lt"/>
              </a:rPr>
              <a:t>.</a:t>
            </a:r>
          </a:p>
          <a:p>
            <a:pPr marL="342900" indent="-342900">
              <a:buFont typeface="Wingdings" panose="05000000000000000000" pitchFamily="2" charset="2"/>
              <a:buChar char="§"/>
            </a:pPr>
            <a:endParaRPr lang="en-GB" sz="2400" dirty="0">
              <a:latin typeface="+mj-lt"/>
            </a:endParaRPr>
          </a:p>
          <a:p>
            <a:pPr marL="342900" indent="-342900">
              <a:buFont typeface="Wingdings" panose="05000000000000000000" pitchFamily="2" charset="2"/>
              <a:buChar char="§"/>
            </a:pPr>
            <a:r>
              <a:rPr lang="en-US" sz="2400" dirty="0">
                <a:latin typeface="+mj-lt"/>
              </a:rPr>
              <a:t>If it is </a:t>
            </a:r>
            <a:r>
              <a:rPr lang="en-US" sz="2400" b="1" dirty="0">
                <a:latin typeface="+mj-lt"/>
              </a:rPr>
              <a:t>too hot</a:t>
            </a:r>
            <a:r>
              <a:rPr lang="en-US" sz="2400" dirty="0">
                <a:latin typeface="+mj-lt"/>
              </a:rPr>
              <a:t>, the bacteria will be destroyed.</a:t>
            </a:r>
          </a:p>
          <a:p>
            <a:pPr marL="342900" indent="-342900">
              <a:buFont typeface="Wingdings" panose="05000000000000000000" pitchFamily="2" charset="2"/>
              <a:buChar char="§"/>
            </a:pPr>
            <a:endParaRPr lang="en-GB" sz="2400" dirty="0">
              <a:latin typeface="+mj-lt"/>
            </a:endParaRPr>
          </a:p>
          <a:p>
            <a:pPr marL="342900" indent="-342900">
              <a:buFont typeface="Wingdings" panose="05000000000000000000" pitchFamily="2" charset="2"/>
              <a:buChar char="§"/>
            </a:pPr>
            <a:r>
              <a:rPr lang="en-US" sz="2400" dirty="0">
                <a:latin typeface="+mj-lt"/>
              </a:rPr>
              <a:t>If it is </a:t>
            </a:r>
            <a:r>
              <a:rPr lang="en-US" sz="2400" b="1" dirty="0">
                <a:latin typeface="+mj-lt"/>
              </a:rPr>
              <a:t>too cold</a:t>
            </a:r>
            <a:r>
              <a:rPr lang="en-US" sz="2400" dirty="0">
                <a:latin typeface="+mj-lt"/>
              </a:rPr>
              <a:t>, the bacteria will grow and reproduce very slowly, until they </a:t>
            </a:r>
            <a:r>
              <a:rPr lang="en-GB" sz="2400" dirty="0">
                <a:latin typeface="+mj-lt"/>
              </a:rPr>
              <a:t>become dormant (‘asleep’), </a:t>
            </a:r>
            <a:r>
              <a:rPr lang="en-US" sz="2400" dirty="0">
                <a:latin typeface="+mj-lt"/>
              </a:rPr>
              <a:t>which means they are still alive but not active.</a:t>
            </a:r>
            <a:endParaRPr lang="en-GB" sz="2400" dirty="0">
              <a:latin typeface="+mj-lt"/>
            </a:endParaRPr>
          </a:p>
          <a:p>
            <a:endParaRPr lang="en-GB" sz="2400" dirty="0">
              <a:latin typeface="+mj-lt"/>
            </a:endParaRPr>
          </a:p>
        </p:txBody>
      </p:sp>
      <p:sp>
        <p:nvSpPr>
          <p:cNvPr id="5" name="Flowchart: Delay 4">
            <a:extLst>
              <a:ext uri="{FF2B5EF4-FFF2-40B4-BE49-F238E27FC236}">
                <a16:creationId xmlns:a16="http://schemas.microsoft.com/office/drawing/2014/main" id="{808FB002-2347-E2B6-034D-B04B2F9EB43D}"/>
              </a:ext>
            </a:extLst>
          </p:cNvPr>
          <p:cNvSpPr/>
          <p:nvPr/>
        </p:nvSpPr>
        <p:spPr>
          <a:xfrm>
            <a:off x="0" y="503018"/>
            <a:ext cx="4368800" cy="6143823"/>
          </a:xfrm>
          <a:prstGeom prst="flowChartDelay">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DA80BCB7-EAF7-4BCD-0AEB-7235763AB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74" y="1778540"/>
            <a:ext cx="3498190" cy="3498190"/>
          </a:xfrm>
          <a:prstGeom prst="rect">
            <a:avLst/>
          </a:prstGeom>
        </p:spPr>
      </p:pic>
      <p:pic>
        <p:nvPicPr>
          <p:cNvPr id="3" name="Picture 2">
            <a:extLst>
              <a:ext uri="{FF2B5EF4-FFF2-40B4-BE49-F238E27FC236}">
                <a16:creationId xmlns:a16="http://schemas.microsoft.com/office/drawing/2014/main" id="{4341EE86-8BE3-F2BC-DE0E-47856D41AAA4}"/>
              </a:ext>
            </a:extLst>
          </p:cNvPr>
          <p:cNvPicPr>
            <a:picLocks noChangeAspect="1"/>
          </p:cNvPicPr>
          <p:nvPr/>
        </p:nvPicPr>
        <p:blipFill>
          <a:blip r:embed="rId3"/>
          <a:stretch>
            <a:fillRect/>
          </a:stretch>
        </p:blipFill>
        <p:spPr>
          <a:xfrm>
            <a:off x="10689840" y="6052920"/>
            <a:ext cx="1342729" cy="668555"/>
          </a:xfrm>
          <a:prstGeom prst="rect">
            <a:avLst/>
          </a:prstGeom>
        </p:spPr>
      </p:pic>
      <p:sp>
        <p:nvSpPr>
          <p:cNvPr id="7" name="Footer Placeholder 9">
            <a:extLst>
              <a:ext uri="{FF2B5EF4-FFF2-40B4-BE49-F238E27FC236}">
                <a16:creationId xmlns:a16="http://schemas.microsoft.com/office/drawing/2014/main" id="{75ABD5C5-C68C-727F-5E4F-CFC043B9986A}"/>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35030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9F1B56-D33B-8E23-0091-D8281D8B5756}"/>
              </a:ext>
            </a:extLst>
          </p:cNvPr>
          <p:cNvSpPr txBox="1">
            <a:spLocks/>
          </p:cNvSpPr>
          <p:nvPr/>
        </p:nvSpPr>
        <p:spPr>
          <a:xfrm>
            <a:off x="161021" y="477139"/>
            <a:ext cx="7284405" cy="148132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C01F52"/>
                </a:solidFill>
              </a:rPr>
              <a:t>Food related causes of ill health: bacteria</a:t>
            </a:r>
            <a:endParaRPr lang="en-GB" sz="5400" dirty="0">
              <a:solidFill>
                <a:srgbClr val="C01F52"/>
              </a:solidFill>
            </a:endParaRPr>
          </a:p>
        </p:txBody>
      </p:sp>
      <p:sp>
        <p:nvSpPr>
          <p:cNvPr id="6" name="Rectangle 5">
            <a:extLst>
              <a:ext uri="{FF2B5EF4-FFF2-40B4-BE49-F238E27FC236}">
                <a16:creationId xmlns:a16="http://schemas.microsoft.com/office/drawing/2014/main" id="{474A3666-23DA-BE89-19BE-C7BEBC555B25}"/>
              </a:ext>
            </a:extLst>
          </p:cNvPr>
          <p:cNvSpPr/>
          <p:nvPr/>
        </p:nvSpPr>
        <p:spPr>
          <a:xfrm>
            <a:off x="161022" y="2136342"/>
            <a:ext cx="6870900" cy="522030"/>
          </a:xfrm>
          <a:prstGeom prst="rect">
            <a:avLst/>
          </a:prstGeom>
          <a:solidFill>
            <a:srgbClr val="FCE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200" dirty="0">
                <a:solidFill>
                  <a:srgbClr val="C01F52"/>
                </a:solidFill>
              </a:rPr>
              <a:t>Time</a:t>
            </a:r>
          </a:p>
        </p:txBody>
      </p:sp>
      <p:sp>
        <p:nvSpPr>
          <p:cNvPr id="7" name="TextBox 6">
            <a:extLst>
              <a:ext uri="{FF2B5EF4-FFF2-40B4-BE49-F238E27FC236}">
                <a16:creationId xmlns:a16="http://schemas.microsoft.com/office/drawing/2014/main" id="{39D93F41-4BA7-4F12-B49E-55012D14C116}"/>
              </a:ext>
            </a:extLst>
          </p:cNvPr>
          <p:cNvSpPr txBox="1"/>
          <p:nvPr/>
        </p:nvSpPr>
        <p:spPr>
          <a:xfrm>
            <a:off x="104904" y="3149866"/>
            <a:ext cx="7340522"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mj-lt"/>
              </a:rPr>
              <a:t>It takes time for bacteria to grow and multiply, and the more suitable the conditions, the faster they will do so.</a:t>
            </a:r>
            <a:endParaRPr lang="en-GB" sz="2400" dirty="0">
              <a:latin typeface="+mj-lt"/>
            </a:endParaRPr>
          </a:p>
          <a:p>
            <a:pPr marL="342900" indent="-342900">
              <a:buFont typeface="Wingdings" panose="05000000000000000000" pitchFamily="2" charset="2"/>
              <a:buChar char="§"/>
            </a:pPr>
            <a:endParaRPr lang="en-GB" sz="2400" dirty="0">
              <a:latin typeface="+mj-lt"/>
            </a:endParaRPr>
          </a:p>
          <a:p>
            <a:endParaRPr lang="en-GB" sz="2400" dirty="0">
              <a:latin typeface="+mj-lt"/>
            </a:endParaRPr>
          </a:p>
        </p:txBody>
      </p:sp>
      <p:sp>
        <p:nvSpPr>
          <p:cNvPr id="3" name="Flowchart: Delay 2">
            <a:extLst>
              <a:ext uri="{FF2B5EF4-FFF2-40B4-BE49-F238E27FC236}">
                <a16:creationId xmlns:a16="http://schemas.microsoft.com/office/drawing/2014/main" id="{DB356D20-DA93-6B59-AE50-CECE78C44889}"/>
              </a:ext>
            </a:extLst>
          </p:cNvPr>
          <p:cNvSpPr/>
          <p:nvPr/>
        </p:nvSpPr>
        <p:spPr>
          <a:xfrm flipH="1">
            <a:off x="7823200" y="477138"/>
            <a:ext cx="4368800" cy="6143823"/>
          </a:xfrm>
          <a:prstGeom prst="flowChartDelay">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F241C7E-DF66-DAFF-3DCD-CF0EA8686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542" y="2034599"/>
            <a:ext cx="2456179" cy="2788802"/>
          </a:xfrm>
          <a:prstGeom prst="rect">
            <a:avLst/>
          </a:prstGeom>
        </p:spPr>
      </p:pic>
      <p:pic>
        <p:nvPicPr>
          <p:cNvPr id="2" name="Picture 1">
            <a:extLst>
              <a:ext uri="{FF2B5EF4-FFF2-40B4-BE49-F238E27FC236}">
                <a16:creationId xmlns:a16="http://schemas.microsoft.com/office/drawing/2014/main" id="{DF015D79-3E07-F034-D66B-930B299DBBF3}"/>
              </a:ext>
            </a:extLst>
          </p:cNvPr>
          <p:cNvPicPr>
            <a:picLocks noChangeAspect="1"/>
          </p:cNvPicPr>
          <p:nvPr/>
        </p:nvPicPr>
        <p:blipFill>
          <a:blip r:embed="rId3"/>
          <a:stretch>
            <a:fillRect/>
          </a:stretch>
        </p:blipFill>
        <p:spPr>
          <a:xfrm>
            <a:off x="230224" y="6046583"/>
            <a:ext cx="1342729" cy="668555"/>
          </a:xfrm>
          <a:prstGeom prst="rect">
            <a:avLst/>
          </a:prstGeom>
        </p:spPr>
      </p:pic>
      <p:sp>
        <p:nvSpPr>
          <p:cNvPr id="5" name="Footer Placeholder 9">
            <a:extLst>
              <a:ext uri="{FF2B5EF4-FFF2-40B4-BE49-F238E27FC236}">
                <a16:creationId xmlns:a16="http://schemas.microsoft.com/office/drawing/2014/main" id="{0CD02DA4-74BA-8305-1583-518A55D0F1DC}"/>
              </a:ext>
            </a:extLst>
          </p:cNvPr>
          <p:cNvSpPr>
            <a:spLocks noGrp="1"/>
          </p:cNvSpPr>
          <p:nvPr>
            <p:ph type="ftr" sz="quarter" idx="11"/>
          </p:nvPr>
        </p:nvSpPr>
        <p:spPr>
          <a:xfrm>
            <a:off x="4038600" y="6356350"/>
            <a:ext cx="4114800" cy="365125"/>
          </a:xfrm>
        </p:spPr>
        <p:txBody>
          <a:bodyPr/>
          <a:lstStyle/>
          <a:p>
            <a:r>
              <a:rPr lang="en-US" dirty="0"/>
              <a:t>Component 1 Principles of Food Preparation and Nutrition</a:t>
            </a:r>
            <a:endParaRPr lang="en-GB" dirty="0"/>
          </a:p>
        </p:txBody>
      </p:sp>
    </p:spTree>
    <p:extLst>
      <p:ext uri="{BB962C8B-B14F-4D97-AF65-F5344CB8AC3E}">
        <p14:creationId xmlns:p14="http://schemas.microsoft.com/office/powerpoint/2010/main" val="23983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204837-0414-4997-8BA8-F218C905A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9E750F-1FCA-40C5-ABF3-3FFB15246A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6a72f0bd-e4ba-4925-969f-fc9777327f6a"/>
    <ds:schemaRef ds:uri="ee0c2bcc-215d-497d-9529-d2c1f590f059"/>
    <ds:schemaRef ds:uri="http://schemas.microsoft.com/office/2006/metadata/properties"/>
    <ds:schemaRef ds:uri="ecb60e07-2738-47bc-9bab-045284c1f966"/>
    <ds:schemaRef ds:uri="1d94981d-b874-458d-801a-a793e9cdd8d0"/>
  </ds:schemaRefs>
</ds:datastoreItem>
</file>

<file path=customXml/itemProps3.xml><?xml version="1.0" encoding="utf-8"?>
<ds:datastoreItem xmlns:ds="http://schemas.openxmlformats.org/officeDocument/2006/customXml" ds:itemID="{C349A92A-3FEE-4F44-83D8-D73E1D026E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6377</TotalTime>
  <Words>3895</Words>
  <Application>Microsoft Office PowerPoint</Application>
  <PresentationFormat>Widescreen</PresentationFormat>
  <Paragraphs>473</Paragraphs>
  <Slides>64</Slides>
  <Notes>0</Notes>
  <HiddenSlides>0</HiddenSlides>
  <MMClips>6</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Component 1: Food related causes of ill-health.</vt:lpstr>
      <vt:lpstr>Food related causes of ill health</vt:lpstr>
      <vt:lpstr>Food related causes of ill health </vt:lpstr>
      <vt:lpstr>Food related causes of ill health </vt:lpstr>
      <vt:lpstr>PowerPoint Presentation</vt:lpstr>
      <vt:lpstr>PowerPoint Presentation</vt:lpstr>
      <vt:lpstr>PowerPoint Presentation</vt:lpstr>
      <vt:lpstr>PowerPoint Presentation</vt:lpstr>
      <vt:lpstr>PowerPoint Presentation</vt:lpstr>
      <vt:lpstr>Food related causes of ill health: bacteria </vt:lpstr>
      <vt:lpstr>Food related causes of ill health: bacteria</vt:lpstr>
      <vt:lpstr>Food related causes of ill health: bacteria </vt:lpstr>
      <vt:lpstr>Symptoms and signs of food-induced ill health</vt:lpstr>
      <vt:lpstr>PowerPoint Presentation</vt:lpstr>
      <vt:lpstr>PowerPoint Presentation</vt:lpstr>
      <vt:lpstr>Food related causes and symptoms of ill health</vt:lpstr>
      <vt:lpstr>Food related causes and symptoms of ill health</vt:lpstr>
      <vt:lpstr>Food related causes and symptoms of ill health</vt:lpstr>
      <vt:lpstr>Food related causes and symptoms of ill health</vt:lpstr>
      <vt:lpstr>Food related causes and symptoms of ill health</vt:lpstr>
      <vt:lpstr>Food related causes and symptoms of ill health</vt:lpstr>
      <vt:lpstr>Food related causes and symptoms of ill health</vt:lpstr>
      <vt:lpstr>Food related causes of ill health </vt:lpstr>
      <vt:lpstr>PowerPoint Presentation</vt:lpstr>
      <vt:lpstr>1.4.1 Food related causes of ill health</vt:lpstr>
      <vt:lpstr>PowerPoint Presentation</vt:lpstr>
      <vt:lpstr>PowerPoint Presentation</vt:lpstr>
      <vt:lpstr>PowerPoint Presentation</vt:lpstr>
      <vt:lpstr>PowerPoint Presentation</vt:lpstr>
      <vt:lpstr>PowerPoint Presentation</vt:lpstr>
      <vt:lpstr>Food related causes of ill health</vt:lpstr>
      <vt:lpstr>Food related causes of ill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related causes of ill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Food safety in hospitality and catering</dc:title>
  <dc:creator>Marie Sidoli</dc:creator>
  <cp:lastModifiedBy>Williams, Sian (BHICT)</cp:lastModifiedBy>
  <cp:revision>36</cp:revision>
  <dcterms:created xsi:type="dcterms:W3CDTF">2023-08-05T21:57:36Z</dcterms:created>
  <dcterms:modified xsi:type="dcterms:W3CDTF">2024-04-29T13:47:47Z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0x0101003C0BB48209722940B186308674F8F447</vt:lpwstr>
  </property>
  <property fmtid="{D5CDD505-2E9C-101B-9397-08002B2CF9AE}" pid="3" name="MediaServiceImageTags">
    <vt:lpwstr/>
  </property>
  <property fmtid="{D5CDD505-2E9C-101B-9397-08002B2CF9AE}" pid="4" name="TaxCatchAll">
    <vt:lpwstr/>
  </property>
  <property fmtid="{D5CDD505-2E9C-101B-9397-08002B2CF9AE}" pid="5" name="k48d8005054a4dd09ad49b7c837f0781">
    <vt:lpwstr/>
  </property>
  <property fmtid="{D5CDD505-2E9C-101B-9397-08002B2CF9AE}" pid="6" name="aa87a6a0bdfe4bfb97a25745bc8270e2">
    <vt:lpwstr/>
  </property>
  <property fmtid="{D5CDD505-2E9C-101B-9397-08002B2CF9AE}" pid="7" name="WJEC Audiences">
    <vt:lpwstr/>
  </property>
  <property fmtid="{D5CDD505-2E9C-101B-9397-08002B2CF9AE}" pid="8" name="WJEC Department">
    <vt:lpwstr/>
  </property>
</Properties>
</file>