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4"/>
  </p:notesMasterIdLst>
  <p:sldIdLst>
    <p:sldId id="358" r:id="rId5"/>
    <p:sldId id="372" r:id="rId6"/>
    <p:sldId id="373" r:id="rId7"/>
    <p:sldId id="400" r:id="rId8"/>
    <p:sldId id="374" r:id="rId9"/>
    <p:sldId id="375" r:id="rId10"/>
    <p:sldId id="379" r:id="rId11"/>
    <p:sldId id="389" r:id="rId12"/>
    <p:sldId id="394" r:id="rId13"/>
    <p:sldId id="395" r:id="rId14"/>
    <p:sldId id="383" r:id="rId15"/>
    <p:sldId id="384" r:id="rId16"/>
    <p:sldId id="399" r:id="rId17"/>
    <p:sldId id="396" r:id="rId18"/>
    <p:sldId id="397" r:id="rId19"/>
    <p:sldId id="385" r:id="rId20"/>
    <p:sldId id="386" r:id="rId21"/>
    <p:sldId id="377" r:id="rId22"/>
    <p:sldId id="359"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nes, Nia" initials="JN" lastIdx="1" clrIdx="0"/>
  <p:cmAuthor id="2" name="Webster, Catherine" initials="WC" lastIdx="20" clrIdx="1">
    <p:extLst>
      <p:ext uri="{19B8F6BF-5375-455C-9EA6-DF929625EA0E}">
        <p15:presenceInfo xmlns:p15="http://schemas.microsoft.com/office/powerpoint/2012/main" userId="S::webstc@wjec.co.uk::2eca30f4-2322-48a0-a047-898e0e29b71e" providerId="AD"/>
      </p:ext>
    </p:extLst>
  </p:cmAuthor>
  <p:cmAuthor id="3" name="Sarah" initials="S" lastIdx="1" clrIdx="2">
    <p:extLst>
      <p:ext uri="{19B8F6BF-5375-455C-9EA6-DF929625EA0E}">
        <p15:presenceInfo xmlns:p15="http://schemas.microsoft.com/office/powerpoint/2012/main" userId="Sarah" providerId="None"/>
      </p:ext>
    </p:extLst>
  </p:cmAuthor>
  <p:cmAuthor id="4" name="Carlile, Elaine" initials="CE" lastIdx="17" clrIdx="3">
    <p:extLst>
      <p:ext uri="{19B8F6BF-5375-455C-9EA6-DF929625EA0E}">
        <p15:presenceInfo xmlns:p15="http://schemas.microsoft.com/office/powerpoint/2012/main" userId="S::carlie@wjec.co.uk::c0231411-37c3-431a-b511-6f1dc9b758d3" providerId="AD"/>
      </p:ext>
    </p:extLst>
  </p:cmAuthor>
  <p:cmAuthor id="5" name="Wilcock, Kirsten" initials="WK" lastIdx="14" clrIdx="4">
    <p:extLst>
      <p:ext uri="{19B8F6BF-5375-455C-9EA6-DF929625EA0E}">
        <p15:presenceInfo xmlns:p15="http://schemas.microsoft.com/office/powerpoint/2012/main" userId="S::wilcok@wjec.co.uk::aca797bc-42d0-4455-ac3c-3baca35f621b" providerId="AD"/>
      </p:ext>
    </p:extLst>
  </p:cmAuthor>
  <p:cmAuthor id="6" name="Harrison, Julia" initials="HJ" lastIdx="4" clrIdx="5">
    <p:extLst>
      <p:ext uri="{19B8F6BF-5375-455C-9EA6-DF929625EA0E}">
        <p15:presenceInfo xmlns:p15="http://schemas.microsoft.com/office/powerpoint/2012/main" userId="S::harrij@wjec.co.uk::a0fc4b42-9061-447e-89f8-a99c009d80c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55A0F"/>
    <a:srgbClr val="FFFF00"/>
    <a:srgbClr val="DCE6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E1ED576-FAE2-40E9-A623-7174FE8F60DA}" v="27" dt="2021-12-20T13:49:20.82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588" autoAdjust="0"/>
    <p:restoredTop sz="94291" autoAdjust="0"/>
  </p:normalViewPr>
  <p:slideViewPr>
    <p:cSldViewPr>
      <p:cViewPr varScale="1">
        <p:scale>
          <a:sx n="99" d="100"/>
          <a:sy n="99" d="100"/>
        </p:scale>
        <p:origin x="762" y="57"/>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70FBE1-B2BE-4644-9A79-8E234D21AC4A}" type="datetimeFigureOut">
              <a:rPr lang="en-GB" smtClean="0"/>
              <a:t>20/12/2021</a:t>
            </a:fld>
            <a:endParaRPr lang="en-GB"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2236931-8A55-4E8B-8207-8C1889BB1345}" type="slidenum">
              <a:rPr lang="en-GB" smtClean="0"/>
              <a:t>‹#›</a:t>
            </a:fld>
            <a:endParaRPr lang="en-GB" dirty="0"/>
          </a:p>
        </p:txBody>
      </p:sp>
    </p:spTree>
    <p:extLst>
      <p:ext uri="{BB962C8B-B14F-4D97-AF65-F5344CB8AC3E}">
        <p14:creationId xmlns:p14="http://schemas.microsoft.com/office/powerpoint/2010/main" val="7133930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pic>
        <p:nvPicPr>
          <p:cNvPr id="1026"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12671" r="12791"/>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5877272"/>
            <a:ext cx="792088" cy="791251"/>
          </a:xfrm>
          <a:prstGeom prst="rect">
            <a:avLst/>
          </a:prstGeom>
        </p:spPr>
      </p:pic>
    </p:spTree>
    <p:extLst>
      <p:ext uri="{BB962C8B-B14F-4D97-AF65-F5344CB8AC3E}">
        <p14:creationId xmlns:p14="http://schemas.microsoft.com/office/powerpoint/2010/main" val="7354595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1F29FF0E-3B88-4BA3-99B1-B148A18A82CB}" type="slidenum">
              <a:rPr lang="en-GB" smtClean="0"/>
              <a:t>‹#›</a:t>
            </a:fld>
            <a:endParaRPr lang="en-GB" dirty="0"/>
          </a:p>
        </p:txBody>
      </p:sp>
      <p:pic>
        <p:nvPicPr>
          <p:cNvPr id="6" name="Eduqas_Powerpoint_Templates_for PPT-1.ps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TextBox 6"/>
          <p:cNvSpPr txBox="1"/>
          <p:nvPr userDrawn="1"/>
        </p:nvSpPr>
        <p:spPr>
          <a:xfrm>
            <a:off x="278740" y="569174"/>
            <a:ext cx="4769510" cy="634020"/>
          </a:xfrm>
          <a:prstGeom prst="rect">
            <a:avLst/>
          </a:prstGeom>
          <a:noFill/>
        </p:spPr>
        <p:txBody>
          <a:bodyPr wrap="square" rtlCol="0">
            <a:spAutoFit/>
          </a:bodyPr>
          <a:lstStyle/>
          <a:p>
            <a:pPr>
              <a:lnSpc>
                <a:spcPct val="80000"/>
              </a:lnSpc>
            </a:pPr>
            <a:r>
              <a:rPr lang="en-US" sz="4400" kern="1100" spc="-30" dirty="0">
                <a:solidFill>
                  <a:schemeClr val="bg1"/>
                </a:solidFill>
                <a:latin typeface="Gotham Rounded Book"/>
                <a:cs typeface="Gotham Rounded Book"/>
              </a:rPr>
              <a:t>Any Questions?</a:t>
            </a:r>
          </a:p>
        </p:txBody>
      </p:sp>
    </p:spTree>
    <p:extLst>
      <p:ext uri="{BB962C8B-B14F-4D97-AF65-F5344CB8AC3E}">
        <p14:creationId xmlns:p14="http://schemas.microsoft.com/office/powerpoint/2010/main" val="10016741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24860929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36274995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32438283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4273081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pic>
        <p:nvPicPr>
          <p:cNvPr id="6" name="Picture 5" descr="Y:\Tools and Systems\Educational Support\Marketing and Communications\Jay\Banners\Power Point\cbac-POWERPOINTheader.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400" y="-56278"/>
            <a:ext cx="9169400" cy="13344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46875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pic>
        <p:nvPicPr>
          <p:cNvPr id="8"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15344"/>
          <a:stretch/>
        </p:blipFill>
        <p:spPr bwMode="auto">
          <a:xfrm>
            <a:off x="0" y="0"/>
            <a:ext cx="9144000" cy="5805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Picture 8"/>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146526" y="5928233"/>
            <a:ext cx="700998" cy="700998"/>
          </a:xfrm>
          <a:prstGeom prst="rect">
            <a:avLst/>
          </a:prstGeom>
          <a:noFill/>
          <a:extLst>
            <a:ext uri="{909E8E84-426E-40DD-AFC4-6F175D3DCCD1}">
              <a14:hiddenFill xmlns:a14="http://schemas.microsoft.com/office/drawing/2010/main">
                <a:solidFill>
                  <a:srgbClr val="FFFFFF"/>
                </a:solidFill>
              </a14:hiddenFill>
            </a:ext>
          </a:extLst>
        </p:spPr>
      </p:pic>
      <p:sp>
        <p:nvSpPr>
          <p:cNvPr id="4" name="Date Placeholder 3"/>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21654239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sp>
        <p:nvSpPr>
          <p:cNvPr id="5" name="Text Placeholder 15"/>
          <p:cNvSpPr>
            <a:spLocks noGrp="1"/>
          </p:cNvSpPr>
          <p:nvPr>
            <p:ph type="body" sz="quarter" idx="14" hasCustomPrompt="1"/>
          </p:nvPr>
        </p:nvSpPr>
        <p:spPr>
          <a:xfrm>
            <a:off x="368300" y="1044575"/>
            <a:ext cx="8418513" cy="1046163"/>
          </a:xfrm>
        </p:spPr>
        <p:txBody>
          <a:bodyPr/>
          <a:lstStyle>
            <a:lvl1pPr marL="0" marR="0" indent="0" algn="l" defTabSz="457200" rtl="0" eaLnBrk="1" fontAlgn="auto" latinLnBrk="0" hangingPunct="1">
              <a:lnSpc>
                <a:spcPct val="100000"/>
              </a:lnSpc>
              <a:spcBef>
                <a:spcPts val="0"/>
              </a:spcBef>
              <a:spcAft>
                <a:spcPts val="0"/>
              </a:spcAft>
              <a:buClrTx/>
              <a:buSzTx/>
              <a:buFont typeface="Arial"/>
              <a:buNone/>
              <a:tabLst/>
              <a:defRPr sz="3200" baseline="0">
                <a:solidFill>
                  <a:srgbClr val="E75306"/>
                </a:solidFill>
              </a:defRPr>
            </a:lvl1pPr>
          </a:lstStyle>
          <a:p>
            <a:pPr lvl="0"/>
            <a:r>
              <a:rPr lang="en-US" dirty="0"/>
              <a:t>Title 1</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sz="3100" kern="1100" spc="-50" dirty="0">
                <a:solidFill>
                  <a:srgbClr val="F7B385"/>
                </a:solidFill>
                <a:latin typeface="Gotham Rounded Book"/>
                <a:cs typeface="Gotham Rounded Book"/>
              </a:rPr>
              <a:t>Title 2</a:t>
            </a:r>
          </a:p>
          <a:p>
            <a:pPr marL="0" marR="0" lvl="0" indent="0" algn="l" defTabSz="457200" rtl="0" eaLnBrk="1" fontAlgn="auto" latinLnBrk="0" hangingPunct="1">
              <a:lnSpc>
                <a:spcPct val="100000"/>
              </a:lnSpc>
              <a:spcBef>
                <a:spcPct val="20000"/>
              </a:spcBef>
              <a:spcAft>
                <a:spcPts val="0"/>
              </a:spcAft>
              <a:buClrTx/>
              <a:buSzTx/>
              <a:buFont typeface="Arial"/>
              <a:buNone/>
              <a:tabLst/>
              <a:defRPr/>
            </a:pPr>
            <a:endParaRPr lang="en-US" sz="3100" kern="1100" spc="-50" dirty="0">
              <a:solidFill>
                <a:srgbClr val="F7B385"/>
              </a:solidFill>
              <a:latin typeface="Gotham Rounded Book"/>
              <a:cs typeface="Gotham Rounded Book"/>
            </a:endParaRPr>
          </a:p>
        </p:txBody>
      </p:sp>
    </p:spTree>
    <p:extLst>
      <p:ext uri="{BB962C8B-B14F-4D97-AF65-F5344CB8AC3E}">
        <p14:creationId xmlns:p14="http://schemas.microsoft.com/office/powerpoint/2010/main" val="13855054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8"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15344"/>
          <a:stretch/>
        </p:blipFill>
        <p:spPr bwMode="auto">
          <a:xfrm>
            <a:off x="0" y="0"/>
            <a:ext cx="9144000" cy="5805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Picture 8" descr="Z:\Pictures\logos\WJEC_Logo_RGB.jp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46155" y="5928233"/>
            <a:ext cx="701740" cy="700998"/>
          </a:xfrm>
          <a:prstGeom prst="rect">
            <a:avLst/>
          </a:prstGeom>
          <a:noFill/>
          <a:extLst>
            <a:ext uri="{909E8E84-426E-40DD-AFC4-6F175D3DCCD1}">
              <a14:hiddenFill xmlns:a14="http://schemas.microsoft.com/office/drawing/2010/main">
                <a:solidFill>
                  <a:srgbClr val="FFFFFF"/>
                </a:solidFill>
              </a14:hiddenFill>
            </a:ext>
          </a:extLst>
        </p:spPr>
      </p:pic>
      <p:sp>
        <p:nvSpPr>
          <p:cNvPr id="4" name="Date Placeholder 3"/>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17689240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4" descr="Y:\Tools and Systems\Educational Support\Marketing and Communications\Jay\Banners\Power Point\EDUQAS-POWERPOINTheader.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30891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5064665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7"/>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231" y="1911"/>
            <a:ext cx="9152231" cy="1265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32996696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41679909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31991815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8" name="Footer Placeholder 7"/>
          <p:cNvSpPr>
            <a:spLocks noGrp="1"/>
          </p:cNvSpPr>
          <p:nvPr>
            <p:ph type="ftr" sz="quarter" idx="11"/>
          </p:nvPr>
        </p:nvSpPr>
        <p:spPr/>
        <p:txBody>
          <a:bodyPr/>
          <a:lstStyle/>
          <a:p>
            <a:endParaRPr lang="en-GB" dirty="0"/>
          </a:p>
        </p:txBody>
      </p:sp>
      <p:sp>
        <p:nvSpPr>
          <p:cNvPr id="9" name="Slide Number Placeholder 8"/>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18955776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24537217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1CEC97-3610-4BC3-9863-84860970E407}" type="datetimeFigureOut">
              <a:rPr lang="en-GB" smtClean="0"/>
              <a:t>20/12/2021</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1F29FF0E-3B88-4BA3-99B1-B148A18A82CB}" type="slidenum">
              <a:rPr lang="en-GB" smtClean="0"/>
              <a:t>‹#›</a:t>
            </a:fld>
            <a:endParaRPr lang="en-GB" dirty="0"/>
          </a:p>
        </p:txBody>
      </p:sp>
      <p:pic>
        <p:nvPicPr>
          <p:cNvPr id="6" name="Eduqas_Powerpoint_Templates_for PPT-1.ps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TextBox 6"/>
          <p:cNvSpPr txBox="1"/>
          <p:nvPr userDrawn="1"/>
        </p:nvSpPr>
        <p:spPr>
          <a:xfrm>
            <a:off x="278740" y="569174"/>
            <a:ext cx="4769510" cy="634020"/>
          </a:xfrm>
          <a:prstGeom prst="rect">
            <a:avLst/>
          </a:prstGeom>
          <a:noFill/>
        </p:spPr>
        <p:txBody>
          <a:bodyPr wrap="square" rtlCol="0">
            <a:spAutoFit/>
          </a:bodyPr>
          <a:lstStyle/>
          <a:p>
            <a:pPr>
              <a:lnSpc>
                <a:spcPct val="80000"/>
              </a:lnSpc>
            </a:pPr>
            <a:r>
              <a:rPr lang="en-US" sz="4400" kern="1100" spc="-30" dirty="0">
                <a:solidFill>
                  <a:schemeClr val="bg1"/>
                </a:solidFill>
                <a:latin typeface="Gotham Rounded Book"/>
                <a:cs typeface="Gotham Rounded Book"/>
              </a:rPr>
              <a:t>Any Questions?</a:t>
            </a:r>
          </a:p>
        </p:txBody>
      </p:sp>
    </p:spTree>
    <p:extLst>
      <p:ext uri="{BB962C8B-B14F-4D97-AF65-F5344CB8AC3E}">
        <p14:creationId xmlns:p14="http://schemas.microsoft.com/office/powerpoint/2010/main" val="32895017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1CEC97-3610-4BC3-9863-84860970E407}" type="datetimeFigureOut">
              <a:rPr lang="en-GB" smtClean="0"/>
              <a:t>20/12/2021</a:t>
            </a:fld>
            <a:endParaRPr lang="en-GB"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F29FF0E-3B88-4BA3-99B1-B148A18A82CB}" type="slidenum">
              <a:rPr lang="en-GB" smtClean="0"/>
              <a:t>‹#›</a:t>
            </a:fld>
            <a:endParaRPr lang="en-GB" dirty="0"/>
          </a:p>
        </p:txBody>
      </p:sp>
    </p:spTree>
    <p:extLst>
      <p:ext uri="{BB962C8B-B14F-4D97-AF65-F5344CB8AC3E}">
        <p14:creationId xmlns:p14="http://schemas.microsoft.com/office/powerpoint/2010/main" val="31501308"/>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50" r:id="rId3"/>
    <p:sldLayoutId id="2147483662" r:id="rId4"/>
    <p:sldLayoutId id="2147483651" r:id="rId5"/>
    <p:sldLayoutId id="2147483652" r:id="rId6"/>
    <p:sldLayoutId id="2147483653" r:id="rId7"/>
    <p:sldLayoutId id="2147483654" r:id="rId8"/>
    <p:sldLayoutId id="2147483655" r:id="rId9"/>
    <p:sldLayoutId id="2147483660" r:id="rId10"/>
    <p:sldLayoutId id="2147483656" r:id="rId11"/>
    <p:sldLayoutId id="2147483657" r:id="rId12"/>
    <p:sldLayoutId id="2147483658" r:id="rId13"/>
    <p:sldLayoutId id="2147483659" r:id="rId14"/>
    <p:sldLayoutId id="2147483663" r:id="rId15"/>
    <p:sldLayoutId id="2147483664" r:id="rId16"/>
    <p:sldLayoutId id="2147483665" r:id="rId17"/>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17.xml"/><Relationship Id="rId4" Type="http://schemas.openxmlformats.org/officeDocument/2006/relationships/image" Target="../media/image12.jpeg"/></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mailto:GCEGeography@eduqas.co.uk" TargetMode="Externa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duqas_Powerpoint_Templates_for PPT-1.psd"/>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9939"/>
            <a:ext cx="9144000" cy="6858000"/>
          </a:xfrm>
          <a:prstGeom prst="rect">
            <a:avLst/>
          </a:prstGeom>
        </p:spPr>
      </p:pic>
      <p:sp>
        <p:nvSpPr>
          <p:cNvPr id="7" name="TextBox 6"/>
          <p:cNvSpPr txBox="1"/>
          <p:nvPr/>
        </p:nvSpPr>
        <p:spPr>
          <a:xfrm>
            <a:off x="278740" y="1098550"/>
            <a:ext cx="8446160" cy="3884140"/>
          </a:xfrm>
          <a:prstGeom prst="rect">
            <a:avLst/>
          </a:prstGeom>
          <a:noFill/>
        </p:spPr>
        <p:txBody>
          <a:bodyPr wrap="square" rtlCol="0">
            <a:spAutoFit/>
          </a:bodyPr>
          <a:lstStyle/>
          <a:p>
            <a:pPr>
              <a:lnSpc>
                <a:spcPct val="80000"/>
              </a:lnSpc>
            </a:pPr>
            <a:r>
              <a:rPr lang="en-GB" sz="4400" dirty="0">
                <a:solidFill>
                  <a:schemeClr val="bg1"/>
                </a:solidFill>
                <a:latin typeface="Arial" panose="020B0604020202020204" pitchFamily="34" charset="0"/>
                <a:cs typeface="Arial" panose="020B0604020202020204" pitchFamily="34" charset="0"/>
              </a:rPr>
              <a:t>Assessing WJEC Eduqas </a:t>
            </a:r>
            <a:r>
              <a:rPr lang="en-GB" sz="4400" i="1" dirty="0">
                <a:solidFill>
                  <a:schemeClr val="bg1"/>
                </a:solidFill>
                <a:latin typeface="Arial" panose="020B0604020202020204" pitchFamily="34" charset="0"/>
                <a:cs typeface="Arial" panose="020B0604020202020204" pitchFamily="34" charset="0"/>
              </a:rPr>
              <a:t>AS Geography</a:t>
            </a:r>
          </a:p>
          <a:p>
            <a:pPr>
              <a:lnSpc>
                <a:spcPct val="80000"/>
              </a:lnSpc>
            </a:pPr>
            <a:endParaRPr lang="en-GB" sz="4400" i="1" dirty="0">
              <a:solidFill>
                <a:schemeClr val="bg1"/>
              </a:solidFill>
              <a:latin typeface="Arial" panose="020B0604020202020204" pitchFamily="34" charset="0"/>
              <a:cs typeface="Arial" panose="020B0604020202020204" pitchFamily="34" charset="0"/>
            </a:endParaRPr>
          </a:p>
          <a:p>
            <a:pPr>
              <a:lnSpc>
                <a:spcPct val="80000"/>
              </a:lnSpc>
            </a:pPr>
            <a:endParaRPr lang="en-GB" sz="4400" i="1" dirty="0">
              <a:solidFill>
                <a:schemeClr val="bg1"/>
              </a:solidFill>
              <a:latin typeface="Arial" panose="020B0604020202020204" pitchFamily="34" charset="0"/>
              <a:cs typeface="Arial" panose="020B0604020202020204" pitchFamily="34" charset="0"/>
            </a:endParaRPr>
          </a:p>
          <a:p>
            <a:pPr>
              <a:lnSpc>
                <a:spcPct val="80000"/>
              </a:lnSpc>
            </a:pPr>
            <a:endParaRPr lang="en-GB" sz="4400" i="1" dirty="0">
              <a:solidFill>
                <a:schemeClr val="bg1"/>
              </a:solidFill>
              <a:latin typeface="Arial" panose="020B0604020202020204" pitchFamily="34" charset="0"/>
              <a:cs typeface="Arial" panose="020B0604020202020204" pitchFamily="34" charset="0"/>
            </a:endParaRPr>
          </a:p>
          <a:p>
            <a:pPr>
              <a:lnSpc>
                <a:spcPct val="80000"/>
              </a:lnSpc>
            </a:pPr>
            <a:r>
              <a:rPr lang="en-GB" sz="4400" dirty="0">
                <a:solidFill>
                  <a:schemeClr val="bg1"/>
                </a:solidFill>
                <a:latin typeface="Arial" panose="020B0604020202020204" pitchFamily="34" charset="0"/>
                <a:cs typeface="Arial" panose="020B0604020202020204" pitchFamily="34" charset="0"/>
              </a:rPr>
              <a:t>Marking </a:t>
            </a:r>
            <a:r>
              <a:rPr lang="en-GB" sz="4400">
                <a:solidFill>
                  <a:schemeClr val="bg1"/>
                </a:solidFill>
                <a:latin typeface="Arial" panose="020B0604020202020204" pitchFamily="34" charset="0"/>
                <a:cs typeface="Arial" panose="020B0604020202020204" pitchFamily="34" charset="0"/>
              </a:rPr>
              <a:t>Component 2</a:t>
            </a:r>
            <a:endParaRPr lang="en-US" sz="4400" kern="1100" spc="-30" dirty="0">
              <a:solidFill>
                <a:srgbClr val="F7B385"/>
              </a:solidFill>
              <a:latin typeface="Gotham Rounded Book"/>
              <a:cs typeface="Gotham Rounded Book"/>
            </a:endParaRPr>
          </a:p>
          <a:p>
            <a:pPr>
              <a:lnSpc>
                <a:spcPct val="80000"/>
              </a:lnSpc>
            </a:pPr>
            <a:endParaRPr lang="en-US" sz="4400" kern="1100" spc="-30" dirty="0">
              <a:solidFill>
                <a:schemeClr val="bg1"/>
              </a:solidFill>
              <a:latin typeface="Gotham Rounded Book"/>
              <a:cs typeface="Gotham Rounded Book"/>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271" y="6120618"/>
            <a:ext cx="678007" cy="6780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2" descr="Z:\Pictures\logos\WJEC_Logo_RGB.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8740" y="5868674"/>
            <a:ext cx="736270" cy="7354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01981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E18A378-913B-49E6-A827-D79EF5E202DB}"/>
              </a:ext>
            </a:extLst>
          </p:cNvPr>
          <p:cNvPicPr>
            <a:picLocks noChangeAspect="1"/>
          </p:cNvPicPr>
          <p:nvPr/>
        </p:nvPicPr>
        <p:blipFill>
          <a:blip r:embed="rId2"/>
          <a:stretch>
            <a:fillRect/>
          </a:stretch>
        </p:blipFill>
        <p:spPr>
          <a:xfrm>
            <a:off x="2699792" y="1639734"/>
            <a:ext cx="3600400" cy="5092774"/>
          </a:xfrm>
          <a:prstGeom prst="rect">
            <a:avLst/>
          </a:prstGeom>
        </p:spPr>
      </p:pic>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107504" y="1187686"/>
            <a:ext cx="8928992"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300" b="1" dirty="0"/>
              <a:t>Assessment Criteria: 10-mark questions testing AO1/AO2</a:t>
            </a:r>
          </a:p>
          <a:p>
            <a:endParaRPr lang="en-GB" sz="2400" b="1" dirty="0"/>
          </a:p>
          <a:p>
            <a:pPr lvl="0"/>
            <a:endParaRPr lang="en-GB" sz="2400" b="1" dirty="0"/>
          </a:p>
        </p:txBody>
      </p:sp>
      <p:sp>
        <p:nvSpPr>
          <p:cNvPr id="5" name="Speech Bubble: Rectangle 4">
            <a:extLst>
              <a:ext uri="{FF2B5EF4-FFF2-40B4-BE49-F238E27FC236}">
                <a16:creationId xmlns:a16="http://schemas.microsoft.com/office/drawing/2014/main" id="{EC4A8447-4402-41C5-B74D-D4D33818D3B3}"/>
              </a:ext>
            </a:extLst>
          </p:cNvPr>
          <p:cNvSpPr/>
          <p:nvPr/>
        </p:nvSpPr>
        <p:spPr>
          <a:xfrm>
            <a:off x="827584" y="2002903"/>
            <a:ext cx="1632205" cy="4540908"/>
          </a:xfrm>
          <a:prstGeom prst="wedgeRectCallout">
            <a:avLst>
              <a:gd name="adj1" fmla="val 71311"/>
              <a:gd name="adj2" fmla="val -2525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AO1 focuses on knowledge and understanding of the economic impacts of the quaternary industry. An overview of the focus of each assessment objective is provided at the head of each column within the banded mark scheme. Appropriate case study material is rewarded within AO1.</a:t>
            </a:r>
          </a:p>
        </p:txBody>
      </p:sp>
      <p:sp>
        <p:nvSpPr>
          <p:cNvPr id="7" name="Speech Bubble: Rectangle 6">
            <a:extLst>
              <a:ext uri="{FF2B5EF4-FFF2-40B4-BE49-F238E27FC236}">
                <a16:creationId xmlns:a16="http://schemas.microsoft.com/office/drawing/2014/main" id="{4FA673F3-67D4-499E-8E2B-0A7FD4226EFF}"/>
              </a:ext>
            </a:extLst>
          </p:cNvPr>
          <p:cNvSpPr/>
          <p:nvPr/>
        </p:nvSpPr>
        <p:spPr>
          <a:xfrm>
            <a:off x="6530927" y="1700808"/>
            <a:ext cx="2203704" cy="5092774"/>
          </a:xfrm>
          <a:prstGeom prst="wedgeRectCallout">
            <a:avLst>
              <a:gd name="adj1" fmla="val -62968"/>
              <a:gd name="adj2" fmla="val 2269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a:t>For AO2 marks, </a:t>
            </a:r>
            <a:r>
              <a:rPr lang="en-GB" sz="1400" dirty="0"/>
              <a:t>learners are required to apply their knowledge and understanding to critically examine the impacts of the quaternary industry. A thorough evaluation may consider how the impacts may be positive and/</a:t>
            </a:r>
            <a:r>
              <a:rPr lang="en-GB" sz="1400"/>
              <a:t>or negative, which are more significant and/or </a:t>
            </a:r>
            <a:r>
              <a:rPr lang="en-GB" sz="1400" dirty="0"/>
              <a:t>how they may vary over </a:t>
            </a:r>
            <a:r>
              <a:rPr lang="en-GB" sz="1400"/>
              <a:t>geographical space and time. </a:t>
            </a:r>
            <a:r>
              <a:rPr lang="en-GB" sz="1400" dirty="0"/>
              <a:t>Other impacts, may also be considered. A partial or limited examination may make simpler statements relating to the impacts on both groups e.</a:t>
            </a:r>
            <a:r>
              <a:rPr lang="en-GB" sz="1400"/>
              <a:t>g. ‘A positive impact is..’ or </a:t>
            </a:r>
            <a:r>
              <a:rPr lang="en-GB" sz="1400" dirty="0"/>
              <a:t>‘It has had a significant </a:t>
            </a:r>
            <a:r>
              <a:rPr lang="en-GB" sz="1400"/>
              <a:t>impact on’. Points </a:t>
            </a:r>
            <a:r>
              <a:rPr lang="en-GB" sz="1400" dirty="0"/>
              <a:t>made may be unsubstantiated.</a:t>
            </a:r>
          </a:p>
        </p:txBody>
      </p:sp>
    </p:spTree>
    <p:extLst>
      <p:ext uri="{BB962C8B-B14F-4D97-AF65-F5344CB8AC3E}">
        <p14:creationId xmlns:p14="http://schemas.microsoft.com/office/powerpoint/2010/main" val="25906264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BAA3CB9-B8BC-4DA8-85EB-766B1C9058FF}"/>
              </a:ext>
            </a:extLst>
          </p:cNvPr>
          <p:cNvPicPr>
            <a:picLocks noChangeAspect="1"/>
          </p:cNvPicPr>
          <p:nvPr/>
        </p:nvPicPr>
        <p:blipFill>
          <a:blip r:embed="rId2"/>
          <a:stretch>
            <a:fillRect/>
          </a:stretch>
        </p:blipFill>
        <p:spPr>
          <a:xfrm>
            <a:off x="2664080" y="1629932"/>
            <a:ext cx="3815840" cy="5192895"/>
          </a:xfrm>
          <a:prstGeom prst="rect">
            <a:avLst/>
          </a:prstGeom>
        </p:spPr>
      </p:pic>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35496" y="1187686"/>
            <a:ext cx="9108504"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300" b="1" dirty="0"/>
              <a:t>Assessment Criteria: 15-mark questions testing AO1/AO2</a:t>
            </a:r>
          </a:p>
          <a:p>
            <a:endParaRPr lang="en-GB" sz="2400" b="1" dirty="0"/>
          </a:p>
          <a:p>
            <a:pPr lvl="0"/>
            <a:endParaRPr lang="en-GB" sz="2400" b="1" dirty="0"/>
          </a:p>
        </p:txBody>
      </p:sp>
      <p:sp>
        <p:nvSpPr>
          <p:cNvPr id="5" name="Speech Bubble: Rectangle 4">
            <a:extLst>
              <a:ext uri="{FF2B5EF4-FFF2-40B4-BE49-F238E27FC236}">
                <a16:creationId xmlns:a16="http://schemas.microsoft.com/office/drawing/2014/main" id="{EC4A8447-4402-41C5-B74D-D4D33818D3B3}"/>
              </a:ext>
            </a:extLst>
          </p:cNvPr>
          <p:cNvSpPr/>
          <p:nvPr/>
        </p:nvSpPr>
        <p:spPr>
          <a:xfrm>
            <a:off x="917452" y="2432305"/>
            <a:ext cx="1632205" cy="3933742"/>
          </a:xfrm>
          <a:prstGeom prst="wedgeRectCallout">
            <a:avLst>
              <a:gd name="adj1" fmla="val 61787"/>
              <a:gd name="adj2" fmla="val -1967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Guidance on awarding marks, for each AO, and illustrative examples of creditworthy material is contained in the indicative content for both assessment objectives. Credit any other valid points made which are not contained in the indicative content. </a:t>
            </a:r>
          </a:p>
        </p:txBody>
      </p:sp>
      <p:sp>
        <p:nvSpPr>
          <p:cNvPr id="7" name="Speech Bubble: Rectangle 6">
            <a:extLst>
              <a:ext uri="{FF2B5EF4-FFF2-40B4-BE49-F238E27FC236}">
                <a16:creationId xmlns:a16="http://schemas.microsoft.com/office/drawing/2014/main" id="{4FA673F3-67D4-499E-8E2B-0A7FD4226EFF}"/>
              </a:ext>
            </a:extLst>
          </p:cNvPr>
          <p:cNvSpPr/>
          <p:nvPr/>
        </p:nvSpPr>
        <p:spPr>
          <a:xfrm>
            <a:off x="6708766" y="2432305"/>
            <a:ext cx="2032310" cy="3961979"/>
          </a:xfrm>
          <a:prstGeom prst="wedgeRectCallout">
            <a:avLst>
              <a:gd name="adj1" fmla="val -62968"/>
              <a:gd name="adj2" fmla="val 2269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Within their responses, learners are </a:t>
            </a:r>
            <a:r>
              <a:rPr lang="en-GB" sz="1400"/>
              <a:t>required to demonstrate </a:t>
            </a:r>
            <a:r>
              <a:rPr lang="en-GB" sz="1400" dirty="0"/>
              <a:t>and apply their knowledge and understanding of the extent to which rural communities are able to manage continuity and change. In essay questions such as this one, where the balance of marks available for AO1 and AO2 are weighted towards AO2, a substantiated conclusion is required for AO2 marks in Band 3.</a:t>
            </a:r>
          </a:p>
        </p:txBody>
      </p:sp>
    </p:spTree>
    <p:extLst>
      <p:ext uri="{BB962C8B-B14F-4D97-AF65-F5344CB8AC3E}">
        <p14:creationId xmlns:p14="http://schemas.microsoft.com/office/powerpoint/2010/main" val="7329756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57638F6-3BF4-4E07-9F3F-D8A460939EB0}"/>
              </a:ext>
            </a:extLst>
          </p:cNvPr>
          <p:cNvPicPr>
            <a:picLocks noChangeAspect="1"/>
          </p:cNvPicPr>
          <p:nvPr/>
        </p:nvPicPr>
        <p:blipFill>
          <a:blip r:embed="rId2"/>
          <a:stretch>
            <a:fillRect/>
          </a:stretch>
        </p:blipFill>
        <p:spPr>
          <a:xfrm>
            <a:off x="2412161" y="1556862"/>
            <a:ext cx="3775538" cy="5229200"/>
          </a:xfrm>
          <a:prstGeom prst="rect">
            <a:avLst/>
          </a:prstGeom>
        </p:spPr>
      </p:pic>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107504" y="1187686"/>
            <a:ext cx="8928992"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300" b="1" dirty="0"/>
              <a:t>Assessment Criteria: 15-mark questions testing AO1/AO2</a:t>
            </a:r>
          </a:p>
          <a:p>
            <a:endParaRPr lang="en-GB" sz="2400" b="1" dirty="0"/>
          </a:p>
          <a:p>
            <a:pPr lvl="0"/>
            <a:endParaRPr lang="en-GB" sz="2400" b="1" dirty="0"/>
          </a:p>
        </p:txBody>
      </p:sp>
      <p:sp>
        <p:nvSpPr>
          <p:cNvPr id="5" name="Speech Bubble: Rectangle 4">
            <a:extLst>
              <a:ext uri="{FF2B5EF4-FFF2-40B4-BE49-F238E27FC236}">
                <a16:creationId xmlns:a16="http://schemas.microsoft.com/office/drawing/2014/main" id="{EC4A8447-4402-41C5-B74D-D4D33818D3B3}"/>
              </a:ext>
            </a:extLst>
          </p:cNvPr>
          <p:cNvSpPr/>
          <p:nvPr/>
        </p:nvSpPr>
        <p:spPr>
          <a:xfrm>
            <a:off x="443730" y="1988840"/>
            <a:ext cx="1632205" cy="4536504"/>
          </a:xfrm>
          <a:prstGeom prst="wedgeRectCallout">
            <a:avLst>
              <a:gd name="adj1" fmla="val 71311"/>
              <a:gd name="adj2" fmla="val -2525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AO1 focuses on knowledge and understanding of how rural communities manage continuity and change in different ways. An overview of the focus of each assessment objective is provided at the head of each column within the banded mark scheme. Appropriate case study material is rewarded within AO1.</a:t>
            </a:r>
          </a:p>
        </p:txBody>
      </p:sp>
      <p:sp>
        <p:nvSpPr>
          <p:cNvPr id="7" name="Speech Bubble: Rectangle 6">
            <a:extLst>
              <a:ext uri="{FF2B5EF4-FFF2-40B4-BE49-F238E27FC236}">
                <a16:creationId xmlns:a16="http://schemas.microsoft.com/office/drawing/2014/main" id="{4FA673F3-67D4-499E-8E2B-0A7FD4226EFF}"/>
              </a:ext>
            </a:extLst>
          </p:cNvPr>
          <p:cNvSpPr/>
          <p:nvPr/>
        </p:nvSpPr>
        <p:spPr>
          <a:xfrm>
            <a:off x="6391816" y="1700807"/>
            <a:ext cx="2440563" cy="4977277"/>
          </a:xfrm>
          <a:prstGeom prst="wedgeRectCallout">
            <a:avLst>
              <a:gd name="adj1" fmla="val -62569"/>
              <a:gd name="adj2" fmla="val 1920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a:t>For AO2 marks, </a:t>
            </a:r>
            <a:r>
              <a:rPr lang="en-GB" sz="1400" dirty="0"/>
              <a:t>learners are required to apply their knowledge and understanding to critically appraise the varying success with which rural communities manage continuity and change. A thorough evaluation may acknowledge that there are degrees of success or failure and that these vary </a:t>
            </a:r>
            <a:r>
              <a:rPr lang="en-GB" sz="1400"/>
              <a:t>between places or </a:t>
            </a:r>
            <a:r>
              <a:rPr lang="en-GB" sz="1400" dirty="0"/>
              <a:t>over time or due to the influence of particular stakeholders. It may acknowledge that not all may benefit or lose out equally or that any success may not be sustainable in the long-term. A partial or limited discussion may make simpler statements relating </a:t>
            </a:r>
            <a:r>
              <a:rPr lang="en-GB" sz="1400"/>
              <a:t>to the </a:t>
            </a:r>
            <a:r>
              <a:rPr lang="en-GB" sz="1400" dirty="0"/>
              <a:t>success or failure of management strategies.</a:t>
            </a:r>
          </a:p>
        </p:txBody>
      </p:sp>
    </p:spTree>
    <p:extLst>
      <p:ext uri="{BB962C8B-B14F-4D97-AF65-F5344CB8AC3E}">
        <p14:creationId xmlns:p14="http://schemas.microsoft.com/office/powerpoint/2010/main" val="18877277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B12AF7AD-E6F9-4927-B4C5-0758E415D70F}"/>
              </a:ext>
            </a:extLst>
          </p:cNvPr>
          <p:cNvSpPr txBox="1">
            <a:spLocks/>
          </p:cNvSpPr>
          <p:nvPr/>
        </p:nvSpPr>
        <p:spPr>
          <a:xfrm>
            <a:off x="1109663" y="116632"/>
            <a:ext cx="7577137" cy="1048836"/>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4000" b="1" dirty="0">
                <a:solidFill>
                  <a:schemeClr val="bg1"/>
                </a:solidFill>
                <a:latin typeface="Arial" panose="020B0604020202020204" pitchFamily="34" charset="0"/>
                <a:cs typeface="Arial" panose="020B0604020202020204" pitchFamily="34" charset="0"/>
              </a:rPr>
              <a:t>Assessing evidence</a:t>
            </a:r>
          </a:p>
        </p:txBody>
      </p:sp>
      <p:sp>
        <p:nvSpPr>
          <p:cNvPr id="6" name="TextBox 5">
            <a:extLst>
              <a:ext uri="{FF2B5EF4-FFF2-40B4-BE49-F238E27FC236}">
                <a16:creationId xmlns:a16="http://schemas.microsoft.com/office/drawing/2014/main" id="{8FE6E631-33AE-4BF8-9811-2508E556599F}"/>
              </a:ext>
            </a:extLst>
          </p:cNvPr>
          <p:cNvSpPr txBox="1"/>
          <p:nvPr/>
        </p:nvSpPr>
        <p:spPr>
          <a:xfrm>
            <a:off x="196084" y="1165468"/>
            <a:ext cx="8568952" cy="2277547"/>
          </a:xfrm>
          <a:prstGeom prst="rect">
            <a:avLst/>
          </a:prstGeom>
          <a:noFill/>
        </p:spPr>
        <p:txBody>
          <a:bodyPr wrap="square" rtlCol="0">
            <a:spAutoFit/>
          </a:bodyPr>
          <a:lstStyle/>
          <a:p>
            <a:r>
              <a:rPr lang="en-GB" sz="2400" b="1" dirty="0">
                <a:latin typeface="Arial" panose="020B0604020202020204" pitchFamily="34" charset="0"/>
                <a:cs typeface="Arial" panose="020B0604020202020204" pitchFamily="34" charset="0"/>
              </a:rPr>
              <a:t>Component 2: Fieldwork Skills in Geography</a:t>
            </a:r>
          </a:p>
          <a:p>
            <a:endParaRPr lang="en-GB"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Questions in this section test knowledge and understanding of a range of geographical skills listed in Appendix A of the specification. Questions test all three assessment objectives and are based around the six stages of the enquiry process. Each questions provides a fieldwork context to which learners must apply their knowledge and understanding of the following:</a:t>
            </a:r>
            <a:endParaRPr lang="en-GB" sz="2000" dirty="0"/>
          </a:p>
        </p:txBody>
      </p:sp>
      <p:graphicFrame>
        <p:nvGraphicFramePr>
          <p:cNvPr id="7" name="Table 2">
            <a:extLst>
              <a:ext uri="{FF2B5EF4-FFF2-40B4-BE49-F238E27FC236}">
                <a16:creationId xmlns:a16="http://schemas.microsoft.com/office/drawing/2014/main" id="{A4B0F273-7544-4CEA-A981-2E56E7CDB86B}"/>
              </a:ext>
            </a:extLst>
          </p:cNvPr>
          <p:cNvGraphicFramePr>
            <a:graphicFrameLocks noGrp="1"/>
          </p:cNvGraphicFramePr>
          <p:nvPr>
            <p:extLst>
              <p:ext uri="{D42A27DB-BD31-4B8C-83A1-F6EECF244321}">
                <p14:modId xmlns:p14="http://schemas.microsoft.com/office/powerpoint/2010/main" val="981498049"/>
              </p:ext>
            </p:extLst>
          </p:nvPr>
        </p:nvGraphicFramePr>
        <p:xfrm>
          <a:off x="727858" y="3501008"/>
          <a:ext cx="7688284" cy="3129280"/>
        </p:xfrm>
        <a:graphic>
          <a:graphicData uri="http://schemas.openxmlformats.org/drawingml/2006/table">
            <a:tbl>
              <a:tblPr firstRow="1" bandRow="1">
                <a:tableStyleId>{5C22544A-7EE6-4342-B048-85BDC9FD1C3A}</a:tableStyleId>
              </a:tblPr>
              <a:tblGrid>
                <a:gridCol w="1728192">
                  <a:extLst>
                    <a:ext uri="{9D8B030D-6E8A-4147-A177-3AD203B41FA5}">
                      <a16:colId xmlns:a16="http://schemas.microsoft.com/office/drawing/2014/main" val="805918940"/>
                    </a:ext>
                  </a:extLst>
                </a:gridCol>
                <a:gridCol w="5960092">
                  <a:extLst>
                    <a:ext uri="{9D8B030D-6E8A-4147-A177-3AD203B41FA5}">
                      <a16:colId xmlns:a16="http://schemas.microsoft.com/office/drawing/2014/main" val="828847245"/>
                    </a:ext>
                  </a:extLst>
                </a:gridCol>
              </a:tblGrid>
              <a:tr h="370840">
                <a:tc>
                  <a:txBody>
                    <a:bodyPr/>
                    <a:lstStyle/>
                    <a:p>
                      <a:pPr algn="ctr"/>
                      <a:r>
                        <a:rPr lang="en-GB" sz="1500" dirty="0">
                          <a:solidFill>
                            <a:schemeClr val="tx1"/>
                          </a:solidFill>
                          <a:latin typeface="Arial" panose="020B0604020202020204" pitchFamily="34" charset="0"/>
                          <a:cs typeface="Arial" panose="020B0604020202020204" pitchFamily="34" charset="0"/>
                        </a:rPr>
                        <a:t>Sequence of the enquiry process</a:t>
                      </a:r>
                    </a:p>
                  </a:txBody>
                  <a:tcPr>
                    <a:solidFill>
                      <a:schemeClr val="accent6">
                        <a:lumMod val="40000"/>
                        <a:lumOff val="60000"/>
                      </a:schemeClr>
                    </a:solidFill>
                  </a:tcPr>
                </a:tc>
                <a:tc>
                  <a:txBody>
                    <a:bodyPr/>
                    <a:lstStyle/>
                    <a:p>
                      <a:pPr algn="ctr"/>
                      <a:r>
                        <a:rPr lang="en-GB" sz="1500" dirty="0">
                          <a:solidFill>
                            <a:schemeClr val="tx1"/>
                          </a:solidFill>
                          <a:latin typeface="Arial" panose="020B0604020202020204" pitchFamily="34" charset="0"/>
                          <a:cs typeface="Arial" panose="020B0604020202020204" pitchFamily="34" charset="0"/>
                        </a:rPr>
                        <a:t>Enquiry questions</a:t>
                      </a:r>
                    </a:p>
                  </a:txBody>
                  <a:tcPr>
                    <a:solidFill>
                      <a:schemeClr val="accent6">
                        <a:lumMod val="40000"/>
                        <a:lumOff val="60000"/>
                      </a:schemeClr>
                    </a:solidFill>
                  </a:tcPr>
                </a:tc>
                <a:extLst>
                  <a:ext uri="{0D108BD9-81ED-4DB2-BD59-A6C34878D82A}">
                    <a16:rowId xmlns:a16="http://schemas.microsoft.com/office/drawing/2014/main" val="1342746235"/>
                  </a:ext>
                </a:extLst>
              </a:tr>
              <a:tr h="370840">
                <a:tc>
                  <a:txBody>
                    <a:bodyPr/>
                    <a:lstStyle/>
                    <a:p>
                      <a:pPr algn="ctr"/>
                      <a:r>
                        <a:rPr lang="en-GB" sz="1500" dirty="0">
                          <a:latin typeface="Arial" panose="020B0604020202020204" pitchFamily="34" charset="0"/>
                          <a:cs typeface="Arial" panose="020B0604020202020204" pitchFamily="34" charset="0"/>
                        </a:rPr>
                        <a:t>1</a:t>
                      </a:r>
                    </a:p>
                  </a:txBody>
                  <a:tcPr>
                    <a:solidFill>
                      <a:schemeClr val="accent6">
                        <a:lumMod val="20000"/>
                        <a:lumOff val="80000"/>
                      </a:schemeClr>
                    </a:solidFill>
                  </a:tcPr>
                </a:tc>
                <a:tc>
                  <a:txBody>
                    <a:bodyPr/>
                    <a:lstStyle/>
                    <a:p>
                      <a:pPr algn="l"/>
                      <a:r>
                        <a:rPr lang="en-GB" sz="1500" dirty="0">
                          <a:latin typeface="Arial" panose="020B0604020202020204" pitchFamily="34" charset="0"/>
                          <a:cs typeface="Arial" panose="020B0604020202020204" pitchFamily="34" charset="0"/>
                        </a:rPr>
                        <a:t>Planning – what is the geographical enquiry process?</a:t>
                      </a:r>
                    </a:p>
                  </a:txBody>
                  <a:tcPr>
                    <a:solidFill>
                      <a:schemeClr val="accent6">
                        <a:lumMod val="20000"/>
                        <a:lumOff val="80000"/>
                      </a:schemeClr>
                    </a:solidFill>
                  </a:tcPr>
                </a:tc>
                <a:extLst>
                  <a:ext uri="{0D108BD9-81ED-4DB2-BD59-A6C34878D82A}">
                    <a16:rowId xmlns:a16="http://schemas.microsoft.com/office/drawing/2014/main" val="2169366198"/>
                  </a:ext>
                </a:extLst>
              </a:tr>
              <a:tr h="370840">
                <a:tc>
                  <a:txBody>
                    <a:bodyPr/>
                    <a:lstStyle/>
                    <a:p>
                      <a:pPr algn="ctr"/>
                      <a:r>
                        <a:rPr lang="en-GB" sz="1500" dirty="0">
                          <a:latin typeface="Arial" panose="020B0604020202020204" pitchFamily="34" charset="0"/>
                          <a:cs typeface="Arial" panose="020B0604020202020204" pitchFamily="34" charset="0"/>
                        </a:rPr>
                        <a:t>2</a:t>
                      </a:r>
                    </a:p>
                  </a:txBody>
                  <a:tcPr>
                    <a:solidFill>
                      <a:schemeClr val="accent6">
                        <a:lumMod val="20000"/>
                        <a:lumOff val="80000"/>
                      </a:schemeClr>
                    </a:solidFill>
                  </a:tcPr>
                </a:tc>
                <a:tc>
                  <a:txBody>
                    <a:bodyPr/>
                    <a:lstStyle/>
                    <a:p>
                      <a:pPr algn="l"/>
                      <a:r>
                        <a:rPr lang="en-GB" sz="1500" dirty="0">
                          <a:latin typeface="Arial" panose="020B0604020202020204" pitchFamily="34" charset="0"/>
                          <a:cs typeface="Arial" panose="020B0604020202020204" pitchFamily="34" charset="0"/>
                        </a:rPr>
                        <a:t>Data collection – how is data and information (evidence) collected?</a:t>
                      </a:r>
                    </a:p>
                  </a:txBody>
                  <a:tcPr>
                    <a:solidFill>
                      <a:schemeClr val="accent6">
                        <a:lumMod val="20000"/>
                        <a:lumOff val="80000"/>
                      </a:schemeClr>
                    </a:solidFill>
                  </a:tcPr>
                </a:tc>
                <a:extLst>
                  <a:ext uri="{0D108BD9-81ED-4DB2-BD59-A6C34878D82A}">
                    <a16:rowId xmlns:a16="http://schemas.microsoft.com/office/drawing/2014/main" val="2619122497"/>
                  </a:ext>
                </a:extLst>
              </a:tr>
              <a:tr h="370840">
                <a:tc>
                  <a:txBody>
                    <a:bodyPr/>
                    <a:lstStyle/>
                    <a:p>
                      <a:pPr algn="ctr"/>
                      <a:r>
                        <a:rPr lang="en-GB" sz="1500" dirty="0">
                          <a:latin typeface="Arial" panose="020B0604020202020204" pitchFamily="34" charset="0"/>
                          <a:cs typeface="Arial" panose="020B0604020202020204" pitchFamily="34" charset="0"/>
                        </a:rPr>
                        <a:t>3</a:t>
                      </a:r>
                    </a:p>
                  </a:txBody>
                  <a:tcPr>
                    <a:solidFill>
                      <a:schemeClr val="accent6">
                        <a:lumMod val="20000"/>
                        <a:lumOff val="80000"/>
                      </a:schemeClr>
                    </a:solidFill>
                  </a:tcPr>
                </a:tc>
                <a:tc>
                  <a:txBody>
                    <a:bodyPr/>
                    <a:lstStyle/>
                    <a:p>
                      <a:pPr algn="l"/>
                      <a:r>
                        <a:rPr lang="en-GB" sz="1500" dirty="0">
                          <a:latin typeface="Arial" panose="020B0604020202020204" pitchFamily="34" charset="0"/>
                          <a:cs typeface="Arial" panose="020B0604020202020204" pitchFamily="34" charset="0"/>
                        </a:rPr>
                        <a:t>Presentation and display – how is the collected data and information presented?</a:t>
                      </a:r>
                    </a:p>
                  </a:txBody>
                  <a:tcPr>
                    <a:solidFill>
                      <a:schemeClr val="accent6">
                        <a:lumMod val="20000"/>
                        <a:lumOff val="80000"/>
                      </a:schemeClr>
                    </a:solidFill>
                  </a:tcPr>
                </a:tc>
                <a:extLst>
                  <a:ext uri="{0D108BD9-81ED-4DB2-BD59-A6C34878D82A}">
                    <a16:rowId xmlns:a16="http://schemas.microsoft.com/office/drawing/2014/main" val="230019095"/>
                  </a:ext>
                </a:extLst>
              </a:tr>
              <a:tr h="370840">
                <a:tc>
                  <a:txBody>
                    <a:bodyPr/>
                    <a:lstStyle/>
                    <a:p>
                      <a:pPr algn="ctr"/>
                      <a:r>
                        <a:rPr lang="en-GB" sz="1500" dirty="0">
                          <a:latin typeface="Arial" panose="020B0604020202020204" pitchFamily="34" charset="0"/>
                          <a:cs typeface="Arial" panose="020B0604020202020204" pitchFamily="34" charset="0"/>
                        </a:rPr>
                        <a:t>4</a:t>
                      </a:r>
                    </a:p>
                  </a:txBody>
                  <a:tcPr>
                    <a:solidFill>
                      <a:schemeClr val="accent6">
                        <a:lumMod val="20000"/>
                        <a:lumOff val="80000"/>
                      </a:schemeClr>
                    </a:solidFill>
                  </a:tcPr>
                </a:tc>
                <a:tc>
                  <a:txBody>
                    <a:bodyPr/>
                    <a:lstStyle/>
                    <a:p>
                      <a:pPr algn="l"/>
                      <a:r>
                        <a:rPr lang="en-GB" sz="1500" dirty="0">
                          <a:latin typeface="Arial" panose="020B0604020202020204" pitchFamily="34" charset="0"/>
                          <a:cs typeface="Arial" panose="020B0604020202020204" pitchFamily="34" charset="0"/>
                        </a:rPr>
                        <a:t>Analysis and interpretation of findings – how can the evidence be analysed?</a:t>
                      </a:r>
                    </a:p>
                  </a:txBody>
                  <a:tcPr>
                    <a:solidFill>
                      <a:schemeClr val="accent6">
                        <a:lumMod val="20000"/>
                        <a:lumOff val="80000"/>
                      </a:schemeClr>
                    </a:solidFill>
                  </a:tcPr>
                </a:tc>
                <a:extLst>
                  <a:ext uri="{0D108BD9-81ED-4DB2-BD59-A6C34878D82A}">
                    <a16:rowId xmlns:a16="http://schemas.microsoft.com/office/drawing/2014/main" val="204792542"/>
                  </a:ext>
                </a:extLst>
              </a:tr>
              <a:tr h="370840">
                <a:tc>
                  <a:txBody>
                    <a:bodyPr/>
                    <a:lstStyle/>
                    <a:p>
                      <a:pPr algn="ctr"/>
                      <a:r>
                        <a:rPr lang="en-GB" sz="1500" dirty="0">
                          <a:latin typeface="Arial" panose="020B0604020202020204" pitchFamily="34" charset="0"/>
                          <a:cs typeface="Arial" panose="020B0604020202020204" pitchFamily="34" charset="0"/>
                        </a:rPr>
                        <a:t>5</a:t>
                      </a:r>
                    </a:p>
                  </a:txBody>
                  <a:tcPr>
                    <a:solidFill>
                      <a:schemeClr val="accent6">
                        <a:lumMod val="20000"/>
                        <a:lumOff val="80000"/>
                      </a:schemeClr>
                    </a:solidFill>
                  </a:tcPr>
                </a:tc>
                <a:tc>
                  <a:txBody>
                    <a:bodyPr/>
                    <a:lstStyle/>
                    <a:p>
                      <a:pPr algn="l"/>
                      <a:r>
                        <a:rPr lang="en-GB" sz="1500" dirty="0">
                          <a:latin typeface="Arial" panose="020B0604020202020204" pitchFamily="34" charset="0"/>
                          <a:cs typeface="Arial" panose="020B0604020202020204" pitchFamily="34" charset="0"/>
                        </a:rPr>
                        <a:t>Conclusion – what conclusions can be drawn?</a:t>
                      </a:r>
                    </a:p>
                  </a:txBody>
                  <a:tcPr>
                    <a:solidFill>
                      <a:schemeClr val="accent6">
                        <a:lumMod val="20000"/>
                        <a:lumOff val="80000"/>
                      </a:schemeClr>
                    </a:solidFill>
                  </a:tcPr>
                </a:tc>
                <a:extLst>
                  <a:ext uri="{0D108BD9-81ED-4DB2-BD59-A6C34878D82A}">
                    <a16:rowId xmlns:a16="http://schemas.microsoft.com/office/drawing/2014/main" val="78777022"/>
                  </a:ext>
                </a:extLst>
              </a:tr>
              <a:tr h="370840">
                <a:tc>
                  <a:txBody>
                    <a:bodyPr/>
                    <a:lstStyle/>
                    <a:p>
                      <a:pPr algn="ctr"/>
                      <a:r>
                        <a:rPr lang="en-GB" sz="1500" dirty="0">
                          <a:latin typeface="Arial" panose="020B0604020202020204" pitchFamily="34" charset="0"/>
                          <a:cs typeface="Arial" panose="020B0604020202020204" pitchFamily="34" charset="0"/>
                        </a:rPr>
                        <a:t>6</a:t>
                      </a:r>
                    </a:p>
                  </a:txBody>
                  <a:tcPr>
                    <a:solidFill>
                      <a:schemeClr val="accent6">
                        <a:lumMod val="20000"/>
                        <a:lumOff val="80000"/>
                      </a:schemeClr>
                    </a:solidFill>
                  </a:tcPr>
                </a:tc>
                <a:tc>
                  <a:txBody>
                    <a:bodyPr/>
                    <a:lstStyle/>
                    <a:p>
                      <a:pPr algn="l"/>
                      <a:r>
                        <a:rPr lang="en-GB" sz="1500" dirty="0">
                          <a:latin typeface="Arial" panose="020B0604020202020204" pitchFamily="34" charset="0"/>
                          <a:cs typeface="Arial" panose="020B0604020202020204" pitchFamily="34" charset="0"/>
                        </a:rPr>
                        <a:t>Evaluation of the whole investigation</a:t>
                      </a:r>
                    </a:p>
                  </a:txBody>
                  <a:tcPr>
                    <a:solidFill>
                      <a:schemeClr val="accent6">
                        <a:lumMod val="20000"/>
                        <a:lumOff val="80000"/>
                      </a:schemeClr>
                    </a:solidFill>
                  </a:tcPr>
                </a:tc>
                <a:extLst>
                  <a:ext uri="{0D108BD9-81ED-4DB2-BD59-A6C34878D82A}">
                    <a16:rowId xmlns:a16="http://schemas.microsoft.com/office/drawing/2014/main" val="3582496191"/>
                  </a:ext>
                </a:extLst>
              </a:tr>
            </a:tbl>
          </a:graphicData>
        </a:graphic>
      </p:graphicFrame>
    </p:spTree>
    <p:extLst>
      <p:ext uri="{BB962C8B-B14F-4D97-AF65-F5344CB8AC3E}">
        <p14:creationId xmlns:p14="http://schemas.microsoft.com/office/powerpoint/2010/main" val="42689326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D0EF268-1687-4C2C-882A-83A44ECD8387}"/>
              </a:ext>
            </a:extLst>
          </p:cNvPr>
          <p:cNvPicPr>
            <a:picLocks noChangeAspect="1"/>
          </p:cNvPicPr>
          <p:nvPr/>
        </p:nvPicPr>
        <p:blipFill>
          <a:blip r:embed="rId2"/>
          <a:stretch>
            <a:fillRect/>
          </a:stretch>
        </p:blipFill>
        <p:spPr>
          <a:xfrm>
            <a:off x="1946412" y="1812909"/>
            <a:ext cx="5131101" cy="4200618"/>
          </a:xfrm>
          <a:prstGeom prst="rect">
            <a:avLst/>
          </a:prstGeom>
        </p:spPr>
      </p:pic>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107504" y="1187686"/>
            <a:ext cx="8928992"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300" b="1" dirty="0"/>
              <a:t>Assessment Criteria:  AO1 5-mark fieldwork skills questions</a:t>
            </a:r>
            <a:endParaRPr lang="en-GB" sz="2400" b="1" dirty="0"/>
          </a:p>
        </p:txBody>
      </p:sp>
      <p:sp>
        <p:nvSpPr>
          <p:cNvPr id="5" name="Speech Bubble: Rectangle 4">
            <a:extLst>
              <a:ext uri="{FF2B5EF4-FFF2-40B4-BE49-F238E27FC236}">
                <a16:creationId xmlns:a16="http://schemas.microsoft.com/office/drawing/2014/main" id="{EC4A8447-4402-41C5-B74D-D4D33818D3B3}"/>
              </a:ext>
            </a:extLst>
          </p:cNvPr>
          <p:cNvSpPr/>
          <p:nvPr/>
        </p:nvSpPr>
        <p:spPr>
          <a:xfrm>
            <a:off x="210856" y="2996952"/>
            <a:ext cx="1632205" cy="2853622"/>
          </a:xfrm>
          <a:prstGeom prst="wedgeRectCallout">
            <a:avLst>
              <a:gd name="adj1" fmla="val 58456"/>
              <a:gd name="adj2" fmla="val -2005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Guidance on awarding marks and illustrative examples of creditworthy material is contained in the indicative content. Credit any other valid points made which are not contained in the indicative content. </a:t>
            </a:r>
          </a:p>
        </p:txBody>
      </p:sp>
      <p:sp>
        <p:nvSpPr>
          <p:cNvPr id="7" name="Speech Bubble: Rectangle 6">
            <a:extLst>
              <a:ext uri="{FF2B5EF4-FFF2-40B4-BE49-F238E27FC236}">
                <a16:creationId xmlns:a16="http://schemas.microsoft.com/office/drawing/2014/main" id="{4FA673F3-67D4-499E-8E2B-0A7FD4226EFF}"/>
              </a:ext>
            </a:extLst>
          </p:cNvPr>
          <p:cNvSpPr/>
          <p:nvPr/>
        </p:nvSpPr>
        <p:spPr>
          <a:xfrm>
            <a:off x="7162745" y="2132856"/>
            <a:ext cx="1724765" cy="4536503"/>
          </a:xfrm>
          <a:prstGeom prst="wedgeRectCallout">
            <a:avLst>
              <a:gd name="adj1" fmla="val -62968"/>
              <a:gd name="adj2" fmla="val 2269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This question tests knowledge and understanding of the planning stage of a fieldwork enquiry. Learners should identify a range of decisions made during the planning stage of a fieldwork enquiry and should explain the significance of each planning decision in detail. A </a:t>
            </a:r>
            <a:r>
              <a:rPr lang="en-GB" sz="1400"/>
              <a:t>list-like approach, </a:t>
            </a:r>
            <a:r>
              <a:rPr lang="en-GB" sz="1400" dirty="0"/>
              <a:t>with no explanation of </a:t>
            </a:r>
            <a:r>
              <a:rPr lang="en-GB" sz="1400"/>
              <a:t>the significance of decisions, </a:t>
            </a:r>
            <a:r>
              <a:rPr lang="en-GB" sz="1400" dirty="0"/>
              <a:t>would be limited to Band 1.</a:t>
            </a:r>
          </a:p>
        </p:txBody>
      </p:sp>
    </p:spTree>
    <p:extLst>
      <p:ext uri="{BB962C8B-B14F-4D97-AF65-F5344CB8AC3E}">
        <p14:creationId xmlns:p14="http://schemas.microsoft.com/office/powerpoint/2010/main" val="23842481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25EB979-8292-4EFB-AE2A-34012704779F}"/>
              </a:ext>
            </a:extLst>
          </p:cNvPr>
          <p:cNvPicPr>
            <a:picLocks noChangeAspect="1"/>
          </p:cNvPicPr>
          <p:nvPr/>
        </p:nvPicPr>
        <p:blipFill>
          <a:blip r:embed="rId2"/>
          <a:stretch>
            <a:fillRect/>
          </a:stretch>
        </p:blipFill>
        <p:spPr>
          <a:xfrm>
            <a:off x="2123728" y="1962052"/>
            <a:ext cx="6535837" cy="2933895"/>
          </a:xfrm>
          <a:prstGeom prst="rect">
            <a:avLst/>
          </a:prstGeom>
        </p:spPr>
      </p:pic>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107504" y="1187686"/>
            <a:ext cx="8928992"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300" b="1" dirty="0"/>
              <a:t>Assessment Criteria:  AO1 3-mark fieldwork skills questions</a:t>
            </a:r>
            <a:endParaRPr lang="en-GB" sz="2400" b="1" dirty="0"/>
          </a:p>
        </p:txBody>
      </p:sp>
      <p:sp>
        <p:nvSpPr>
          <p:cNvPr id="5" name="Speech Bubble: Rectangle 4">
            <a:extLst>
              <a:ext uri="{FF2B5EF4-FFF2-40B4-BE49-F238E27FC236}">
                <a16:creationId xmlns:a16="http://schemas.microsoft.com/office/drawing/2014/main" id="{EC4A8447-4402-41C5-B74D-D4D33818D3B3}"/>
              </a:ext>
            </a:extLst>
          </p:cNvPr>
          <p:cNvSpPr/>
          <p:nvPr/>
        </p:nvSpPr>
        <p:spPr>
          <a:xfrm>
            <a:off x="324523" y="2237270"/>
            <a:ext cx="1632205" cy="2853622"/>
          </a:xfrm>
          <a:prstGeom prst="wedgeRectCallout">
            <a:avLst>
              <a:gd name="adj1" fmla="val 58456"/>
              <a:gd name="adj2" fmla="val -2005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Guidance on awarding marks and illustrative examples of creditworthy material is contained in the indicative content. Credit any other valid points made which are not contained in the indicative content. </a:t>
            </a:r>
          </a:p>
        </p:txBody>
      </p:sp>
      <p:sp>
        <p:nvSpPr>
          <p:cNvPr id="7" name="Speech Bubble: Rectangle 6">
            <a:extLst>
              <a:ext uri="{FF2B5EF4-FFF2-40B4-BE49-F238E27FC236}">
                <a16:creationId xmlns:a16="http://schemas.microsoft.com/office/drawing/2014/main" id="{4FA673F3-67D4-499E-8E2B-0A7FD4226EFF}"/>
              </a:ext>
            </a:extLst>
          </p:cNvPr>
          <p:cNvSpPr/>
          <p:nvPr/>
        </p:nvSpPr>
        <p:spPr>
          <a:xfrm>
            <a:off x="2411761" y="5090892"/>
            <a:ext cx="6475750" cy="1362444"/>
          </a:xfrm>
          <a:prstGeom prst="wedgeRectCallout">
            <a:avLst>
              <a:gd name="adj1" fmla="val -10542"/>
              <a:gd name="adj2" fmla="val -8514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This question tests knowledge and understanding of data presentation techniques within a fieldwork enquiry. Learners should </a:t>
            </a:r>
            <a:r>
              <a:rPr lang="en-GB" sz="1400"/>
              <a:t>identify a reason </a:t>
            </a:r>
            <a:r>
              <a:rPr lang="en-GB" sz="1400" dirty="0"/>
              <a:t>or reasons why a particular technique would be used. There is more than one way to achieve full marks – as guided. Learners may develop one reason fully or may give more than one reason in less detail. One mark can be awarded for accurate use of data from the figure to support points made.</a:t>
            </a:r>
          </a:p>
        </p:txBody>
      </p:sp>
    </p:spTree>
    <p:extLst>
      <p:ext uri="{BB962C8B-B14F-4D97-AF65-F5344CB8AC3E}">
        <p14:creationId xmlns:p14="http://schemas.microsoft.com/office/powerpoint/2010/main" val="7830314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42316" y="1187686"/>
            <a:ext cx="8659368"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400" b="1" dirty="0"/>
              <a:t>Exemplar material to characterise successful responses:</a:t>
            </a:r>
          </a:p>
          <a:p>
            <a:pPr lvl="0"/>
            <a:endParaRPr lang="en-GB" sz="1800" dirty="0"/>
          </a:p>
          <a:p>
            <a:endParaRPr lang="en-GB" sz="2400" b="1" dirty="0"/>
          </a:p>
          <a:p>
            <a:pPr lvl="0"/>
            <a:endParaRPr lang="en-GB" sz="2400" b="1" dirty="0"/>
          </a:p>
        </p:txBody>
      </p:sp>
      <p:graphicFrame>
        <p:nvGraphicFramePr>
          <p:cNvPr id="3" name="Table 4">
            <a:extLst>
              <a:ext uri="{FF2B5EF4-FFF2-40B4-BE49-F238E27FC236}">
                <a16:creationId xmlns:a16="http://schemas.microsoft.com/office/drawing/2014/main" id="{B0621D31-F844-43AF-B50A-80E1A185823D}"/>
              </a:ext>
            </a:extLst>
          </p:cNvPr>
          <p:cNvGraphicFramePr>
            <a:graphicFrameLocks noGrp="1"/>
          </p:cNvGraphicFramePr>
          <p:nvPr>
            <p:extLst>
              <p:ext uri="{D42A27DB-BD31-4B8C-83A1-F6EECF244321}">
                <p14:modId xmlns:p14="http://schemas.microsoft.com/office/powerpoint/2010/main" val="2032257598"/>
              </p:ext>
            </p:extLst>
          </p:nvPr>
        </p:nvGraphicFramePr>
        <p:xfrm>
          <a:off x="540004" y="2158886"/>
          <a:ext cx="8063992" cy="2021840"/>
        </p:xfrm>
        <a:graphic>
          <a:graphicData uri="http://schemas.openxmlformats.org/drawingml/2006/table">
            <a:tbl>
              <a:tblPr firstRow="1" bandRow="1">
                <a:tableStyleId>{5C22544A-7EE6-4342-B048-85BDC9FD1C3A}</a:tableStyleId>
              </a:tblPr>
              <a:tblGrid>
                <a:gridCol w="1260856">
                  <a:extLst>
                    <a:ext uri="{9D8B030D-6E8A-4147-A177-3AD203B41FA5}">
                      <a16:colId xmlns:a16="http://schemas.microsoft.com/office/drawing/2014/main" val="3453795038"/>
                    </a:ext>
                  </a:extLst>
                </a:gridCol>
                <a:gridCol w="1307592">
                  <a:extLst>
                    <a:ext uri="{9D8B030D-6E8A-4147-A177-3AD203B41FA5}">
                      <a16:colId xmlns:a16="http://schemas.microsoft.com/office/drawing/2014/main" val="2156472508"/>
                    </a:ext>
                  </a:extLst>
                </a:gridCol>
                <a:gridCol w="1408176">
                  <a:extLst>
                    <a:ext uri="{9D8B030D-6E8A-4147-A177-3AD203B41FA5}">
                      <a16:colId xmlns:a16="http://schemas.microsoft.com/office/drawing/2014/main" val="2986971394"/>
                    </a:ext>
                  </a:extLst>
                </a:gridCol>
                <a:gridCol w="4087368">
                  <a:extLst>
                    <a:ext uri="{9D8B030D-6E8A-4147-A177-3AD203B41FA5}">
                      <a16:colId xmlns:a16="http://schemas.microsoft.com/office/drawing/2014/main" val="2261689800"/>
                    </a:ext>
                  </a:extLst>
                </a:gridCol>
              </a:tblGrid>
              <a:tr h="370840">
                <a:tc>
                  <a:txBody>
                    <a:bodyPr/>
                    <a:lstStyle/>
                    <a:p>
                      <a:r>
                        <a:rPr lang="en-GB" dirty="0"/>
                        <a:t>AO being tested</a:t>
                      </a:r>
                    </a:p>
                  </a:txBody>
                  <a:tcPr/>
                </a:tc>
                <a:tc>
                  <a:txBody>
                    <a:bodyPr/>
                    <a:lstStyle/>
                    <a:p>
                      <a:r>
                        <a:rPr lang="en-GB" dirty="0"/>
                        <a:t>Marks available</a:t>
                      </a:r>
                    </a:p>
                  </a:txBody>
                  <a:tcPr/>
                </a:tc>
                <a:tc>
                  <a:txBody>
                    <a:bodyPr/>
                    <a:lstStyle/>
                    <a:p>
                      <a:r>
                        <a:rPr lang="en-GB" dirty="0"/>
                        <a:t>Mark awarded</a:t>
                      </a:r>
                    </a:p>
                  </a:txBody>
                  <a:tcPr/>
                </a:tc>
                <a:tc>
                  <a:txBody>
                    <a:bodyPr/>
                    <a:lstStyle/>
                    <a:p>
                      <a:r>
                        <a:rPr lang="en-GB" dirty="0"/>
                        <a:t>Exemplar year and question no.</a:t>
                      </a:r>
                    </a:p>
                  </a:txBody>
                  <a:tcPr/>
                </a:tc>
                <a:extLst>
                  <a:ext uri="{0D108BD9-81ED-4DB2-BD59-A6C34878D82A}">
                    <a16:rowId xmlns:a16="http://schemas.microsoft.com/office/drawing/2014/main" val="2147007672"/>
                  </a:ext>
                </a:extLst>
              </a:tr>
              <a:tr h="370840">
                <a:tc>
                  <a:txBody>
                    <a:bodyPr/>
                    <a:lstStyle/>
                    <a:p>
                      <a:r>
                        <a:rPr lang="en-GB" dirty="0"/>
                        <a:t>AO3</a:t>
                      </a:r>
                    </a:p>
                  </a:txBody>
                  <a:tcPr/>
                </a:tc>
                <a:tc>
                  <a:txBody>
                    <a:bodyPr/>
                    <a:lstStyle/>
                    <a:p>
                      <a:r>
                        <a:rPr lang="en-GB"/>
                        <a:t>4</a:t>
                      </a:r>
                      <a:endParaRPr lang="en-GB" dirty="0"/>
                    </a:p>
                  </a:txBody>
                  <a:tcPr/>
                </a:tc>
                <a:tc>
                  <a:txBody>
                    <a:bodyPr/>
                    <a:lstStyle/>
                    <a:p>
                      <a:r>
                        <a:rPr lang="en-GB"/>
                        <a:t>4</a:t>
                      </a:r>
                    </a:p>
                    <a:p>
                      <a:r>
                        <a:rPr lang="en-GB"/>
                        <a:t>4</a:t>
                      </a:r>
                      <a:endParaRPr lang="en-GB" dirty="0"/>
                    </a:p>
                  </a:txBody>
                  <a:tcPr/>
                </a:tc>
                <a:tc>
                  <a:txBody>
                    <a:bodyPr/>
                    <a:lstStyle/>
                    <a:p>
                      <a:r>
                        <a:rPr lang="en-GB"/>
                        <a:t>2018 Question 2a) i) Example 1</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t>2019 Question 2a) iii) Example 1</a:t>
                      </a:r>
                    </a:p>
                  </a:txBody>
                  <a:tcPr/>
                </a:tc>
                <a:extLst>
                  <a:ext uri="{0D108BD9-81ED-4DB2-BD59-A6C34878D82A}">
                    <a16:rowId xmlns:a16="http://schemas.microsoft.com/office/drawing/2014/main" val="127755721"/>
                  </a:ext>
                </a:extLst>
              </a:tr>
              <a:tr h="370840">
                <a:tc>
                  <a:txBody>
                    <a:bodyPr/>
                    <a:lstStyle/>
                    <a:p>
                      <a:r>
                        <a:rPr lang="en-GB"/>
                        <a:t>AO1/AO2</a:t>
                      </a:r>
                      <a:endParaRPr lang="en-GB" dirty="0"/>
                    </a:p>
                  </a:txBody>
                  <a:tcPr/>
                </a:tc>
                <a:tc>
                  <a:txBody>
                    <a:bodyPr/>
                    <a:lstStyle/>
                    <a:p>
                      <a:r>
                        <a:rPr lang="en-GB"/>
                        <a:t>10 (7+3)</a:t>
                      </a:r>
                      <a:endParaRPr lang="en-GB" dirty="0"/>
                    </a:p>
                  </a:txBody>
                  <a:tcPr/>
                </a:tc>
                <a:tc>
                  <a:txBody>
                    <a:bodyPr/>
                    <a:lstStyle/>
                    <a:p>
                      <a:r>
                        <a:rPr lang="en-GB"/>
                        <a:t>9</a:t>
                      </a:r>
                      <a:endParaRPr lang="en-GB" dirty="0"/>
                    </a:p>
                  </a:txBody>
                  <a:tcPr/>
                </a:tc>
                <a:tc>
                  <a:txBody>
                    <a:bodyPr/>
                    <a:lstStyle/>
                    <a:p>
                      <a:r>
                        <a:rPr lang="en-GB"/>
                        <a:t>2019 Question 1c) Example 1</a:t>
                      </a:r>
                      <a:endParaRPr lang="en-GB" dirty="0"/>
                    </a:p>
                  </a:txBody>
                  <a:tcPr/>
                </a:tc>
                <a:extLst>
                  <a:ext uri="{0D108BD9-81ED-4DB2-BD59-A6C34878D82A}">
                    <a16:rowId xmlns:a16="http://schemas.microsoft.com/office/drawing/2014/main" val="2210575252"/>
                  </a:ext>
                </a:extLst>
              </a:tr>
              <a:tr h="370840">
                <a:tc>
                  <a:txBody>
                    <a:bodyPr/>
                    <a:lstStyle/>
                    <a:p>
                      <a:r>
                        <a:rPr lang="en-GB"/>
                        <a:t>AO1/AO2</a:t>
                      </a:r>
                      <a:endParaRPr lang="en-GB" dirty="0"/>
                    </a:p>
                  </a:txBody>
                  <a:tcPr/>
                </a:tc>
                <a:tc>
                  <a:txBody>
                    <a:bodyPr/>
                    <a:lstStyle/>
                    <a:p>
                      <a:r>
                        <a:rPr lang="en-GB"/>
                        <a:t>15 (7+8)</a:t>
                      </a:r>
                      <a:endParaRPr lang="en-GB" dirty="0"/>
                    </a:p>
                  </a:txBody>
                  <a:tcPr/>
                </a:tc>
                <a:tc>
                  <a:txBody>
                    <a:bodyPr/>
                    <a:lstStyle/>
                    <a:p>
                      <a:r>
                        <a:rPr lang="en-GB"/>
                        <a:t>14</a:t>
                      </a:r>
                      <a:endParaRPr lang="en-GB" dirty="0"/>
                    </a:p>
                  </a:txBody>
                  <a:tcPr/>
                </a:tc>
                <a:tc>
                  <a:txBody>
                    <a:bodyPr/>
                    <a:lstStyle/>
                    <a:p>
                      <a:r>
                        <a:rPr lang="en-GB"/>
                        <a:t>2018 Question 2c) Example 3</a:t>
                      </a:r>
                      <a:endParaRPr lang="en-GB" dirty="0"/>
                    </a:p>
                  </a:txBody>
                  <a:tcPr/>
                </a:tc>
                <a:extLst>
                  <a:ext uri="{0D108BD9-81ED-4DB2-BD59-A6C34878D82A}">
                    <a16:rowId xmlns:a16="http://schemas.microsoft.com/office/drawing/2014/main" val="1201807686"/>
                  </a:ext>
                </a:extLst>
              </a:tr>
            </a:tbl>
          </a:graphicData>
        </a:graphic>
      </p:graphicFrame>
    </p:spTree>
    <p:extLst>
      <p:ext uri="{BB962C8B-B14F-4D97-AF65-F5344CB8AC3E}">
        <p14:creationId xmlns:p14="http://schemas.microsoft.com/office/powerpoint/2010/main" val="42360217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42316" y="1187686"/>
            <a:ext cx="8659368"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400" b="1" dirty="0"/>
              <a:t>Exemplar material to characterise less successful responses:</a:t>
            </a:r>
          </a:p>
          <a:p>
            <a:pPr lvl="0"/>
            <a:endParaRPr lang="en-GB" sz="1800" dirty="0"/>
          </a:p>
          <a:p>
            <a:endParaRPr lang="en-GB" sz="2400" b="1" dirty="0"/>
          </a:p>
          <a:p>
            <a:pPr lvl="0"/>
            <a:endParaRPr lang="en-GB" sz="2400" b="1" dirty="0"/>
          </a:p>
        </p:txBody>
      </p:sp>
      <p:graphicFrame>
        <p:nvGraphicFramePr>
          <p:cNvPr id="3" name="Table 4">
            <a:extLst>
              <a:ext uri="{FF2B5EF4-FFF2-40B4-BE49-F238E27FC236}">
                <a16:creationId xmlns:a16="http://schemas.microsoft.com/office/drawing/2014/main" id="{B0621D31-F844-43AF-B50A-80E1A185823D}"/>
              </a:ext>
            </a:extLst>
          </p:cNvPr>
          <p:cNvGraphicFramePr>
            <a:graphicFrameLocks noGrp="1"/>
          </p:cNvGraphicFramePr>
          <p:nvPr>
            <p:extLst>
              <p:ext uri="{D42A27DB-BD31-4B8C-83A1-F6EECF244321}">
                <p14:modId xmlns:p14="http://schemas.microsoft.com/office/powerpoint/2010/main" val="3694552494"/>
              </p:ext>
            </p:extLst>
          </p:nvPr>
        </p:nvGraphicFramePr>
        <p:xfrm>
          <a:off x="540004" y="2204864"/>
          <a:ext cx="8063992" cy="1752600"/>
        </p:xfrm>
        <a:graphic>
          <a:graphicData uri="http://schemas.openxmlformats.org/drawingml/2006/table">
            <a:tbl>
              <a:tblPr firstRow="1" bandRow="1">
                <a:tableStyleId>{5C22544A-7EE6-4342-B048-85BDC9FD1C3A}</a:tableStyleId>
              </a:tblPr>
              <a:tblGrid>
                <a:gridCol w="1260856">
                  <a:extLst>
                    <a:ext uri="{9D8B030D-6E8A-4147-A177-3AD203B41FA5}">
                      <a16:colId xmlns:a16="http://schemas.microsoft.com/office/drawing/2014/main" val="3453795038"/>
                    </a:ext>
                  </a:extLst>
                </a:gridCol>
                <a:gridCol w="1307592">
                  <a:extLst>
                    <a:ext uri="{9D8B030D-6E8A-4147-A177-3AD203B41FA5}">
                      <a16:colId xmlns:a16="http://schemas.microsoft.com/office/drawing/2014/main" val="2156472508"/>
                    </a:ext>
                  </a:extLst>
                </a:gridCol>
                <a:gridCol w="1408176">
                  <a:extLst>
                    <a:ext uri="{9D8B030D-6E8A-4147-A177-3AD203B41FA5}">
                      <a16:colId xmlns:a16="http://schemas.microsoft.com/office/drawing/2014/main" val="2986971394"/>
                    </a:ext>
                  </a:extLst>
                </a:gridCol>
                <a:gridCol w="4087368">
                  <a:extLst>
                    <a:ext uri="{9D8B030D-6E8A-4147-A177-3AD203B41FA5}">
                      <a16:colId xmlns:a16="http://schemas.microsoft.com/office/drawing/2014/main" val="2261689800"/>
                    </a:ext>
                  </a:extLst>
                </a:gridCol>
              </a:tblGrid>
              <a:tr h="370840">
                <a:tc>
                  <a:txBody>
                    <a:bodyPr/>
                    <a:lstStyle/>
                    <a:p>
                      <a:r>
                        <a:rPr lang="en-GB" dirty="0"/>
                        <a:t>AO being tested</a:t>
                      </a:r>
                    </a:p>
                  </a:txBody>
                  <a:tcPr/>
                </a:tc>
                <a:tc>
                  <a:txBody>
                    <a:bodyPr/>
                    <a:lstStyle/>
                    <a:p>
                      <a:r>
                        <a:rPr lang="en-GB" dirty="0"/>
                        <a:t>Marks available</a:t>
                      </a:r>
                    </a:p>
                  </a:txBody>
                  <a:tcPr/>
                </a:tc>
                <a:tc>
                  <a:txBody>
                    <a:bodyPr/>
                    <a:lstStyle/>
                    <a:p>
                      <a:r>
                        <a:rPr lang="en-GB" dirty="0"/>
                        <a:t>Mark awarded</a:t>
                      </a:r>
                    </a:p>
                  </a:txBody>
                  <a:tcPr/>
                </a:tc>
                <a:tc>
                  <a:txBody>
                    <a:bodyPr/>
                    <a:lstStyle/>
                    <a:p>
                      <a:r>
                        <a:rPr lang="en-GB" dirty="0"/>
                        <a:t>Exemplar</a:t>
                      </a:r>
                    </a:p>
                  </a:txBody>
                  <a:tcPr/>
                </a:tc>
                <a:extLst>
                  <a:ext uri="{0D108BD9-81ED-4DB2-BD59-A6C34878D82A}">
                    <a16:rowId xmlns:a16="http://schemas.microsoft.com/office/drawing/2014/main" val="2147007672"/>
                  </a:ext>
                </a:extLst>
              </a:tr>
              <a:tr h="370840">
                <a:tc>
                  <a:txBody>
                    <a:bodyPr/>
                    <a:lstStyle/>
                    <a:p>
                      <a:r>
                        <a:rPr lang="en-GB" dirty="0"/>
                        <a:t>AO3</a:t>
                      </a:r>
                    </a:p>
                  </a:txBody>
                  <a:tcPr/>
                </a:tc>
                <a:tc>
                  <a:txBody>
                    <a:bodyPr/>
                    <a:lstStyle/>
                    <a:p>
                      <a:r>
                        <a:rPr lang="en-GB" dirty="0"/>
                        <a:t>4</a:t>
                      </a:r>
                    </a:p>
                  </a:txBody>
                  <a:tcPr/>
                </a:tc>
                <a:tc>
                  <a:txBody>
                    <a:bodyPr/>
                    <a:lstStyle/>
                    <a:p>
                      <a:r>
                        <a:rPr lang="en-GB"/>
                        <a:t>2</a:t>
                      </a:r>
                      <a:endParaRPr lang="en-GB"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2018 Question 2a) i) Example 2</a:t>
                      </a:r>
                    </a:p>
                  </a:txBody>
                  <a:tcPr/>
                </a:tc>
                <a:extLst>
                  <a:ext uri="{0D108BD9-81ED-4DB2-BD59-A6C34878D82A}">
                    <a16:rowId xmlns:a16="http://schemas.microsoft.com/office/drawing/2014/main" val="127755721"/>
                  </a:ext>
                </a:extLst>
              </a:tr>
              <a:tr h="370840">
                <a:tc>
                  <a:txBody>
                    <a:bodyPr/>
                    <a:lstStyle/>
                    <a:p>
                      <a:r>
                        <a:rPr lang="en-GB"/>
                        <a:t>AO1/AO2</a:t>
                      </a:r>
                      <a:endParaRPr lang="en-GB" dirty="0"/>
                    </a:p>
                  </a:txBody>
                  <a:tcPr/>
                </a:tc>
                <a:tc>
                  <a:txBody>
                    <a:bodyPr/>
                    <a:lstStyle/>
                    <a:p>
                      <a:r>
                        <a:rPr lang="en-GB"/>
                        <a:t>10 (7+3)</a:t>
                      </a:r>
                      <a:endParaRPr lang="en-GB" dirty="0"/>
                    </a:p>
                  </a:txBody>
                  <a:tcPr/>
                </a:tc>
                <a:tc>
                  <a:txBody>
                    <a:bodyPr/>
                    <a:lstStyle/>
                    <a:p>
                      <a:r>
                        <a:rPr lang="en-GB"/>
                        <a:t>2</a:t>
                      </a:r>
                      <a:endParaRPr lang="en-GB" dirty="0"/>
                    </a:p>
                  </a:txBody>
                  <a:tcPr/>
                </a:tc>
                <a:tc>
                  <a:txBody>
                    <a:bodyPr/>
                    <a:lstStyle/>
                    <a:p>
                      <a:r>
                        <a:rPr lang="en-GB"/>
                        <a:t>2018 Question 1 Example 1</a:t>
                      </a:r>
                      <a:endParaRPr lang="en-GB" dirty="0"/>
                    </a:p>
                  </a:txBody>
                  <a:tcPr/>
                </a:tc>
                <a:extLst>
                  <a:ext uri="{0D108BD9-81ED-4DB2-BD59-A6C34878D82A}">
                    <a16:rowId xmlns:a16="http://schemas.microsoft.com/office/drawing/2014/main" val="1174349748"/>
                  </a:ext>
                </a:extLst>
              </a:tr>
              <a:tr h="370840">
                <a:tc>
                  <a:txBody>
                    <a:bodyPr/>
                    <a:lstStyle/>
                    <a:p>
                      <a:r>
                        <a:rPr lang="en-GB"/>
                        <a:t>AO1/AO2</a:t>
                      </a:r>
                      <a:endParaRPr lang="en-GB" dirty="0"/>
                    </a:p>
                  </a:txBody>
                  <a:tcPr/>
                </a:tc>
                <a:tc>
                  <a:txBody>
                    <a:bodyPr/>
                    <a:lstStyle/>
                    <a:p>
                      <a:r>
                        <a:rPr lang="en-GB"/>
                        <a:t>15 (7+8)</a:t>
                      </a:r>
                      <a:endParaRPr lang="en-GB" dirty="0"/>
                    </a:p>
                  </a:txBody>
                  <a:tcPr/>
                </a:tc>
                <a:tc>
                  <a:txBody>
                    <a:bodyPr/>
                    <a:lstStyle/>
                    <a:p>
                      <a:r>
                        <a:rPr lang="en-GB"/>
                        <a:t>3</a:t>
                      </a:r>
                      <a:endParaRPr lang="en-GB" dirty="0"/>
                    </a:p>
                  </a:txBody>
                  <a:tcPr/>
                </a:tc>
                <a:tc>
                  <a:txBody>
                    <a:bodyPr/>
                    <a:lstStyle/>
                    <a:p>
                      <a:r>
                        <a:rPr lang="en-GB"/>
                        <a:t>2018 Question 2 Example 2</a:t>
                      </a:r>
                      <a:endParaRPr lang="en-GB" dirty="0"/>
                    </a:p>
                  </a:txBody>
                  <a:tcPr/>
                </a:tc>
                <a:extLst>
                  <a:ext uri="{0D108BD9-81ED-4DB2-BD59-A6C34878D82A}">
                    <a16:rowId xmlns:a16="http://schemas.microsoft.com/office/drawing/2014/main" val="1201807686"/>
                  </a:ext>
                </a:extLst>
              </a:tr>
            </a:tbl>
          </a:graphicData>
        </a:graphic>
      </p:graphicFrame>
    </p:spTree>
    <p:extLst>
      <p:ext uri="{BB962C8B-B14F-4D97-AF65-F5344CB8AC3E}">
        <p14:creationId xmlns:p14="http://schemas.microsoft.com/office/powerpoint/2010/main" val="30657552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42316" y="1187686"/>
            <a:ext cx="8659368"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400" b="1" dirty="0"/>
              <a:t>Potential problem areas:</a:t>
            </a:r>
          </a:p>
          <a:p>
            <a:pPr lvl="0"/>
            <a:endParaRPr lang="en-GB" sz="1800" dirty="0"/>
          </a:p>
          <a:p>
            <a:pPr marL="457200" indent="-457200">
              <a:buFont typeface="Arial" panose="020B0604020202020204" pitchFamily="34" charset="0"/>
              <a:buChar char="•"/>
            </a:pPr>
            <a:r>
              <a:rPr lang="en-US" sz="1800" dirty="0">
                <a:ea typeface="ＭＳ Ｐゴシック"/>
              </a:rPr>
              <a:t>Some responses can be difficult to mark. This is because learners can sometimes misread or misunderstand the question set. In instances where candidates access incorrect knowledge and understanding, AO1 marks must be limited, and credit only given to relevant information</a:t>
            </a:r>
          </a:p>
          <a:p>
            <a:pPr marL="457200" indent="-457200">
              <a:buFont typeface="Arial" panose="020B0604020202020204" pitchFamily="34" charset="0"/>
              <a:buChar char="•"/>
            </a:pPr>
            <a:r>
              <a:rPr lang="en-US" sz="1800" dirty="0">
                <a:ea typeface="ＭＳ Ｐゴシック"/>
              </a:rPr>
              <a:t>In questions that test more than one AO, where AO1 knowledge and understanding is limited, candidates may still access AO2 marks (where relevant) but only where the debate is relevant to the question set</a:t>
            </a:r>
          </a:p>
          <a:p>
            <a:pPr marL="457200" indent="-457200">
              <a:buFont typeface="Arial" panose="020B0604020202020204" pitchFamily="34" charset="0"/>
              <a:buChar char="•"/>
            </a:pPr>
            <a:r>
              <a:rPr lang="en-US" sz="1800" dirty="0">
                <a:ea typeface="ＭＳ Ｐゴシック"/>
              </a:rPr>
              <a:t>Please refer to the relevant mark schemes and Principal Examiner’s reports for further guidance on applying individual marking schemes.</a:t>
            </a:r>
            <a:endParaRPr lang="en-GB" sz="1800" dirty="0"/>
          </a:p>
          <a:p>
            <a:endParaRPr lang="en-GB" sz="1800" dirty="0"/>
          </a:p>
          <a:p>
            <a:endParaRPr lang="en-GB" sz="2400" b="1" dirty="0"/>
          </a:p>
          <a:p>
            <a:endParaRPr lang="en-GB" sz="2400" b="1" dirty="0"/>
          </a:p>
          <a:p>
            <a:pPr lvl="0"/>
            <a:endParaRPr lang="en-GB" sz="2400" b="1" dirty="0"/>
          </a:p>
        </p:txBody>
      </p:sp>
    </p:spTree>
    <p:extLst>
      <p:ext uri="{BB962C8B-B14F-4D97-AF65-F5344CB8AC3E}">
        <p14:creationId xmlns:p14="http://schemas.microsoft.com/office/powerpoint/2010/main" val="41016587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4CBB26C-925E-4469-8222-30B005CB3730}"/>
              </a:ext>
            </a:extLst>
          </p:cNvPr>
          <p:cNvSpPr/>
          <p:nvPr/>
        </p:nvSpPr>
        <p:spPr>
          <a:xfrm>
            <a:off x="323528" y="1484784"/>
            <a:ext cx="7848872" cy="2769989"/>
          </a:xfrm>
          <a:prstGeom prst="rect">
            <a:avLst/>
          </a:prstGeom>
        </p:spPr>
        <p:txBody>
          <a:bodyPr wrap="square">
            <a:spAutoFit/>
          </a:bodyPr>
          <a:lstStyle/>
          <a:p>
            <a:r>
              <a:rPr lang="en-US" sz="2400" dirty="0">
                <a:solidFill>
                  <a:schemeClr val="bg1"/>
                </a:solidFill>
                <a:latin typeface="Arial" panose="020B0604020202020204" pitchFamily="34" charset="0"/>
                <a:cs typeface="Arial" panose="020B0604020202020204" pitchFamily="34" charset="0"/>
              </a:rPr>
              <a:t>If you have any questions, contact our specialist subject officers and administrative support team for your subject with any queries.</a:t>
            </a:r>
            <a:br>
              <a:rPr lang="en-US" sz="2400" dirty="0">
                <a:solidFill>
                  <a:schemeClr val="bg1"/>
                </a:solidFill>
                <a:latin typeface="Arial" panose="020B0604020202020204" pitchFamily="34" charset="0"/>
                <a:cs typeface="Arial" panose="020B0604020202020204" pitchFamily="34" charset="0"/>
              </a:rPr>
            </a:br>
            <a:endParaRPr lang="en-US" sz="2400" dirty="0">
              <a:solidFill>
                <a:schemeClr val="bg1"/>
              </a:solidFill>
              <a:latin typeface="Arial" panose="020B0604020202020204" pitchFamily="34" charset="0"/>
              <a:cs typeface="Arial" panose="020B0604020202020204" pitchFamily="34" charset="0"/>
            </a:endParaRPr>
          </a:p>
          <a:p>
            <a:endParaRPr lang="en-US" sz="2400" dirty="0">
              <a:solidFill>
                <a:schemeClr val="bg1"/>
              </a:solidFill>
              <a:latin typeface="Arial" panose="020B0604020202020204" pitchFamily="34" charset="0"/>
              <a:cs typeface="Arial" panose="020B0604020202020204" pitchFamily="34" charset="0"/>
            </a:endParaRPr>
          </a:p>
          <a:p>
            <a:br>
              <a:rPr lang="en-US" dirty="0">
                <a:solidFill>
                  <a:schemeClr val="bg1"/>
                </a:solidFill>
              </a:rPr>
            </a:br>
            <a:r>
              <a:rPr lang="en-US" dirty="0">
                <a:solidFill>
                  <a:schemeClr val="bg1"/>
                </a:solidFill>
                <a:hlinkClick r:id="rId2"/>
              </a:rPr>
              <a:t>GCEGeography</a:t>
            </a:r>
            <a:r>
              <a:rPr lang="en-US" dirty="0">
                <a:hlinkClick r:id="rId2"/>
              </a:rPr>
              <a:t>@eduqas.co.uk</a:t>
            </a:r>
            <a:endParaRPr lang="en-US" dirty="0"/>
          </a:p>
          <a:p>
            <a:endParaRPr lang="en-GB" dirty="0"/>
          </a:p>
        </p:txBody>
      </p:sp>
      <p:pic>
        <p:nvPicPr>
          <p:cNvPr id="3" name="Picture 2" descr="Z:\Pictures\logos\WJEC_Logo_RGB.jpg">
            <a:extLst>
              <a:ext uri="{FF2B5EF4-FFF2-40B4-BE49-F238E27FC236}">
                <a16:creationId xmlns:a16="http://schemas.microsoft.com/office/drawing/2014/main" id="{CEAA13B8-8F86-4164-BFD3-C3968298F6E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9512" y="5949280"/>
            <a:ext cx="736270" cy="7354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16104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B12AF7AD-E6F9-4927-B4C5-0758E415D70F}"/>
              </a:ext>
            </a:extLst>
          </p:cNvPr>
          <p:cNvSpPr txBox="1">
            <a:spLocks/>
          </p:cNvSpPr>
          <p:nvPr/>
        </p:nvSpPr>
        <p:spPr>
          <a:xfrm>
            <a:off x="1109663" y="116632"/>
            <a:ext cx="7577137" cy="1048836"/>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4000" b="1" dirty="0">
                <a:solidFill>
                  <a:schemeClr val="bg1"/>
                </a:solidFill>
                <a:latin typeface="Arial" panose="020B0604020202020204" pitchFamily="34" charset="0"/>
                <a:cs typeface="Arial" panose="020B0604020202020204" pitchFamily="34" charset="0"/>
              </a:rPr>
              <a:t>Assessing evidence</a:t>
            </a:r>
          </a:p>
        </p:txBody>
      </p:sp>
      <p:sp>
        <p:nvSpPr>
          <p:cNvPr id="6" name="TextBox 5">
            <a:extLst>
              <a:ext uri="{FF2B5EF4-FFF2-40B4-BE49-F238E27FC236}">
                <a16:creationId xmlns:a16="http://schemas.microsoft.com/office/drawing/2014/main" id="{8FE6E631-33AE-4BF8-9811-2508E556599F}"/>
              </a:ext>
            </a:extLst>
          </p:cNvPr>
          <p:cNvSpPr txBox="1"/>
          <p:nvPr/>
        </p:nvSpPr>
        <p:spPr>
          <a:xfrm>
            <a:off x="196084" y="1165468"/>
            <a:ext cx="8568952" cy="3816429"/>
          </a:xfrm>
          <a:prstGeom prst="rect">
            <a:avLst/>
          </a:prstGeom>
          <a:noFill/>
        </p:spPr>
        <p:txBody>
          <a:bodyPr wrap="square" rtlCol="0">
            <a:spAutoFit/>
          </a:bodyPr>
          <a:lstStyle/>
          <a:p>
            <a:r>
              <a:rPr lang="en-GB" sz="2400" b="1" dirty="0">
                <a:latin typeface="Arial" panose="020B0604020202020204" pitchFamily="34" charset="0"/>
                <a:cs typeface="Arial" panose="020B0604020202020204" pitchFamily="34" charset="0"/>
              </a:rPr>
              <a:t>Assessment Purpose: Component 2</a:t>
            </a:r>
          </a:p>
          <a:p>
            <a:pPr lvl="0"/>
            <a:endParaRPr lang="en-US" sz="2000" dirty="0"/>
          </a:p>
          <a:p>
            <a:r>
              <a:rPr lang="en-US" dirty="0">
                <a:latin typeface="Arial" panose="020B0604020202020204" pitchFamily="34" charset="0"/>
                <a:cs typeface="Arial" panose="020B0604020202020204" pitchFamily="34" charset="0"/>
              </a:rPr>
              <a:t>Component 2 assesses two areas of learning. Learners develop knowledge and understanding of the core theme of Changing Places</a:t>
            </a:r>
            <a:r>
              <a:rPr lang="en-US">
                <a:latin typeface="Arial" panose="020B0604020202020204" pitchFamily="34" charset="0"/>
                <a:cs typeface="Arial" panose="020B0604020202020204" pitchFamily="34" charset="0"/>
              </a:rPr>
              <a:t>, studying the </a:t>
            </a:r>
            <a:r>
              <a:rPr lang="en-US" dirty="0">
                <a:latin typeface="Arial" panose="020B0604020202020204" pitchFamily="34" charset="0"/>
                <a:cs typeface="Arial" panose="020B0604020202020204" pitchFamily="34" charset="0"/>
              </a:rPr>
              <a:t>dynamic nature of places, primarily at the local level, although wider scales are addressed where appropriate to the context. In the second part of the assessment, the focus is on fieldwork skills. The learner’s general physical and/or human fieldwork skills are assessed in this component </a:t>
            </a:r>
          </a:p>
          <a:p>
            <a:endParaRPr lang="en-US" sz="1700"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All content provides opportunities for the integration of geographical skills and provides opportunities to develop understanding of relevant specialised concepts.</a:t>
            </a:r>
          </a:p>
          <a:p>
            <a:pPr lvl="0"/>
            <a:endParaRPr lang="en-US" sz="1700" dirty="0">
              <a:latin typeface="Arial" panose="020B0604020202020204" pitchFamily="34" charset="0"/>
              <a:cs typeface="Arial" panose="020B0604020202020204" pitchFamily="34" charset="0"/>
            </a:endParaRPr>
          </a:p>
          <a:p>
            <a:pPr lvl="0"/>
            <a:endParaRPr lang="en-GB" sz="2000" dirty="0"/>
          </a:p>
        </p:txBody>
      </p:sp>
    </p:spTree>
    <p:extLst>
      <p:ext uri="{BB962C8B-B14F-4D97-AF65-F5344CB8AC3E}">
        <p14:creationId xmlns:p14="http://schemas.microsoft.com/office/powerpoint/2010/main" val="3861708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37744" y="1187687"/>
            <a:ext cx="8449056" cy="5423048"/>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endParaRPr lang="en-GB" sz="2400" b="1" dirty="0"/>
          </a:p>
        </p:txBody>
      </p:sp>
      <p:sp>
        <p:nvSpPr>
          <p:cNvPr id="2" name="TextBox 1">
            <a:extLst>
              <a:ext uri="{FF2B5EF4-FFF2-40B4-BE49-F238E27FC236}">
                <a16:creationId xmlns:a16="http://schemas.microsoft.com/office/drawing/2014/main" id="{FD0A0A2F-02A4-421D-A5AF-DF05DC6C448B}"/>
              </a:ext>
            </a:extLst>
          </p:cNvPr>
          <p:cNvSpPr txBox="1"/>
          <p:nvPr/>
        </p:nvSpPr>
        <p:spPr>
          <a:xfrm>
            <a:off x="164592" y="1187686"/>
            <a:ext cx="8814816" cy="4924425"/>
          </a:xfrm>
          <a:prstGeom prst="rect">
            <a:avLst/>
          </a:prstGeom>
          <a:noFill/>
        </p:spPr>
        <p:txBody>
          <a:bodyPr wrap="square" rtlCol="0">
            <a:spAutoFit/>
          </a:bodyPr>
          <a:lstStyle/>
          <a:p>
            <a:pPr fontAlgn="t"/>
            <a:r>
              <a:rPr lang="en-GB" sz="2200" b="1" dirty="0">
                <a:latin typeface="Arial" panose="020B0604020202020204" pitchFamily="34" charset="0"/>
                <a:cs typeface="Arial" panose="020B0604020202020204" pitchFamily="34" charset="0"/>
              </a:rPr>
              <a:t>AO1</a:t>
            </a:r>
          </a:p>
          <a:p>
            <a:pPr fontAlgn="t"/>
            <a:endParaRPr lang="en-GB" dirty="0">
              <a:latin typeface="Arial" panose="020B0604020202020204" pitchFamily="34" charset="0"/>
              <a:cs typeface="Arial" panose="020B0604020202020204" pitchFamily="34" charset="0"/>
            </a:endParaRPr>
          </a:p>
          <a:p>
            <a:pPr fontAlgn="t"/>
            <a:r>
              <a:rPr lang="en-GB" sz="2000" b="1" dirty="0">
                <a:latin typeface="Arial" panose="020B0604020202020204" pitchFamily="34" charset="0"/>
                <a:cs typeface="Arial" panose="020B0604020202020204" pitchFamily="34" charset="0"/>
              </a:rPr>
              <a:t>Demonstrate knowledge and understanding of places, environments, concepts, processes, interactions and change, at a variety of scales</a:t>
            </a:r>
            <a:endParaRPr lang="en-GB" sz="2000" dirty="0">
              <a:latin typeface="Arial" panose="020B0604020202020204" pitchFamily="34" charset="0"/>
              <a:cs typeface="Arial" panose="020B0604020202020204" pitchFamily="34" charset="0"/>
            </a:endParaRPr>
          </a:p>
          <a:p>
            <a:pPr fontAlgn="t"/>
            <a:endParaRPr lang="en-US" b="1" dirty="0">
              <a:latin typeface="Arial" panose="020B0604020202020204" pitchFamily="34" charset="0"/>
              <a:cs typeface="Arial" panose="020B0604020202020204" pitchFamily="34" charset="0"/>
            </a:endParaRPr>
          </a:p>
          <a:p>
            <a:pPr fontAlgn="t"/>
            <a:r>
              <a:rPr lang="en-GB" dirty="0">
                <a:latin typeface="Arial" panose="020B0604020202020204" pitchFamily="34" charset="0"/>
                <a:ea typeface="Myriad Pro" charset="0"/>
                <a:cs typeface="Arial" panose="020B0604020202020204" pitchFamily="34" charset="0"/>
              </a:rPr>
              <a:t>AO1 marks are awarded where students show </a:t>
            </a:r>
            <a:r>
              <a:rPr lang="en-GB" b="1" dirty="0">
                <a:solidFill>
                  <a:schemeClr val="accent3">
                    <a:lumMod val="75000"/>
                  </a:schemeClr>
                </a:solidFill>
                <a:latin typeface="Arial" panose="020B0604020202020204" pitchFamily="34" charset="0"/>
                <a:ea typeface="Myriad Pro" charset="0"/>
                <a:cs typeface="Arial" panose="020B0604020202020204" pitchFamily="34" charset="0"/>
              </a:rPr>
              <a:t>knowledge and understanding </a:t>
            </a:r>
            <a:r>
              <a:rPr lang="en-GB" dirty="0">
                <a:latin typeface="Arial" panose="020B0604020202020204" pitchFamily="34" charset="0"/>
                <a:ea typeface="Myriad Pro" charset="0"/>
                <a:cs typeface="Arial" panose="020B0604020202020204" pitchFamily="34" charset="0"/>
              </a:rPr>
              <a:t>of elements of content taken directly from the specification.</a:t>
            </a:r>
          </a:p>
          <a:p>
            <a:pPr fontAlgn="t"/>
            <a:endParaRPr lang="en-GB" dirty="0">
              <a:latin typeface="Arial" panose="020B0604020202020204" pitchFamily="34" charset="0"/>
              <a:cs typeface="Arial" panose="020B0604020202020204" pitchFamily="34" charset="0"/>
            </a:endParaRPr>
          </a:p>
          <a:p>
            <a:pPr fontAlgn="t"/>
            <a:r>
              <a:rPr lang="en-GB" dirty="0">
                <a:latin typeface="Arial" panose="020B0604020202020204" pitchFamily="34" charset="0"/>
                <a:cs typeface="Arial" panose="020B0604020202020204" pitchFamily="34" charset="0"/>
              </a:rPr>
              <a:t>The assessment resources provided may contain questions that test AO1 in isolation. In such cases, assessment items use commands such as ‘</a:t>
            </a:r>
            <a:r>
              <a:rPr lang="en-US" dirty="0">
                <a:latin typeface="Arial" panose="020B0604020202020204" pitchFamily="34" charset="0"/>
                <a:cs typeface="Arial" panose="020B0604020202020204" pitchFamily="34" charset="0"/>
              </a:rPr>
              <a:t>Describe’, ‘Explain how’, or ‘Outline’.</a:t>
            </a:r>
          </a:p>
          <a:p>
            <a:pPr fontAlgn="t"/>
            <a:endParaRPr lang="en-US" dirty="0">
              <a:latin typeface="Arial" panose="020B0604020202020204" pitchFamily="34" charset="0"/>
              <a:cs typeface="Arial" panose="020B0604020202020204" pitchFamily="34" charset="0"/>
            </a:endParaRPr>
          </a:p>
          <a:p>
            <a:pPr fontAlgn="t"/>
            <a:r>
              <a:rPr lang="en-GB" dirty="0">
                <a:latin typeface="Arial" panose="020B0604020202020204" pitchFamily="34" charset="0"/>
                <a:cs typeface="Arial" panose="020B0604020202020204" pitchFamily="34" charset="0"/>
              </a:rPr>
              <a:t>The assessment resources provided also contain questions which test AO1 in conjunction with other assessment objectives e.g. AO2. In such cases, learners are required to apply their knowledge and understanding in a specific context and think critically in response to a set question. </a:t>
            </a:r>
            <a:endParaRPr lang="en-GB" dirty="0"/>
          </a:p>
          <a:p>
            <a:endParaRPr lang="en-GB" dirty="0"/>
          </a:p>
        </p:txBody>
      </p:sp>
    </p:spTree>
    <p:extLst>
      <p:ext uri="{BB962C8B-B14F-4D97-AF65-F5344CB8AC3E}">
        <p14:creationId xmlns:p14="http://schemas.microsoft.com/office/powerpoint/2010/main" val="33614772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37744" y="1187687"/>
            <a:ext cx="8449056" cy="5423048"/>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endParaRPr lang="en-GB" sz="2400" b="1" dirty="0"/>
          </a:p>
        </p:txBody>
      </p:sp>
      <p:sp>
        <p:nvSpPr>
          <p:cNvPr id="2" name="TextBox 1">
            <a:extLst>
              <a:ext uri="{FF2B5EF4-FFF2-40B4-BE49-F238E27FC236}">
                <a16:creationId xmlns:a16="http://schemas.microsoft.com/office/drawing/2014/main" id="{FD0A0A2F-02A4-421D-A5AF-DF05DC6C448B}"/>
              </a:ext>
            </a:extLst>
          </p:cNvPr>
          <p:cNvSpPr txBox="1"/>
          <p:nvPr/>
        </p:nvSpPr>
        <p:spPr>
          <a:xfrm>
            <a:off x="164592" y="1187686"/>
            <a:ext cx="8814816" cy="5216813"/>
          </a:xfrm>
          <a:prstGeom prst="rect">
            <a:avLst/>
          </a:prstGeom>
          <a:noFill/>
        </p:spPr>
        <p:txBody>
          <a:bodyPr wrap="square" rtlCol="0">
            <a:spAutoFit/>
          </a:bodyPr>
          <a:lstStyle/>
          <a:p>
            <a:pPr fontAlgn="t"/>
            <a:r>
              <a:rPr lang="en-GB" sz="2200" b="1" dirty="0">
                <a:latin typeface="Arial" panose="020B0604020202020204" pitchFamily="34" charset="0"/>
                <a:cs typeface="Arial" panose="020B0604020202020204" pitchFamily="34" charset="0"/>
              </a:rPr>
              <a:t>AO2</a:t>
            </a:r>
          </a:p>
          <a:p>
            <a:pPr fontAlgn="t"/>
            <a:endParaRPr lang="en-GB" dirty="0">
              <a:latin typeface="Arial" panose="020B0604020202020204" pitchFamily="34" charset="0"/>
              <a:cs typeface="Arial" panose="020B0604020202020204" pitchFamily="34" charset="0"/>
            </a:endParaRPr>
          </a:p>
          <a:p>
            <a:pPr defTabSz="457200">
              <a:defRPr/>
            </a:pPr>
            <a:r>
              <a:rPr lang="en-GB" b="1" dirty="0">
                <a:solidFill>
                  <a:schemeClr val="accent3">
                    <a:lumMod val="75000"/>
                  </a:schemeClr>
                </a:solidFill>
                <a:latin typeface="Arial" panose="020B0604020202020204" pitchFamily="34" charset="0"/>
                <a:cs typeface="Arial" panose="020B0604020202020204" pitchFamily="34" charset="0"/>
              </a:rPr>
              <a:t>Apply</a:t>
            </a:r>
            <a:r>
              <a:rPr lang="en-GB" dirty="0">
                <a:latin typeface="Arial" panose="020B0604020202020204" pitchFamily="34" charset="0"/>
                <a:cs typeface="Arial" panose="020B0604020202020204" pitchFamily="34" charset="0"/>
              </a:rPr>
              <a:t> knowledge and understanding in </a:t>
            </a:r>
            <a:r>
              <a:rPr lang="en-GB" b="1" dirty="0">
                <a:solidFill>
                  <a:schemeClr val="accent3">
                    <a:lumMod val="75000"/>
                  </a:schemeClr>
                </a:solidFill>
                <a:latin typeface="Arial" panose="020B0604020202020204" pitchFamily="34" charset="0"/>
                <a:cs typeface="Arial" panose="020B0604020202020204" pitchFamily="34" charset="0"/>
              </a:rPr>
              <a:t>different contexts </a:t>
            </a:r>
            <a:r>
              <a:rPr lang="en-GB" dirty="0">
                <a:latin typeface="Arial" panose="020B0604020202020204" pitchFamily="34" charset="0"/>
                <a:cs typeface="Arial" panose="020B0604020202020204" pitchFamily="34" charset="0"/>
              </a:rPr>
              <a:t>to </a:t>
            </a:r>
            <a:r>
              <a:rPr lang="en-GB" b="1" dirty="0">
                <a:solidFill>
                  <a:schemeClr val="accent3">
                    <a:lumMod val="75000"/>
                  </a:schemeClr>
                </a:solidFill>
                <a:latin typeface="Arial" panose="020B0604020202020204" pitchFamily="34" charset="0"/>
                <a:cs typeface="Arial" panose="020B0604020202020204" pitchFamily="34" charset="0"/>
              </a:rPr>
              <a:t>analyse</a:t>
            </a:r>
            <a:r>
              <a:rPr lang="en-GB" dirty="0">
                <a:latin typeface="Arial" panose="020B0604020202020204" pitchFamily="34" charset="0"/>
                <a:cs typeface="Arial" panose="020B0604020202020204" pitchFamily="34" charset="0"/>
              </a:rPr>
              <a:t>, </a:t>
            </a:r>
            <a:r>
              <a:rPr lang="en-GB" b="1" dirty="0">
                <a:solidFill>
                  <a:schemeClr val="accent3">
                    <a:lumMod val="75000"/>
                  </a:schemeClr>
                </a:solidFill>
                <a:latin typeface="Arial" panose="020B0604020202020204" pitchFamily="34" charset="0"/>
                <a:cs typeface="Arial" panose="020B0604020202020204" pitchFamily="34" charset="0"/>
              </a:rPr>
              <a:t>interpret</a:t>
            </a:r>
            <a:r>
              <a:rPr lang="en-GB" dirty="0">
                <a:solidFill>
                  <a:srgbClr val="E75306"/>
                </a:solidFill>
                <a:latin typeface="Arial" panose="020B0604020202020204" pitchFamily="34" charset="0"/>
                <a:cs typeface="Arial" panose="020B0604020202020204" pitchFamily="34" charset="0"/>
              </a:rPr>
              <a:t> </a:t>
            </a:r>
            <a:r>
              <a:rPr lang="en-GB" dirty="0">
                <a:latin typeface="Arial" panose="020B0604020202020204" pitchFamily="34" charset="0"/>
                <a:cs typeface="Arial" panose="020B0604020202020204" pitchFamily="34" charset="0"/>
              </a:rPr>
              <a:t>and </a:t>
            </a:r>
            <a:r>
              <a:rPr lang="en-GB" b="1" dirty="0">
                <a:solidFill>
                  <a:schemeClr val="accent3">
                    <a:lumMod val="75000"/>
                  </a:schemeClr>
                </a:solidFill>
                <a:latin typeface="Arial" panose="020B0604020202020204" pitchFamily="34" charset="0"/>
                <a:cs typeface="Arial" panose="020B0604020202020204" pitchFamily="34" charset="0"/>
              </a:rPr>
              <a:t>evaluate</a:t>
            </a:r>
            <a:r>
              <a:rPr lang="en-GB" dirty="0">
                <a:solidFill>
                  <a:srgbClr val="E75306"/>
                </a:solidFill>
                <a:latin typeface="Arial" panose="020B0604020202020204" pitchFamily="34" charset="0"/>
                <a:cs typeface="Arial" panose="020B0604020202020204" pitchFamily="34" charset="0"/>
              </a:rPr>
              <a:t> </a:t>
            </a:r>
            <a:r>
              <a:rPr lang="en-GB" dirty="0">
                <a:latin typeface="Arial" panose="020B0604020202020204" pitchFamily="34" charset="0"/>
                <a:cs typeface="Arial" panose="020B0604020202020204" pitchFamily="34" charset="0"/>
              </a:rPr>
              <a:t>geographical information and issues.</a:t>
            </a:r>
          </a:p>
          <a:p>
            <a:pPr defTabSz="457200">
              <a:defRPr/>
            </a:pPr>
            <a:endParaRPr lang="en-GB" dirty="0">
              <a:latin typeface="Arial" panose="020B0604020202020204" pitchFamily="34" charset="0"/>
              <a:cs typeface="Arial" panose="020B0604020202020204" pitchFamily="34" charset="0"/>
            </a:endParaRPr>
          </a:p>
          <a:p>
            <a:pPr defTabSz="457200">
              <a:defRPr/>
            </a:pPr>
            <a:r>
              <a:rPr lang="en-GB" dirty="0">
                <a:latin typeface="Arial" panose="020B0604020202020204" pitchFamily="34" charset="0"/>
                <a:cs typeface="Arial" panose="020B0604020202020204" pitchFamily="34" charset="0"/>
              </a:rPr>
              <a:t>The emphasis in this assessment objective is on </a:t>
            </a:r>
            <a:r>
              <a:rPr lang="en-GB" b="1" dirty="0">
                <a:solidFill>
                  <a:schemeClr val="accent3">
                    <a:lumMod val="75000"/>
                  </a:schemeClr>
                </a:solidFill>
                <a:latin typeface="Arial" panose="020B0604020202020204" pitchFamily="34" charset="0"/>
                <a:cs typeface="Arial" panose="020B0604020202020204" pitchFamily="34" charset="0"/>
              </a:rPr>
              <a:t>application</a:t>
            </a:r>
            <a:r>
              <a:rPr lang="en-GB" dirty="0">
                <a:latin typeface="Arial" panose="020B0604020202020204" pitchFamily="34" charset="0"/>
                <a:cs typeface="Arial" panose="020B0604020202020204" pitchFamily="34" charset="0"/>
              </a:rPr>
              <a:t>, where learners work with their knowledge and understanding as well as show critical thinking skills by:</a:t>
            </a:r>
          </a:p>
          <a:p>
            <a:pPr defTabSz="457200">
              <a:defRPr/>
            </a:pPr>
            <a:endParaRPr lang="en-GB" sz="1000" dirty="0">
              <a:latin typeface="Arial" panose="020B0604020202020204" pitchFamily="34" charset="0"/>
              <a:cs typeface="Arial" panose="020B0604020202020204" pitchFamily="34" charset="0"/>
            </a:endParaRPr>
          </a:p>
          <a:p>
            <a:pPr indent="-285750" fontAlgn="base">
              <a:spcBef>
                <a:spcPct val="0"/>
              </a:spcBef>
              <a:spcAft>
                <a:spcPct val="0"/>
              </a:spcAft>
              <a:buFont typeface="Arial" panose="020B0604020202020204" pitchFamily="34" charset="0"/>
              <a:buChar char="•"/>
            </a:pPr>
            <a:r>
              <a:rPr lang="en-GB" dirty="0">
                <a:latin typeface="Arial" panose="020B0604020202020204" pitchFamily="34" charset="0"/>
                <a:ea typeface="Myriad Pro" charset="0"/>
                <a:cs typeface="Arial" panose="020B0604020202020204" pitchFamily="34" charset="0"/>
              </a:rPr>
              <a:t>relating knowledge and understanding to novel situations not clearly indicated in the specification e.g. applying knowledge and  understanding to a resource</a:t>
            </a:r>
          </a:p>
          <a:p>
            <a:pPr fontAlgn="base">
              <a:spcBef>
                <a:spcPct val="0"/>
              </a:spcBef>
              <a:spcAft>
                <a:spcPct val="0"/>
              </a:spcAft>
            </a:pPr>
            <a:endParaRPr lang="en-GB" sz="800" dirty="0">
              <a:latin typeface="Arial" panose="020B0604020202020204" pitchFamily="34" charset="0"/>
              <a:ea typeface="Myriad Pro" charset="0"/>
              <a:cs typeface="Arial" panose="020B0604020202020204" pitchFamily="34" charset="0"/>
            </a:endParaRPr>
          </a:p>
          <a:p>
            <a:pPr indent="-285750" fontAlgn="base">
              <a:spcBef>
                <a:spcPct val="0"/>
              </a:spcBef>
              <a:spcAft>
                <a:spcPct val="0"/>
              </a:spcAft>
              <a:buFont typeface="Arial" panose="020B0604020202020204" pitchFamily="34" charset="0"/>
              <a:buChar char="•"/>
            </a:pPr>
            <a:r>
              <a:rPr lang="en-GB" dirty="0">
                <a:latin typeface="Arial" panose="020B0604020202020204" pitchFamily="34" charset="0"/>
                <a:ea typeface="Myriad Pro" charset="0"/>
                <a:cs typeface="Arial" panose="020B0604020202020204" pitchFamily="34" charset="0"/>
              </a:rPr>
              <a:t>developing further material that is covered in the specification. This could mean examining the role of a process when the specification doesn’t explicitly ask for it</a:t>
            </a:r>
          </a:p>
          <a:p>
            <a:pPr fontAlgn="base">
              <a:spcBef>
                <a:spcPct val="0"/>
              </a:spcBef>
              <a:spcAft>
                <a:spcPct val="0"/>
              </a:spcAft>
            </a:pPr>
            <a:endParaRPr lang="en-GB" sz="800" dirty="0">
              <a:latin typeface="Arial" panose="020B0604020202020204" pitchFamily="34" charset="0"/>
              <a:ea typeface="Myriad Pro" charset="0"/>
              <a:cs typeface="Arial" panose="020B0604020202020204" pitchFamily="34" charset="0"/>
            </a:endParaRPr>
          </a:p>
          <a:p>
            <a:pPr indent="-285750" fontAlgn="base">
              <a:spcBef>
                <a:spcPct val="0"/>
              </a:spcBef>
              <a:spcAft>
                <a:spcPct val="0"/>
              </a:spcAft>
              <a:buFont typeface="Arial" panose="020B0604020202020204" pitchFamily="34" charset="0"/>
              <a:buChar char="•"/>
            </a:pPr>
            <a:r>
              <a:rPr lang="en-GB" dirty="0">
                <a:latin typeface="Arial" panose="020B0604020202020204" pitchFamily="34" charset="0"/>
                <a:ea typeface="Myriad Pro" charset="0"/>
                <a:cs typeface="Arial" panose="020B0604020202020204" pitchFamily="34" charset="0"/>
              </a:rPr>
              <a:t>making links between material, which are not signalled in the specification. This could mean synthesising information in order to come to rational conclusions or selecting relevant knowledge and understanding to respond to synoptic questions.</a:t>
            </a:r>
          </a:p>
          <a:p>
            <a:r>
              <a:rPr lang="en-GB" sz="1700" dirty="0">
                <a:latin typeface="Arial" panose="020B0604020202020204" pitchFamily="34" charset="0"/>
                <a:cs typeface="Arial" panose="020B0604020202020204" pitchFamily="34" charset="0"/>
              </a:rPr>
              <a:t>The assessment resources provided test AO2 in isolation and in conjunction with other assessment objectives. Typical AO2 command words include ‘Explain why', 'Suggest why’ and ‘Evaluate’.</a:t>
            </a:r>
          </a:p>
        </p:txBody>
      </p:sp>
    </p:spTree>
    <p:extLst>
      <p:ext uri="{BB962C8B-B14F-4D97-AF65-F5344CB8AC3E}">
        <p14:creationId xmlns:p14="http://schemas.microsoft.com/office/powerpoint/2010/main" val="36935707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37744" y="1187687"/>
            <a:ext cx="8449056" cy="5423048"/>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endParaRPr lang="en-GB" sz="2400" b="1" dirty="0"/>
          </a:p>
        </p:txBody>
      </p:sp>
      <p:sp>
        <p:nvSpPr>
          <p:cNvPr id="2" name="TextBox 1">
            <a:extLst>
              <a:ext uri="{FF2B5EF4-FFF2-40B4-BE49-F238E27FC236}">
                <a16:creationId xmlns:a16="http://schemas.microsoft.com/office/drawing/2014/main" id="{FD0A0A2F-02A4-421D-A5AF-DF05DC6C448B}"/>
              </a:ext>
            </a:extLst>
          </p:cNvPr>
          <p:cNvSpPr txBox="1"/>
          <p:nvPr/>
        </p:nvSpPr>
        <p:spPr>
          <a:xfrm>
            <a:off x="164592" y="1187686"/>
            <a:ext cx="8814816" cy="5816977"/>
          </a:xfrm>
          <a:prstGeom prst="rect">
            <a:avLst/>
          </a:prstGeom>
          <a:noFill/>
        </p:spPr>
        <p:txBody>
          <a:bodyPr wrap="square" rtlCol="0">
            <a:spAutoFit/>
          </a:bodyPr>
          <a:lstStyle/>
          <a:p>
            <a:pPr fontAlgn="t"/>
            <a:r>
              <a:rPr lang="en-GB" sz="2200" b="1" dirty="0">
                <a:latin typeface="Arial" panose="020B0604020202020204" pitchFamily="34" charset="0"/>
                <a:cs typeface="Arial" panose="020B0604020202020204" pitchFamily="34" charset="0"/>
              </a:rPr>
              <a:t>AO3</a:t>
            </a:r>
          </a:p>
          <a:p>
            <a:pPr fontAlgn="t"/>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Use a variety of relevant </a:t>
            </a:r>
            <a:r>
              <a:rPr lang="en-GB" b="1" dirty="0">
                <a:solidFill>
                  <a:schemeClr val="accent3">
                    <a:lumMod val="75000"/>
                  </a:schemeClr>
                </a:solidFill>
                <a:latin typeface="Arial" panose="020B0604020202020204" pitchFamily="34" charset="0"/>
                <a:cs typeface="Arial" panose="020B0604020202020204" pitchFamily="34" charset="0"/>
              </a:rPr>
              <a:t>quantitative</a:t>
            </a:r>
            <a:r>
              <a:rPr lang="en-GB" dirty="0">
                <a:latin typeface="Arial" panose="020B0604020202020204" pitchFamily="34" charset="0"/>
                <a:cs typeface="Arial" panose="020B0604020202020204" pitchFamily="34" charset="0"/>
              </a:rPr>
              <a:t>, </a:t>
            </a:r>
            <a:r>
              <a:rPr lang="en-GB" b="1" dirty="0">
                <a:solidFill>
                  <a:schemeClr val="accent3">
                    <a:lumMod val="75000"/>
                  </a:schemeClr>
                </a:solidFill>
                <a:latin typeface="Arial" panose="020B0604020202020204" pitchFamily="34" charset="0"/>
                <a:cs typeface="Arial" panose="020B0604020202020204" pitchFamily="34" charset="0"/>
              </a:rPr>
              <a:t>qualitative</a:t>
            </a:r>
            <a:r>
              <a:rPr lang="en-GB" dirty="0">
                <a:latin typeface="Arial" panose="020B0604020202020204" pitchFamily="34" charset="0"/>
                <a:cs typeface="Arial" panose="020B0604020202020204" pitchFamily="34" charset="0"/>
              </a:rPr>
              <a:t> and </a:t>
            </a:r>
            <a:r>
              <a:rPr lang="en-GB" b="1" dirty="0">
                <a:solidFill>
                  <a:schemeClr val="accent3">
                    <a:lumMod val="75000"/>
                  </a:schemeClr>
                </a:solidFill>
                <a:latin typeface="Arial" panose="020B0604020202020204" pitchFamily="34" charset="0"/>
                <a:cs typeface="Arial" panose="020B0604020202020204" pitchFamily="34" charset="0"/>
              </a:rPr>
              <a:t>fieldwork</a:t>
            </a:r>
            <a:r>
              <a:rPr lang="en-GB" dirty="0">
                <a:latin typeface="Arial" panose="020B0604020202020204" pitchFamily="34" charset="0"/>
                <a:cs typeface="Arial" panose="020B0604020202020204" pitchFamily="34" charset="0"/>
              </a:rPr>
              <a:t> </a:t>
            </a:r>
            <a:r>
              <a:rPr lang="en-GB" b="1" dirty="0">
                <a:solidFill>
                  <a:schemeClr val="accent3">
                    <a:lumMod val="75000"/>
                  </a:schemeClr>
                </a:solidFill>
                <a:latin typeface="Arial" panose="020B0604020202020204" pitchFamily="34" charset="0"/>
                <a:cs typeface="Arial" panose="020B0604020202020204" pitchFamily="34" charset="0"/>
              </a:rPr>
              <a:t>skills</a:t>
            </a:r>
            <a:r>
              <a:rPr lang="en-GB" dirty="0">
                <a:latin typeface="Arial" panose="020B0604020202020204" pitchFamily="34" charset="0"/>
                <a:cs typeface="Arial" panose="020B0604020202020204" pitchFamily="34" charset="0"/>
              </a:rPr>
              <a:t> to:</a:t>
            </a:r>
          </a:p>
          <a:p>
            <a:endParaRPr lang="en-GB" sz="1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investigate geographical questions and issues</a:t>
            </a:r>
          </a:p>
          <a:p>
            <a:endParaRPr lang="en-GB" sz="800" b="1"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interpret, analyse and evaluate data and evidence</a:t>
            </a:r>
          </a:p>
          <a:p>
            <a:endParaRPr lang="en-GB" sz="8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construct arguments and draw conclusions (within written responses or data responses).</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The emphasis in this assessment objective is on the use of </a:t>
            </a:r>
            <a:r>
              <a:rPr lang="en-GB" b="1" dirty="0">
                <a:solidFill>
                  <a:schemeClr val="accent3">
                    <a:lumMod val="75000"/>
                  </a:schemeClr>
                </a:solidFill>
                <a:latin typeface="Arial" panose="020B0604020202020204" pitchFamily="34" charset="0"/>
                <a:cs typeface="Arial" panose="020B0604020202020204" pitchFamily="34" charset="0"/>
              </a:rPr>
              <a:t>geographical skills</a:t>
            </a:r>
            <a:r>
              <a:rPr lang="en-GB" dirty="0">
                <a:latin typeface="Arial" panose="020B0604020202020204" pitchFamily="34" charset="0"/>
                <a:cs typeface="Arial" panose="020B0604020202020204" pitchFamily="34" charset="0"/>
              </a:rPr>
              <a:t>. Throughout the assessment resources, these competencies are tested in a variety of ways.  Within the assessment resources provided for Components 1 and 2, learners  are required to investigate questions and issues (calculate, estimate or compare data) or to interpret and evaluate data that is provided for them. Typical command words for AO3 questions in isolation include ‘Calculate’, ‘Compare’ or ‘Analyse’</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Centres should note that the NEA contains a significant proportion of the AO3 marks allocated across components and that AO3 marks are also awarded for the qualitative skill of constructing arguments and drawing conclusions in Component 3.</a:t>
            </a:r>
          </a:p>
          <a:p>
            <a:endParaRPr lang="en-GB" dirty="0"/>
          </a:p>
        </p:txBody>
      </p:sp>
    </p:spTree>
    <p:extLst>
      <p:ext uri="{BB962C8B-B14F-4D97-AF65-F5344CB8AC3E}">
        <p14:creationId xmlns:p14="http://schemas.microsoft.com/office/powerpoint/2010/main" val="28742211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42316" y="1187686"/>
            <a:ext cx="8659368"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sz="2400" b="1" dirty="0"/>
              <a:t>Understanding the marking scheme</a:t>
            </a:r>
          </a:p>
          <a:p>
            <a:pPr lvl="0"/>
            <a:endParaRPr lang="en-GB" sz="1800" dirty="0"/>
          </a:p>
          <a:p>
            <a:r>
              <a:rPr lang="en-GB" sz="1800" dirty="0"/>
              <a:t>Marking schemes for Component 1 assessment resources contain both points-based mark schemes and banded mark schemes.</a:t>
            </a:r>
          </a:p>
          <a:p>
            <a:endParaRPr lang="en-GB" sz="800" dirty="0"/>
          </a:p>
          <a:p>
            <a:r>
              <a:rPr lang="en-GB" sz="1800" b="1" dirty="0"/>
              <a:t>Point-based mark schemes</a:t>
            </a:r>
            <a:endParaRPr lang="en-GB" sz="1800" dirty="0"/>
          </a:p>
          <a:p>
            <a:r>
              <a:rPr lang="en-GB" sz="1800" dirty="0"/>
              <a:t>For questions that are objective or points-based, the mark scheme should be applied precisely. Marks should be awarded as indicated and no further subdivision should be made. The targeted assessment objective (AO) is also indicated within each mark scheme.</a:t>
            </a:r>
          </a:p>
          <a:p>
            <a:endParaRPr lang="en-GB" sz="800" b="1" dirty="0"/>
          </a:p>
          <a:p>
            <a:r>
              <a:rPr lang="en-GB" sz="1800" b="1" dirty="0"/>
              <a:t>Banded mark schemes </a:t>
            </a:r>
            <a:endParaRPr lang="en-GB" sz="1800" dirty="0">
              <a:solidFill>
                <a:srgbClr val="FF0000"/>
              </a:solidFill>
            </a:endParaRPr>
          </a:p>
          <a:p>
            <a:r>
              <a:rPr lang="en-US" sz="1800" dirty="0"/>
              <a:t>The first part of the mark scheme is advice on the indicative content. This suggests the range of likely themes and specialised concepts, processes, scales and environments that may be included in the learner’s answers.</a:t>
            </a:r>
          </a:p>
          <a:p>
            <a:r>
              <a:rPr lang="en-US" sz="1800" dirty="0"/>
              <a:t>The second part of the mark scheme in each section is an assessment grid advising on bands and the associated marks that should be given to responses that demonstrate the qualities needed in the three AOs; AO1, AO2 and AO3, as relevant to the question. See the qualification overview PowerPoint for further guidance. </a:t>
            </a:r>
          </a:p>
          <a:p>
            <a:endParaRPr lang="en-GB" sz="2400" b="1" dirty="0"/>
          </a:p>
          <a:p>
            <a:pPr lvl="0"/>
            <a:endParaRPr lang="en-GB" sz="2400" b="1" dirty="0"/>
          </a:p>
        </p:txBody>
      </p:sp>
    </p:spTree>
    <p:extLst>
      <p:ext uri="{BB962C8B-B14F-4D97-AF65-F5344CB8AC3E}">
        <p14:creationId xmlns:p14="http://schemas.microsoft.com/office/powerpoint/2010/main" val="6448729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42316" y="1187686"/>
            <a:ext cx="8659368"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400" b="1" dirty="0"/>
              <a:t>Assessment Criteria: 4-mark questions testing AO3 </a:t>
            </a:r>
          </a:p>
          <a:p>
            <a:endParaRPr lang="en-GB" sz="2400" b="1" dirty="0"/>
          </a:p>
          <a:p>
            <a:pPr lvl="0"/>
            <a:endParaRPr lang="en-GB" sz="2400" b="1" dirty="0"/>
          </a:p>
        </p:txBody>
      </p:sp>
      <p:sp>
        <p:nvSpPr>
          <p:cNvPr id="5" name="Speech Bubble: Rectangle 4">
            <a:extLst>
              <a:ext uri="{FF2B5EF4-FFF2-40B4-BE49-F238E27FC236}">
                <a16:creationId xmlns:a16="http://schemas.microsoft.com/office/drawing/2014/main" id="{EC4A8447-4402-41C5-B74D-D4D33818D3B3}"/>
              </a:ext>
            </a:extLst>
          </p:cNvPr>
          <p:cNvSpPr/>
          <p:nvPr/>
        </p:nvSpPr>
        <p:spPr>
          <a:xfrm>
            <a:off x="145579" y="2924944"/>
            <a:ext cx="1632205" cy="2862072"/>
          </a:xfrm>
          <a:prstGeom prst="wedgeRectCallout">
            <a:avLst>
              <a:gd name="adj1" fmla="val 61787"/>
              <a:gd name="adj2" fmla="val -1967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Guidance on awarding marks and illustrative examples of creditworthy material is contained in the indicative content. Credit any other valid points made which are not contained in the indicative content.</a:t>
            </a:r>
          </a:p>
        </p:txBody>
      </p:sp>
      <p:sp>
        <p:nvSpPr>
          <p:cNvPr id="7" name="Speech Bubble: Rectangle 6">
            <a:extLst>
              <a:ext uri="{FF2B5EF4-FFF2-40B4-BE49-F238E27FC236}">
                <a16:creationId xmlns:a16="http://schemas.microsoft.com/office/drawing/2014/main" id="{4FA673F3-67D4-499E-8E2B-0A7FD4226EFF}"/>
              </a:ext>
            </a:extLst>
          </p:cNvPr>
          <p:cNvSpPr/>
          <p:nvPr/>
        </p:nvSpPr>
        <p:spPr>
          <a:xfrm>
            <a:off x="7307070" y="2618780"/>
            <a:ext cx="1691351" cy="4120742"/>
          </a:xfrm>
          <a:prstGeom prst="wedgeRectCallout">
            <a:avLst>
              <a:gd name="adj1" fmla="val -63879"/>
              <a:gd name="adj2" fmla="val 2220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This geographical skills question requires learners to use the resources provided to compare the two representations shown. More successful responses will support direct comparisons with detail from the resources. Less successful responses may be descriptive of the resources and fail </a:t>
            </a:r>
            <a:r>
              <a:rPr lang="en-GB" sz="1400"/>
              <a:t>to respond directly to </a:t>
            </a:r>
            <a:r>
              <a:rPr lang="en-GB" sz="1400" dirty="0"/>
              <a:t>the command word.</a:t>
            </a:r>
          </a:p>
        </p:txBody>
      </p:sp>
      <p:pic>
        <p:nvPicPr>
          <p:cNvPr id="2" name="Picture 1">
            <a:extLst>
              <a:ext uri="{FF2B5EF4-FFF2-40B4-BE49-F238E27FC236}">
                <a16:creationId xmlns:a16="http://schemas.microsoft.com/office/drawing/2014/main" id="{945AACD9-1128-4495-A51F-0E6B26033533}"/>
              </a:ext>
            </a:extLst>
          </p:cNvPr>
          <p:cNvPicPr>
            <a:picLocks noChangeAspect="1"/>
          </p:cNvPicPr>
          <p:nvPr/>
        </p:nvPicPr>
        <p:blipFill>
          <a:blip r:embed="rId2"/>
          <a:stretch>
            <a:fillRect/>
          </a:stretch>
        </p:blipFill>
        <p:spPr>
          <a:xfrm>
            <a:off x="1886938" y="1916832"/>
            <a:ext cx="5327060" cy="4392488"/>
          </a:xfrm>
          <a:prstGeom prst="rect">
            <a:avLst/>
          </a:prstGeom>
        </p:spPr>
      </p:pic>
    </p:spTree>
    <p:extLst>
      <p:ext uri="{BB962C8B-B14F-4D97-AF65-F5344CB8AC3E}">
        <p14:creationId xmlns:p14="http://schemas.microsoft.com/office/powerpoint/2010/main" val="6387139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42316" y="1187686"/>
            <a:ext cx="8659368"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400" b="1" dirty="0"/>
              <a:t>Assessment Criteria: 4-mark questions testing AO3 </a:t>
            </a:r>
          </a:p>
          <a:p>
            <a:endParaRPr lang="en-GB" sz="2400" b="1" dirty="0"/>
          </a:p>
          <a:p>
            <a:pPr lvl="0"/>
            <a:endParaRPr lang="en-GB" sz="2400" b="1" dirty="0"/>
          </a:p>
        </p:txBody>
      </p:sp>
      <p:sp>
        <p:nvSpPr>
          <p:cNvPr id="3" name="TextBox 2">
            <a:extLst>
              <a:ext uri="{FF2B5EF4-FFF2-40B4-BE49-F238E27FC236}">
                <a16:creationId xmlns:a16="http://schemas.microsoft.com/office/drawing/2014/main" id="{80C8F50C-0FCA-4718-81A5-05D2A84B6D52}"/>
              </a:ext>
            </a:extLst>
          </p:cNvPr>
          <p:cNvSpPr txBox="1"/>
          <p:nvPr/>
        </p:nvSpPr>
        <p:spPr>
          <a:xfrm>
            <a:off x="355600" y="1947672"/>
            <a:ext cx="8111744" cy="2550698"/>
          </a:xfrm>
          <a:prstGeom prst="rect">
            <a:avLst/>
          </a:prstGeom>
          <a:noFill/>
        </p:spPr>
        <p:txBody>
          <a:bodyPr wrap="square" rtlCol="0">
            <a:spAutoFit/>
          </a:bodyPr>
          <a:lstStyle/>
          <a:p>
            <a:pPr>
              <a:lnSpc>
                <a:spcPct val="150000"/>
              </a:lnSpc>
            </a:pPr>
            <a:r>
              <a:rPr lang="en-GB" dirty="0">
                <a:latin typeface="Segoe Print" panose="02000600000000000000" pitchFamily="2" charset="0"/>
              </a:rPr>
              <a:t>Figure 1 displays a tranquil setting with few people harmlessly enjoying Loch Lomond. Figure 2 displays Loch Lomond as an interactive, exciting get-away to carry out new activities such as water sports. However, both Figure 1&amp;2 use the natural beauty and scenery to sell the area and convince the viewer of it’s picturesque landscape.</a:t>
            </a:r>
          </a:p>
        </p:txBody>
      </p:sp>
      <p:pic>
        <p:nvPicPr>
          <p:cNvPr id="10" name="Picture 9" descr="Shape, arrow&#10;&#10;Description automatically generated">
            <a:extLst>
              <a:ext uri="{FF2B5EF4-FFF2-40B4-BE49-F238E27FC236}">
                <a16:creationId xmlns:a16="http://schemas.microsoft.com/office/drawing/2014/main" id="{9F4F4DDC-C085-4534-931E-2C3A43F06BE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19872" y="2060848"/>
            <a:ext cx="384048" cy="384048"/>
          </a:xfrm>
          <a:prstGeom prst="rect">
            <a:avLst/>
          </a:prstGeom>
        </p:spPr>
      </p:pic>
      <p:pic>
        <p:nvPicPr>
          <p:cNvPr id="11" name="Picture 10" descr="Shape, arrow&#10;&#10;Description automatically generated">
            <a:extLst>
              <a:ext uri="{FF2B5EF4-FFF2-40B4-BE49-F238E27FC236}">
                <a16:creationId xmlns:a16="http://schemas.microsoft.com/office/drawing/2014/main" id="{3D57D5B1-743D-4FB0-8D36-E26FD44895A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19634" y="3242772"/>
            <a:ext cx="384048" cy="384048"/>
          </a:xfrm>
          <a:prstGeom prst="rect">
            <a:avLst/>
          </a:prstGeom>
        </p:spPr>
      </p:pic>
      <p:sp>
        <p:nvSpPr>
          <p:cNvPr id="12" name="TextBox 11">
            <a:extLst>
              <a:ext uri="{FF2B5EF4-FFF2-40B4-BE49-F238E27FC236}">
                <a16:creationId xmlns:a16="http://schemas.microsoft.com/office/drawing/2014/main" id="{9B258312-67BF-49FD-9AC9-9BB87D5A7CC8}"/>
              </a:ext>
            </a:extLst>
          </p:cNvPr>
          <p:cNvSpPr txBox="1"/>
          <p:nvPr/>
        </p:nvSpPr>
        <p:spPr>
          <a:xfrm>
            <a:off x="516128" y="4888719"/>
            <a:ext cx="8111744" cy="1261884"/>
          </a:xfrm>
          <a:prstGeom prst="rect">
            <a:avLst/>
          </a:prstGeom>
          <a:noFill/>
        </p:spPr>
        <p:txBody>
          <a:bodyPr wrap="square" rtlCol="0">
            <a:spAutoFit/>
          </a:bodyPr>
          <a:lstStyle/>
          <a:p>
            <a:r>
              <a:rPr lang="en-GB" sz="1900" dirty="0">
                <a:solidFill>
                  <a:srgbClr val="FF0000"/>
                </a:solidFill>
              </a:rPr>
              <a:t>This response is awarded a mark in Band 3: 3 marks. The learner successfully addresses both similarities and differences in the images and uses some evidence from the figure to support the points made. Further links to the evidence seen in both images would be required in order to gain full marks.</a:t>
            </a:r>
          </a:p>
        </p:txBody>
      </p:sp>
      <p:pic>
        <p:nvPicPr>
          <p:cNvPr id="13" name="Picture 12" descr="Shape, arrow&#10;&#10;Description automatically generated">
            <a:extLst>
              <a:ext uri="{FF2B5EF4-FFF2-40B4-BE49-F238E27FC236}">
                <a16:creationId xmlns:a16="http://schemas.microsoft.com/office/drawing/2014/main" id="{114B7226-08B1-4A38-8612-78FE980B908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40318" y="3377477"/>
            <a:ext cx="384048" cy="384048"/>
          </a:xfrm>
          <a:prstGeom prst="rect">
            <a:avLst/>
          </a:prstGeom>
        </p:spPr>
      </p:pic>
    </p:spTree>
    <p:extLst>
      <p:ext uri="{BB962C8B-B14F-4D97-AF65-F5344CB8AC3E}">
        <p14:creationId xmlns:p14="http://schemas.microsoft.com/office/powerpoint/2010/main" val="6971708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AF496B4-39E1-47A0-9EDB-2B164323CC42}"/>
              </a:ext>
            </a:extLst>
          </p:cNvPr>
          <p:cNvPicPr>
            <a:picLocks noChangeAspect="1"/>
          </p:cNvPicPr>
          <p:nvPr/>
        </p:nvPicPr>
        <p:blipFill>
          <a:blip r:embed="rId2"/>
          <a:stretch>
            <a:fillRect/>
          </a:stretch>
        </p:blipFill>
        <p:spPr>
          <a:xfrm>
            <a:off x="2627784" y="1628800"/>
            <a:ext cx="3697698" cy="5178361"/>
          </a:xfrm>
          <a:prstGeom prst="rect">
            <a:avLst/>
          </a:prstGeom>
        </p:spPr>
      </p:pic>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107504" y="1187686"/>
            <a:ext cx="8928992"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300" b="1" dirty="0"/>
              <a:t>Assessment Criteria: 10-mark questions testing AO1/AO2</a:t>
            </a:r>
          </a:p>
          <a:p>
            <a:endParaRPr lang="en-GB" sz="2400" b="1" dirty="0"/>
          </a:p>
          <a:p>
            <a:pPr lvl="0"/>
            <a:endParaRPr lang="en-GB" sz="2400" b="1" dirty="0"/>
          </a:p>
        </p:txBody>
      </p:sp>
      <p:sp>
        <p:nvSpPr>
          <p:cNvPr id="5" name="Speech Bubble: Rectangle 4">
            <a:extLst>
              <a:ext uri="{FF2B5EF4-FFF2-40B4-BE49-F238E27FC236}">
                <a16:creationId xmlns:a16="http://schemas.microsoft.com/office/drawing/2014/main" id="{EC4A8447-4402-41C5-B74D-D4D33818D3B3}"/>
              </a:ext>
            </a:extLst>
          </p:cNvPr>
          <p:cNvSpPr/>
          <p:nvPr/>
        </p:nvSpPr>
        <p:spPr>
          <a:xfrm>
            <a:off x="255214" y="2996952"/>
            <a:ext cx="2202549" cy="2520280"/>
          </a:xfrm>
          <a:prstGeom prst="wedgeRectCallout">
            <a:avLst>
              <a:gd name="adj1" fmla="val 61787"/>
              <a:gd name="adj2" fmla="val -1967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Guidance on awarding marks, for each AO, and illustrative examples of creditworthy material is contained in the indicative content for both assessment objectives. Credit any other valid points made which are not contained in the indicative content. </a:t>
            </a:r>
          </a:p>
        </p:txBody>
      </p:sp>
      <p:sp>
        <p:nvSpPr>
          <p:cNvPr id="7" name="Speech Bubble: Rectangle 6">
            <a:extLst>
              <a:ext uri="{FF2B5EF4-FFF2-40B4-BE49-F238E27FC236}">
                <a16:creationId xmlns:a16="http://schemas.microsoft.com/office/drawing/2014/main" id="{4FA673F3-67D4-499E-8E2B-0A7FD4226EFF}"/>
              </a:ext>
            </a:extLst>
          </p:cNvPr>
          <p:cNvSpPr/>
          <p:nvPr/>
        </p:nvSpPr>
        <p:spPr>
          <a:xfrm>
            <a:off x="6495503" y="2204864"/>
            <a:ext cx="2300829" cy="4536504"/>
          </a:xfrm>
          <a:prstGeom prst="wedgeRectCallout">
            <a:avLst>
              <a:gd name="adj1" fmla="val -62968"/>
              <a:gd name="adj2" fmla="val 2269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Within their responses, learners are required </a:t>
            </a:r>
            <a:r>
              <a:rPr lang="en-GB" sz="1400"/>
              <a:t>to  demonstrate and apply </a:t>
            </a:r>
            <a:r>
              <a:rPr lang="en-GB" sz="1400" dirty="0"/>
              <a:t>their knowledge and </a:t>
            </a:r>
            <a:r>
              <a:rPr lang="en-GB" sz="1400"/>
              <a:t>understanding in order to examine the </a:t>
            </a:r>
            <a:r>
              <a:rPr lang="en-GB" sz="1400" dirty="0"/>
              <a:t>economic impacts of the quaternary industry</a:t>
            </a:r>
            <a:r>
              <a:rPr lang="en-GB" sz="1400"/>
              <a:t>. Knowledge </a:t>
            </a:r>
            <a:r>
              <a:rPr lang="en-GB" sz="1400" dirty="0"/>
              <a:t>and understanding of relative specialised concepts are worthy </a:t>
            </a:r>
            <a:r>
              <a:rPr lang="en-GB" sz="1400"/>
              <a:t>of credit and are highlighted in the mark scheme. </a:t>
            </a:r>
            <a:r>
              <a:rPr lang="en-GB" sz="1400" dirty="0"/>
              <a:t>An evaluative conclusion to the debate can gain AO2 credit but in questions such as </a:t>
            </a:r>
            <a:r>
              <a:rPr lang="en-GB" sz="1400"/>
              <a:t>this one, </a:t>
            </a:r>
            <a:r>
              <a:rPr lang="en-GB" sz="1400" dirty="0"/>
              <a:t>where marks are weighted towards AO1, a conclusion is not necessary in order to achieve marks in Band 3 for AO2.</a:t>
            </a:r>
          </a:p>
        </p:txBody>
      </p:sp>
    </p:spTree>
    <p:extLst>
      <p:ext uri="{BB962C8B-B14F-4D97-AF65-F5344CB8AC3E}">
        <p14:creationId xmlns:p14="http://schemas.microsoft.com/office/powerpoint/2010/main" val="52677927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Description_x0020_new xmlns="cd497dfa-9c52-4b77-9510-d5d8b75d053a"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2C688D20975B24D8FB5A95768DE6DF2" ma:contentTypeVersion="14" ma:contentTypeDescription="Create a new document." ma:contentTypeScope="" ma:versionID="86c2b4257cc9d00cbcc6417dc6488be7">
  <xsd:schema xmlns:xsd="http://www.w3.org/2001/XMLSchema" xmlns:xs="http://www.w3.org/2001/XMLSchema" xmlns:p="http://schemas.microsoft.com/office/2006/metadata/properties" xmlns:ns2="cd497dfa-9c52-4b77-9510-d5d8b75d053a" xmlns:ns3="36f98b4f-ba65-4a7d-9a34-48b23de556cb" targetNamespace="http://schemas.microsoft.com/office/2006/metadata/properties" ma:root="true" ma:fieldsID="b7d72c49499013935b8d9c0c6f5d3132" ns2:_="" ns3:_="">
    <xsd:import namespace="cd497dfa-9c52-4b77-9510-d5d8b75d053a"/>
    <xsd:import namespace="36f98b4f-ba65-4a7d-9a34-48b23de556cb"/>
    <xsd:element name="properties">
      <xsd:complexType>
        <xsd:sequence>
          <xsd:element name="documentManagement">
            <xsd:complexType>
              <xsd:all>
                <xsd:element ref="ns2:Description_x0020_new" minOccurs="0"/>
                <xsd:element ref="ns2:MediaServiceMetadata" minOccurs="0"/>
                <xsd:element ref="ns2:MediaServiceFastMetadata" minOccurs="0"/>
                <xsd:element ref="ns2:MediaServiceAutoTags" minOccurs="0"/>
                <xsd:element ref="ns2:MediaServiceDateTaken" minOccurs="0"/>
                <xsd:element ref="ns2:MediaServiceOCR"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497dfa-9c52-4b77-9510-d5d8b75d053a" elementFormDefault="qualified">
    <xsd:import namespace="http://schemas.microsoft.com/office/2006/documentManagement/types"/>
    <xsd:import namespace="http://schemas.microsoft.com/office/infopath/2007/PartnerControls"/>
    <xsd:element name="Description_x0020_new" ma:index="8" nillable="true" ma:displayName="Description new" ma:internalName="Description_x0020_new">
      <xsd:simpleType>
        <xsd:restriction base="dms:Text">
          <xsd:maxLength value="255"/>
        </xsd:restriction>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AutoTags" ma:index="11" nillable="true" ma:displayName="MediaServiceAutoTags" ma:internalName="MediaServiceAutoTags" ma:readOnly="true">
      <xsd:simpleType>
        <xsd:restriction base="dms:Text"/>
      </xsd:simpleType>
    </xsd:element>
    <xsd:element name="MediaServiceDateTaken" ma:index="12" nillable="true" ma:displayName="MediaServiceDateTaken" ma:hidden="true" ma:internalName="MediaServiceDateTaken"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Location" ma:index="14" nillable="true" ma:displayName="MediaServic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7643588-0C81-4354-9345-A6BA18BA9527}">
  <ds:schemaRefs>
    <ds:schemaRef ds:uri="36f98b4f-ba65-4a7d-9a34-48b23de556cb"/>
    <ds:schemaRef ds:uri="http://purl.org/dc/elements/1.1/"/>
    <ds:schemaRef ds:uri="http://schemas.microsoft.com/office/2006/metadata/properties"/>
    <ds:schemaRef ds:uri="b179d1cf-dfb1-40de-aaee-7a546bb45d7d"/>
    <ds:schemaRef ds:uri="http://schemas.microsoft.com/office/2006/documentManagement/types"/>
    <ds:schemaRef ds:uri="http://schemas.openxmlformats.org/package/2006/metadata/core-properties"/>
    <ds:schemaRef ds:uri="http://purl.org/dc/dcmitype/"/>
    <ds:schemaRef ds:uri="http://schemas.microsoft.com/office/infopath/2007/PartnerControls"/>
    <ds:schemaRef ds:uri="http://www.w3.org/XML/1998/namespace"/>
    <ds:schemaRef ds:uri="http://purl.org/dc/terms/"/>
  </ds:schemaRefs>
</ds:datastoreItem>
</file>

<file path=customXml/itemProps2.xml><?xml version="1.0" encoding="utf-8"?>
<ds:datastoreItem xmlns:ds="http://schemas.openxmlformats.org/officeDocument/2006/customXml" ds:itemID="{750AF7EA-0D1E-404B-8E33-11E1CAC9C1F7}">
  <ds:schemaRefs>
    <ds:schemaRef ds:uri="http://schemas.microsoft.com/sharepoint/v3/contenttype/forms"/>
  </ds:schemaRefs>
</ds:datastoreItem>
</file>

<file path=customXml/itemProps3.xml><?xml version="1.0" encoding="utf-8"?>
<ds:datastoreItem xmlns:ds="http://schemas.openxmlformats.org/officeDocument/2006/customXml" ds:itemID="{3E0768EB-BBFD-4F36-B808-911899672A38}"/>
</file>

<file path=docProps/app.xml><?xml version="1.0" encoding="utf-8"?>
<Properties xmlns="http://schemas.openxmlformats.org/officeDocument/2006/extended-properties" xmlns:vt="http://schemas.openxmlformats.org/officeDocument/2006/docPropsVTypes">
  <TotalTime>2051</TotalTime>
  <Words>2175</Words>
  <Application>Microsoft Office PowerPoint</Application>
  <PresentationFormat>On-screen Show (4:3)</PresentationFormat>
  <Paragraphs>160</Paragraphs>
  <Slides>19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Arial</vt:lpstr>
      <vt:lpstr>Calibri</vt:lpstr>
      <vt:lpstr>Gotham Rounded Book</vt:lpstr>
      <vt:lpstr>Segoe Print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Tovey, Helen</dc:creator>
  <cp:lastModifiedBy>Awdur</cp:lastModifiedBy>
  <cp:revision>10</cp:revision>
  <dcterms:created xsi:type="dcterms:W3CDTF">2021-02-25T10:03:20Z</dcterms:created>
  <dcterms:modified xsi:type="dcterms:W3CDTF">2021-12-20T13:50:37Z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0x01010012C688D20975B24D8FB5A95768DE6DF2</vt:lpwstr>
  </property>
</Properties>
</file>