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358" r:id="rId5"/>
    <p:sldId id="315" r:id="rId6"/>
    <p:sldId id="339" r:id="rId7"/>
    <p:sldId id="370" r:id="rId8"/>
    <p:sldId id="372" r:id="rId9"/>
    <p:sldId id="373" r:id="rId10"/>
    <p:sldId id="371" r:id="rId11"/>
    <p:sldId id="378" r:id="rId12"/>
    <p:sldId id="374" r:id="rId13"/>
    <p:sldId id="387" r:id="rId14"/>
    <p:sldId id="379" r:id="rId15"/>
    <p:sldId id="380" r:id="rId16"/>
    <p:sldId id="388" r:id="rId17"/>
    <p:sldId id="381" r:id="rId18"/>
    <p:sldId id="389" r:id="rId19"/>
    <p:sldId id="382" r:id="rId20"/>
    <p:sldId id="390" r:id="rId21"/>
    <p:sldId id="383" r:id="rId22"/>
    <p:sldId id="384" r:id="rId23"/>
    <p:sldId id="385" r:id="rId24"/>
    <p:sldId id="386" r:id="rId25"/>
    <p:sldId id="377" r:id="rId26"/>
    <p:sldId id="35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54"/>
    <p:restoredTop sz="94694"/>
  </p:normalViewPr>
  <p:slideViewPr>
    <p:cSldViewPr snapToGrid="0">
      <p:cViewPr varScale="1">
        <p:scale>
          <a:sx n="99" d="100"/>
          <a:sy n="99" d="100"/>
        </p:scale>
        <p:origin x="342" y="5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s, Erin" userId="279b5812-81cd-48e2-ba14-0fab1b8988a2" providerId="ADAL" clId="{754423D6-FE17-4BB8-959F-D7710418E6D2}"/>
    <pc:docChg chg="modSld">
      <pc:chgData name="Roberts, Erin" userId="279b5812-81cd-48e2-ba14-0fab1b8988a2" providerId="ADAL" clId="{754423D6-FE17-4BB8-959F-D7710418E6D2}" dt="2021-12-20T13:40:52.049" v="5" actId="20577"/>
      <pc:docMkLst>
        <pc:docMk/>
      </pc:docMkLst>
      <pc:sldChg chg="modSp mod">
        <pc:chgData name="Roberts, Erin" userId="279b5812-81cd-48e2-ba14-0fab1b8988a2" providerId="ADAL" clId="{754423D6-FE17-4BB8-959F-D7710418E6D2}" dt="2021-12-20T13:40:52.049" v="5" actId="20577"/>
        <pc:sldMkLst>
          <pc:docMk/>
          <pc:sldMk cId="3160198182" sldId="358"/>
        </pc:sldMkLst>
        <pc:spChg chg="mod">
          <ac:chgData name="Roberts, Erin" userId="279b5812-81cd-48e2-ba14-0fab1b8988a2" providerId="ADAL" clId="{754423D6-FE17-4BB8-959F-D7710418E6D2}" dt="2021-12-20T13:40:52.049" v="5" actId="20577"/>
          <ac:spMkLst>
            <pc:docMk/>
            <pc:sldMk cId="3160198182" sldId="358"/>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20/12/2021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2</a:t>
            </a:fld>
            <a:endParaRPr lang="en-GB" dirty="0"/>
          </a:p>
        </p:txBody>
      </p:sp>
    </p:spTree>
    <p:extLst>
      <p:ext uri="{BB962C8B-B14F-4D97-AF65-F5344CB8AC3E}">
        <p14:creationId xmlns:p14="http://schemas.microsoft.com/office/powerpoint/2010/main" val="5090348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20/12/2021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4" r:id="rId15"/>
    <p:sldLayoutId id="2147483665"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5509200"/>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A </a:t>
            </a:r>
            <a:r>
              <a:rPr lang="en-GB" sz="4400" i="1">
                <a:solidFill>
                  <a:schemeClr val="bg1"/>
                </a:solidFill>
                <a:latin typeface="Arial" panose="020B0604020202020204" pitchFamily="34" charset="0"/>
                <a:cs typeface="Arial" panose="020B0604020202020204" pitchFamily="34" charset="0"/>
              </a:rPr>
              <a:t>level Geography</a:t>
            </a: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endParaRPr lang="en-GB" sz="4400" i="1">
              <a:solidFill>
                <a:schemeClr val="bg1"/>
              </a:solidFill>
              <a:latin typeface="Arial" panose="020B0604020202020204" pitchFamily="34" charset="0"/>
              <a:cs typeface="Arial" panose="020B0604020202020204" pitchFamily="34" charset="0"/>
            </a:endParaRPr>
          </a:p>
          <a:p>
            <a:pPr>
              <a:lnSpc>
                <a:spcPct val="80000"/>
              </a:lnSpc>
            </a:pPr>
            <a:r>
              <a:rPr lang="en-GB" sz="4400">
                <a:solidFill>
                  <a:schemeClr val="bg1"/>
                </a:solidFill>
                <a:latin typeface="Arial" panose="020B0604020202020204" pitchFamily="34" charset="0"/>
                <a:cs typeface="Arial" panose="020B0604020202020204" pitchFamily="34" charset="0"/>
              </a:rPr>
              <a:t>Marking Component 1 </a:t>
            </a:r>
            <a:endParaRPr lang="en-US" sz="4400" kern="1100" spc="-30">
              <a:solidFill>
                <a:srgbClr val="F7B385"/>
              </a:solidFill>
              <a:latin typeface="Gotham Rounded Book"/>
              <a:cs typeface="Gotham Rounded Book"/>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3381695"/>
          </a:xfrm>
          <a:prstGeom prst="rect">
            <a:avLst/>
          </a:prstGeom>
          <a:noFill/>
        </p:spPr>
        <p:txBody>
          <a:bodyPr wrap="square" rtlCol="0">
            <a:spAutoFit/>
          </a:bodyPr>
          <a:lstStyle/>
          <a:p>
            <a:pPr>
              <a:lnSpc>
                <a:spcPct val="150000"/>
              </a:lnSpc>
            </a:pPr>
            <a:r>
              <a:rPr lang="en-GB" dirty="0">
                <a:latin typeface="Segoe Print" panose="02000600000000000000" pitchFamily="2" charset="0"/>
              </a:rPr>
              <a:t>In Figure 1, we can see that the majority of waves come from the west, this makes up about 18% of the waves received each year. Many waves, about 17% also come from the south, south-east direction. It is likely that the prevailing wind direction is either westerly or south-easterly and that the area has a large fetch to increase wave energy. 0% of the waves come from the north-east. Here, there may be no wind so the sea is calm or land may obstruct the formation of waves.</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7056" y="2505456"/>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9408" y="3327623"/>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6032" y="4165823"/>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457200" y="5431536"/>
            <a:ext cx="8111744" cy="1200329"/>
          </a:xfrm>
          <a:prstGeom prst="rect">
            <a:avLst/>
          </a:prstGeom>
          <a:noFill/>
        </p:spPr>
        <p:txBody>
          <a:bodyPr wrap="square" rtlCol="0">
            <a:spAutoFit/>
          </a:bodyPr>
          <a:lstStyle/>
          <a:p>
            <a:r>
              <a:rPr lang="en-GB" b="1" dirty="0">
                <a:solidFill>
                  <a:srgbClr val="FF0000"/>
                </a:solidFill>
              </a:rPr>
              <a:t>This response is awarded marks in band 2: 3 marks</a:t>
            </a:r>
            <a:r>
              <a:rPr lang="en-GB" dirty="0">
                <a:solidFill>
                  <a:srgbClr val="FF0000"/>
                </a:solidFill>
              </a:rPr>
              <a:t>. Brief reference is made to overall pattern (‘majority of waves’) and some evidence from the resource is used appropriately to support points made. The response drifts into explanation, which is not required by AO3 geographical skills questions such as this one.</a:t>
            </a:r>
          </a:p>
        </p:txBody>
      </p:sp>
    </p:spTree>
    <p:extLst>
      <p:ext uri="{BB962C8B-B14F-4D97-AF65-F5344CB8AC3E}">
        <p14:creationId xmlns:p14="http://schemas.microsoft.com/office/powerpoint/2010/main" val="2922633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6C824B-D7CD-45BE-9DAA-0D894FBFDE1C}"/>
              </a:ext>
            </a:extLst>
          </p:cNvPr>
          <p:cNvPicPr>
            <a:picLocks noChangeAspect="1"/>
          </p:cNvPicPr>
          <p:nvPr/>
        </p:nvPicPr>
        <p:blipFill>
          <a:blip r:embed="rId2"/>
          <a:stretch>
            <a:fillRect/>
          </a:stretch>
        </p:blipFill>
        <p:spPr>
          <a:xfrm>
            <a:off x="1958479" y="1764398"/>
            <a:ext cx="5227042" cy="490157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42315" y="2880360"/>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2110154"/>
            <a:ext cx="1632205" cy="4372942"/>
          </a:xfrm>
          <a:prstGeom prst="wedgeRectCallout">
            <a:avLst>
              <a:gd name="adj1" fmla="val -68745"/>
              <a:gd name="adj2" fmla="val 121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The most successful responses will make reference to the overall pattern seen e.g. most frequent orientation is facing east, rather than providing a series of isolated comments. In response to the command ‘Use Figure 3’ , the most successful responses will support points with evidence drawn directly from the figure.</a:t>
            </a:r>
          </a:p>
        </p:txBody>
      </p:sp>
    </p:spTree>
    <p:extLst>
      <p:ext uri="{BB962C8B-B14F-4D97-AF65-F5344CB8AC3E}">
        <p14:creationId xmlns:p14="http://schemas.microsoft.com/office/powerpoint/2010/main" val="2485915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1BEE57B-845B-4FDB-889B-7A721DE2566E}"/>
              </a:ext>
            </a:extLst>
          </p:cNvPr>
          <p:cNvPicPr>
            <a:picLocks noChangeAspect="1"/>
          </p:cNvPicPr>
          <p:nvPr/>
        </p:nvPicPr>
        <p:blipFill>
          <a:blip r:embed="rId2"/>
          <a:stretch>
            <a:fillRect/>
          </a:stretch>
        </p:blipFill>
        <p:spPr>
          <a:xfrm>
            <a:off x="1984246" y="1930849"/>
            <a:ext cx="6649843" cy="2721982"/>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2-mark questions testing 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42315" y="2880360"/>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3191256" y="4718305"/>
            <a:ext cx="5266944" cy="1143000"/>
          </a:xfrm>
          <a:prstGeom prst="wedgeRectCallout">
            <a:avLst>
              <a:gd name="adj1" fmla="val -21654"/>
              <a:gd name="adj2" fmla="val -665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apply their knowledge and understanding in the context provided by the figure (Figure 1). The second mark can be awarded for a separate suggestion or for developing one suggestion further.</a:t>
            </a:r>
          </a:p>
        </p:txBody>
      </p:sp>
    </p:spTree>
    <p:extLst>
      <p:ext uri="{BB962C8B-B14F-4D97-AF65-F5344CB8AC3E}">
        <p14:creationId xmlns:p14="http://schemas.microsoft.com/office/powerpoint/2010/main" val="469629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2-mark questions testing AO2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1719702"/>
          </a:xfrm>
          <a:prstGeom prst="rect">
            <a:avLst/>
          </a:prstGeom>
          <a:noFill/>
        </p:spPr>
        <p:txBody>
          <a:bodyPr wrap="square" rtlCol="0">
            <a:spAutoFit/>
          </a:bodyPr>
          <a:lstStyle/>
          <a:p>
            <a:pPr>
              <a:lnSpc>
                <a:spcPct val="150000"/>
              </a:lnSpc>
            </a:pPr>
            <a:r>
              <a:rPr lang="en-GB" dirty="0">
                <a:latin typeface="Segoe Print" panose="02000600000000000000" pitchFamily="2" charset="0"/>
              </a:rPr>
              <a:t>Sediment is likely to be carried by waves in a westerly and south-easterly direction. Sediment most likely won’t be transported from the north and north-east as there’s few waves so little energy to carry sediment.</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2111" y="3354148"/>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4135" y="2555045"/>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355600" y="3830085"/>
            <a:ext cx="8111744" cy="646331"/>
          </a:xfrm>
          <a:prstGeom prst="rect">
            <a:avLst/>
          </a:prstGeom>
          <a:noFill/>
        </p:spPr>
        <p:txBody>
          <a:bodyPr wrap="square" rtlCol="0">
            <a:spAutoFit/>
          </a:bodyPr>
          <a:lstStyle/>
          <a:p>
            <a:r>
              <a:rPr lang="en-GB" b="1" dirty="0">
                <a:solidFill>
                  <a:srgbClr val="FF0000"/>
                </a:solidFill>
              </a:rPr>
              <a:t>This response is awarded 2 marks</a:t>
            </a:r>
            <a:r>
              <a:rPr lang="en-GB" dirty="0">
                <a:solidFill>
                  <a:srgbClr val="FF0000"/>
                </a:solidFill>
              </a:rPr>
              <a:t>. Two suggestions are made, both clearly linked to sediment transport.</a:t>
            </a:r>
          </a:p>
        </p:txBody>
      </p:sp>
    </p:spTree>
    <p:extLst>
      <p:ext uri="{BB962C8B-B14F-4D97-AF65-F5344CB8AC3E}">
        <p14:creationId xmlns:p14="http://schemas.microsoft.com/office/powerpoint/2010/main" val="69717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38C8E1-0330-4EE0-BF15-E6B5B274369E}"/>
              </a:ext>
            </a:extLst>
          </p:cNvPr>
          <p:cNvPicPr>
            <a:picLocks noChangeAspect="1"/>
          </p:cNvPicPr>
          <p:nvPr/>
        </p:nvPicPr>
        <p:blipFill>
          <a:blip r:embed="rId2"/>
          <a:stretch>
            <a:fillRect/>
          </a:stretch>
        </p:blipFill>
        <p:spPr>
          <a:xfrm>
            <a:off x="2431823" y="1568778"/>
            <a:ext cx="4209205" cy="5273791"/>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AO1</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636041" y="2283373"/>
            <a:ext cx="1632205" cy="393374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Where more than two differences are identified, credit the two strongest discussions.</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788617" y="1709361"/>
            <a:ext cx="1947672" cy="4992623"/>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use knowledge and understanding directly contained in the specification. The question requires learners to identify and develop </a:t>
            </a:r>
            <a:r>
              <a:rPr lang="en-GB" sz="1400" b="1" dirty="0"/>
              <a:t>two</a:t>
            </a:r>
            <a:r>
              <a:rPr lang="en-GB" sz="1400" dirty="0"/>
              <a:t> differences between cirque and valley glaciers. The banded mark scheme is best-fit and learners are not required to demonstrate all characteristics exemplified in a band in order to be awarded a mark within it. Credit appropriate examples and use of annotated sketch-maps or diagrams.</a:t>
            </a:r>
          </a:p>
        </p:txBody>
      </p:sp>
    </p:spTree>
    <p:extLst>
      <p:ext uri="{BB962C8B-B14F-4D97-AF65-F5344CB8AC3E}">
        <p14:creationId xmlns:p14="http://schemas.microsoft.com/office/powerpoint/2010/main" val="363292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AO1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3297056"/>
          </a:xfrm>
          <a:prstGeom prst="rect">
            <a:avLst/>
          </a:prstGeom>
          <a:noFill/>
        </p:spPr>
        <p:txBody>
          <a:bodyPr wrap="square" rtlCol="0">
            <a:spAutoFit/>
          </a:bodyPr>
          <a:lstStyle/>
          <a:p>
            <a:pPr>
              <a:lnSpc>
                <a:spcPct val="150000"/>
              </a:lnSpc>
            </a:pPr>
            <a:r>
              <a:rPr lang="en-GB" sz="1400" dirty="0">
                <a:latin typeface="Segoe Print" panose="02000600000000000000" pitchFamily="2" charset="0"/>
              </a:rPr>
              <a:t>The first difference between cirque and valley glaciers is their shape. Cirque glaciers are formed in bowl shaped depressions and are generally a circular shape or wide in relation to length whereas valley glaciers fill pre-existing valleys and are elongated. Valley glaciers are often joined by other glaciers to give a tree-like shape. Examples of a cirque glaciers can be found in the Austrian Alps whilst Franz Joseph glacier in New Zealand is a valley glacier.</a:t>
            </a:r>
          </a:p>
          <a:p>
            <a:pPr>
              <a:lnSpc>
                <a:spcPct val="150000"/>
              </a:lnSpc>
            </a:pPr>
            <a:r>
              <a:rPr lang="en-GB" sz="1400" dirty="0">
                <a:latin typeface="Segoe Print" panose="02000600000000000000" pitchFamily="2" charset="0"/>
              </a:rPr>
              <a:t>Another difference is in their movement. Glaciers in cirques tend to move in a rotational fashion. This involves both rotation from the backwall to the lip of the cirque and a circular rotation around the centre of the cirque. Valley glaciers flow in a more linear fashion moving along a pre-existing valley from highland to lowland.</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6366" y="4929723"/>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7809" y="2331720"/>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3862" y="2700295"/>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355600" y="5440612"/>
            <a:ext cx="8111744" cy="923330"/>
          </a:xfrm>
          <a:prstGeom prst="rect">
            <a:avLst/>
          </a:prstGeom>
          <a:noFill/>
        </p:spPr>
        <p:txBody>
          <a:bodyPr wrap="square" rtlCol="0">
            <a:spAutoFit/>
          </a:bodyPr>
          <a:lstStyle/>
          <a:p>
            <a:r>
              <a:rPr lang="en-GB" b="1" dirty="0">
                <a:solidFill>
                  <a:srgbClr val="FF0000"/>
                </a:solidFill>
              </a:rPr>
              <a:t>This response is awarded marks in band 3: 6 marks</a:t>
            </a:r>
            <a:r>
              <a:rPr lang="en-GB" dirty="0">
                <a:solidFill>
                  <a:srgbClr val="FF0000"/>
                </a:solidFill>
              </a:rPr>
              <a:t>. There are two correct differences identified. Each difference has been developed with sufficient detail and examples have been given.</a:t>
            </a:r>
          </a:p>
        </p:txBody>
      </p:sp>
      <p:pic>
        <p:nvPicPr>
          <p:cNvPr id="13" name="Picture 12" descr="Shape, arrow&#10;&#10;Description automatically generated">
            <a:extLst>
              <a:ext uri="{FF2B5EF4-FFF2-40B4-BE49-F238E27FC236}">
                <a16:creationId xmlns:a16="http://schemas.microsoft.com/office/drawing/2014/main" id="{3FD07A60-AAAA-304F-BE74-0E93340EAE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3762" y="2044387"/>
            <a:ext cx="384048" cy="384048"/>
          </a:xfrm>
          <a:prstGeom prst="rect">
            <a:avLst/>
          </a:prstGeom>
        </p:spPr>
      </p:pic>
      <p:pic>
        <p:nvPicPr>
          <p:cNvPr id="14" name="Picture 13" descr="Shape, arrow&#10;&#10;Description automatically generated">
            <a:extLst>
              <a:ext uri="{FF2B5EF4-FFF2-40B4-BE49-F238E27FC236}">
                <a16:creationId xmlns:a16="http://schemas.microsoft.com/office/drawing/2014/main" id="{2EE3D859-13DE-044C-A5B9-7F41F91E98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2403" y="3404176"/>
            <a:ext cx="384048" cy="384048"/>
          </a:xfrm>
          <a:prstGeom prst="rect">
            <a:avLst/>
          </a:prstGeom>
        </p:spPr>
      </p:pic>
      <p:pic>
        <p:nvPicPr>
          <p:cNvPr id="15" name="Picture 14" descr="Shape, arrow&#10;&#10;Description automatically generated">
            <a:extLst>
              <a:ext uri="{FF2B5EF4-FFF2-40B4-BE49-F238E27FC236}">
                <a16:creationId xmlns:a16="http://schemas.microsoft.com/office/drawing/2014/main" id="{7B58E175-9FEC-5F49-AA5A-423E7F3A57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2707" y="2985496"/>
            <a:ext cx="384048" cy="384048"/>
          </a:xfrm>
          <a:prstGeom prst="rect">
            <a:avLst/>
          </a:prstGeom>
        </p:spPr>
      </p:pic>
      <p:pic>
        <p:nvPicPr>
          <p:cNvPr id="16" name="Picture 15" descr="Shape, arrow&#10;&#10;Description automatically generated">
            <a:extLst>
              <a:ext uri="{FF2B5EF4-FFF2-40B4-BE49-F238E27FC236}">
                <a16:creationId xmlns:a16="http://schemas.microsoft.com/office/drawing/2014/main" id="{DADF3BAD-EC30-A34B-BD34-5F06C83190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1651" y="3941561"/>
            <a:ext cx="384048" cy="384048"/>
          </a:xfrm>
          <a:prstGeom prst="rect">
            <a:avLst/>
          </a:prstGeom>
        </p:spPr>
      </p:pic>
      <p:pic>
        <p:nvPicPr>
          <p:cNvPr id="17" name="Picture 16" descr="Shape, arrow&#10;&#10;Description automatically generated">
            <a:extLst>
              <a:ext uri="{FF2B5EF4-FFF2-40B4-BE49-F238E27FC236}">
                <a16:creationId xmlns:a16="http://schemas.microsoft.com/office/drawing/2014/main" id="{31EEA02A-EDC9-DF42-AB25-63ADF6ED20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7338" y="4258084"/>
            <a:ext cx="384048" cy="384048"/>
          </a:xfrm>
          <a:prstGeom prst="rect">
            <a:avLst/>
          </a:prstGeom>
        </p:spPr>
      </p:pic>
      <p:pic>
        <p:nvPicPr>
          <p:cNvPr id="18" name="Picture 17" descr="Shape, arrow&#10;&#10;Description automatically generated">
            <a:extLst>
              <a:ext uri="{FF2B5EF4-FFF2-40B4-BE49-F238E27FC236}">
                <a16:creationId xmlns:a16="http://schemas.microsoft.com/office/drawing/2014/main" id="{6588C737-D71F-D54D-899C-6E3CFC7D6B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076" y="4561900"/>
            <a:ext cx="384048" cy="384048"/>
          </a:xfrm>
          <a:prstGeom prst="rect">
            <a:avLst/>
          </a:prstGeom>
        </p:spPr>
      </p:pic>
    </p:spTree>
    <p:extLst>
      <p:ext uri="{BB962C8B-B14F-4D97-AF65-F5344CB8AC3E}">
        <p14:creationId xmlns:p14="http://schemas.microsoft.com/office/powerpoint/2010/main" val="2025395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1031F9-FC11-4330-BD75-573A50A56534}"/>
              </a:ext>
            </a:extLst>
          </p:cNvPr>
          <p:cNvPicPr>
            <a:picLocks noChangeAspect="1"/>
          </p:cNvPicPr>
          <p:nvPr/>
        </p:nvPicPr>
        <p:blipFill>
          <a:blip r:embed="rId2"/>
          <a:stretch>
            <a:fillRect/>
          </a:stretch>
        </p:blipFill>
        <p:spPr>
          <a:xfrm>
            <a:off x="2431823" y="1655345"/>
            <a:ext cx="4154032" cy="519050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673295" y="2258050"/>
            <a:ext cx="1632205" cy="3037631"/>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712178" y="1753933"/>
            <a:ext cx="1947672" cy="4976051"/>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apply their knowledge and understanding in the context provided by the figure (Figure 4) in order to suggest ways in which changes to the depth of the active layer may affect associated landforms. The banded mark scheme is best-fit and learners are not required to demonstrate all characteristics exemplified in a band in order to be awarded a mark within it. Credit appropriate examples and use of annotated sketch-maps or diagrams.</a:t>
            </a:r>
          </a:p>
        </p:txBody>
      </p:sp>
    </p:spTree>
    <p:extLst>
      <p:ext uri="{BB962C8B-B14F-4D97-AF65-F5344CB8AC3E}">
        <p14:creationId xmlns:p14="http://schemas.microsoft.com/office/powerpoint/2010/main" val="1854793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6-mark questions testing AO2 </a:t>
            </a:r>
          </a:p>
          <a:p>
            <a:endParaRPr lang="en-GB" sz="2400" b="1" dirty="0"/>
          </a:p>
          <a:p>
            <a:pPr lvl="0"/>
            <a:r>
              <a:rPr lang="en-GB" sz="1800" dirty="0">
                <a:latin typeface="Segoe Print" panose="02000800000000000000" pitchFamily="2" charset="0"/>
              </a:rPr>
              <a:t>The depth of the active layer will have an impact on the process of solifluction. During the winter the ground is frozen solid to the surface and there is no active layer. In the summer when the temperature rises the top layer of the ground thaws and the water is trapped by the frozen layer below it. It becomes waterlogged and mobile causing the top layer to flow slowly downhill. Where the summer thaw gives a deeper active layer this allows a larger amount of material to move downslope. This process forms accumulations of sediment at the base of slopes called solifluction terraces as seen at Rhossili. In places the process fills the bottom of valleys to form head deposits.</a:t>
            </a:r>
          </a:p>
        </p:txBody>
      </p:sp>
      <p:pic>
        <p:nvPicPr>
          <p:cNvPr id="9" name="Picture 8" descr="Shape, arrow&#10;&#10;Description automatically generated">
            <a:extLst>
              <a:ext uri="{FF2B5EF4-FFF2-40B4-BE49-F238E27FC236}">
                <a16:creationId xmlns:a16="http://schemas.microsoft.com/office/drawing/2014/main" id="{57723E13-D245-447C-8D80-D15FA77AAB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2484" y="3925200"/>
            <a:ext cx="384048" cy="384048"/>
          </a:xfrm>
          <a:prstGeom prst="rect">
            <a:avLst/>
          </a:prstGeom>
        </p:spPr>
      </p:pic>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5870" y="4258590"/>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4108" y="3127354"/>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282862" y="5070149"/>
            <a:ext cx="8111744" cy="1477328"/>
          </a:xfrm>
          <a:prstGeom prst="rect">
            <a:avLst/>
          </a:prstGeom>
          <a:noFill/>
        </p:spPr>
        <p:txBody>
          <a:bodyPr wrap="square" rtlCol="0">
            <a:spAutoFit/>
          </a:bodyPr>
          <a:lstStyle/>
          <a:p>
            <a:r>
              <a:rPr lang="en-GB" b="1" dirty="0">
                <a:solidFill>
                  <a:srgbClr val="FF0000"/>
                </a:solidFill>
              </a:rPr>
              <a:t>This response is awarded marks in band 3: 6 marks</a:t>
            </a:r>
            <a:r>
              <a:rPr lang="en-GB" dirty="0">
                <a:solidFill>
                  <a:srgbClr val="FF0000"/>
                </a:solidFill>
              </a:rPr>
              <a:t>. The answer displays detailed knowledge and understanding of how the active layer varies in depth and explains how seasonal temperature variations cause these changes. There is an an explanation of how this leads to the process of solifluction and how the process works. Examples of specific landforms are given with a link to a UK location. </a:t>
            </a:r>
          </a:p>
        </p:txBody>
      </p:sp>
      <p:pic>
        <p:nvPicPr>
          <p:cNvPr id="13" name="Picture 12" descr="Shape, arrow&#10;&#10;Description automatically generated">
            <a:extLst>
              <a:ext uri="{FF2B5EF4-FFF2-40B4-BE49-F238E27FC236}">
                <a16:creationId xmlns:a16="http://schemas.microsoft.com/office/drawing/2014/main" id="{4BE071CC-6DDF-264E-97AC-C3FFE722D2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8556" y="2426756"/>
            <a:ext cx="384048" cy="384048"/>
          </a:xfrm>
          <a:prstGeom prst="rect">
            <a:avLst/>
          </a:prstGeom>
        </p:spPr>
      </p:pic>
      <p:pic>
        <p:nvPicPr>
          <p:cNvPr id="14" name="Picture 13" descr="Shape, arrow&#10;&#10;Description automatically generated">
            <a:extLst>
              <a:ext uri="{FF2B5EF4-FFF2-40B4-BE49-F238E27FC236}">
                <a16:creationId xmlns:a16="http://schemas.microsoft.com/office/drawing/2014/main" id="{CDA0E2B3-1731-AB40-914F-D95367492A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532" y="3312643"/>
            <a:ext cx="384048" cy="384048"/>
          </a:xfrm>
          <a:prstGeom prst="rect">
            <a:avLst/>
          </a:prstGeom>
        </p:spPr>
      </p:pic>
      <p:pic>
        <p:nvPicPr>
          <p:cNvPr id="15" name="Picture 14" descr="Shape, arrow&#10;&#10;Description automatically generated">
            <a:extLst>
              <a:ext uri="{FF2B5EF4-FFF2-40B4-BE49-F238E27FC236}">
                <a16:creationId xmlns:a16="http://schemas.microsoft.com/office/drawing/2014/main" id="{D703FF23-653F-7F49-9CC9-49F1A5F70A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32" y="3447031"/>
            <a:ext cx="384048" cy="384048"/>
          </a:xfrm>
          <a:prstGeom prst="rect">
            <a:avLst/>
          </a:prstGeom>
        </p:spPr>
      </p:pic>
    </p:spTree>
    <p:extLst>
      <p:ext uri="{BB962C8B-B14F-4D97-AF65-F5344CB8AC3E}">
        <p14:creationId xmlns:p14="http://schemas.microsoft.com/office/powerpoint/2010/main" val="1325461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DA5FCE-3B51-4D47-A4F2-43A5CD0008BC}"/>
              </a:ext>
            </a:extLst>
          </p:cNvPr>
          <p:cNvPicPr>
            <a:picLocks noChangeAspect="1"/>
          </p:cNvPicPr>
          <p:nvPr/>
        </p:nvPicPr>
        <p:blipFill>
          <a:blip r:embed="rId2"/>
          <a:stretch>
            <a:fillRect/>
          </a:stretch>
        </p:blipFill>
        <p:spPr>
          <a:xfrm>
            <a:off x="1958265" y="1692552"/>
            <a:ext cx="4880237" cy="4855464"/>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42316" y="2432305"/>
            <a:ext cx="1632205" cy="393374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954012" y="1813140"/>
            <a:ext cx="1947672" cy="4855464"/>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to use and apply their knowledge and understanding of gentrification to evaluate its impacts. An evaluative conclusion to the debate can gain AO2 credit but in questions such as this one, where marks are weighted towards AO1, a conclusion is not necessary in order to achieve marks in Band 3 for AO2. 15-mark essay questions in Component 1 will always use either ‘Assess’ or ‘Examine’ as commands.</a:t>
            </a:r>
          </a:p>
        </p:txBody>
      </p:sp>
    </p:spTree>
    <p:extLst>
      <p:ext uri="{BB962C8B-B14F-4D97-AF65-F5344CB8AC3E}">
        <p14:creationId xmlns:p14="http://schemas.microsoft.com/office/powerpoint/2010/main" val="7329756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D0A5-A18F-4EB8-97EE-E8D3B7C4073E}"/>
              </a:ext>
            </a:extLst>
          </p:cNvPr>
          <p:cNvPicPr>
            <a:picLocks noChangeAspect="1"/>
          </p:cNvPicPr>
          <p:nvPr/>
        </p:nvPicPr>
        <p:blipFill>
          <a:blip r:embed="rId2"/>
          <a:stretch>
            <a:fillRect/>
          </a:stretch>
        </p:blipFill>
        <p:spPr>
          <a:xfrm>
            <a:off x="2110350" y="1597342"/>
            <a:ext cx="4504613" cy="5178362"/>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42316" y="1695300"/>
            <a:ext cx="1632205" cy="4540908"/>
          </a:xfrm>
          <a:prstGeom prst="wedgeRectCallout">
            <a:avLst>
              <a:gd name="adj1" fmla="val 71311"/>
              <a:gd name="adj2" fmla="val -252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the impacts of gentrification on different stakeholders.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697980" y="1695300"/>
            <a:ext cx="2203704" cy="5080403"/>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00" dirty="0"/>
              <a:t>Within their responses, learners are required to apply their knowledge and understanding to critically appraise the </a:t>
            </a:r>
            <a:r>
              <a:rPr lang="en-GB" sz="1300" dirty="0">
                <a:solidFill>
                  <a:schemeClr val="bg1"/>
                </a:solidFill>
              </a:rPr>
              <a:t>statement. A thorough evaluation may acknowledge differences in impacts over time and space or that gentrification can benefit both groups in different ways while a partial examination may make a series of simpler statements relating to the impacts on both groups e.g. ‘it benefits only the rich as they can afford the high price of housing’, which may be unsubstantiated, and may not recognise the dynamic nature of change in urban areas. A limited examination may offer only basic comments e.g. ‘the poor gain nothing from gentrification’.</a:t>
            </a:r>
          </a:p>
        </p:txBody>
      </p:sp>
    </p:spTree>
    <p:extLst>
      <p:ext uri="{BB962C8B-B14F-4D97-AF65-F5344CB8AC3E}">
        <p14:creationId xmlns:p14="http://schemas.microsoft.com/office/powerpoint/2010/main" val="1887727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15212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980728"/>
            <a:ext cx="8568952" cy="5047536"/>
          </a:xfrm>
          <a:prstGeom prst="rect">
            <a:avLst/>
          </a:prstGeom>
          <a:noFill/>
        </p:spPr>
        <p:txBody>
          <a:bodyPr wrap="square" rtlCol="0">
            <a:spAutoFit/>
          </a:bodyPr>
          <a:lstStyle/>
          <a:p>
            <a:endParaRPr lang="en-GB" sz="20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This PowerPoint focuses on applying the marking criteria in A level Geography Component 1. Please read the qualification overview PowerPoint before working through this presentation and the exemplar material</a:t>
            </a:r>
          </a:p>
          <a:p>
            <a:pPr lvl="0"/>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The following guidance is relevant to assessment resource question sets 1-6 for A level Geography</a:t>
            </a:r>
          </a:p>
          <a:p>
            <a:pPr marL="342900" lvl="0" indent="-342900">
              <a:buFont typeface="Arial" panose="020B0604020202020204" pitchFamily="34" charset="0"/>
              <a:buChar char="•"/>
            </a:pPr>
            <a:endParaRPr lang="en-GB" sz="2000" dirty="0">
              <a:highlight>
                <a:srgbClr val="FFFF00"/>
              </a:highlight>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You will also need access to the following documents: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relevant marking schemes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exemplar materials</a:t>
            </a:r>
          </a:p>
          <a:p>
            <a:pPr marL="1714500" lvl="3" indent="-342900">
              <a:buFont typeface="Wingdings" panose="05000000000000000000" pitchFamily="2" charset="2"/>
              <a:buChar char="Ø"/>
            </a:pPr>
            <a:r>
              <a:rPr lang="en-GB" sz="2000" dirty="0">
                <a:latin typeface="Arial" panose="020B0604020202020204" pitchFamily="34" charset="0"/>
                <a:cs typeface="Arial" panose="020B0604020202020204" pitchFamily="34" charset="0"/>
              </a:rPr>
              <a:t>examiner’s reports.</a:t>
            </a:r>
          </a:p>
          <a:p>
            <a:pPr marL="342900" lvl="0"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lvl="0"/>
            <a:endParaRPr lang="en-GB" sz="2000" dirty="0"/>
          </a:p>
          <a:p>
            <a:pPr lvl="0"/>
            <a:endParaRPr lang="en-GB" sz="2000" dirty="0"/>
          </a:p>
        </p:txBody>
      </p:sp>
    </p:spTree>
    <p:extLst>
      <p:ext uri="{BB962C8B-B14F-4D97-AF65-F5344CB8AC3E}">
        <p14:creationId xmlns:p14="http://schemas.microsoft.com/office/powerpoint/2010/main" val="1047609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586955977"/>
              </p:ext>
            </p:extLst>
          </p:nvPr>
        </p:nvGraphicFramePr>
        <p:xfrm>
          <a:off x="540004" y="2158886"/>
          <a:ext cx="8063992" cy="449072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 year and question no.</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dirty="0"/>
                        <a:t>5</a:t>
                      </a:r>
                    </a:p>
                    <a:p>
                      <a:r>
                        <a:rPr lang="en-GB" dirty="0"/>
                        <a:t>4</a:t>
                      </a:r>
                    </a:p>
                    <a:p>
                      <a:r>
                        <a:rPr lang="en-GB" dirty="0"/>
                        <a:t>4</a:t>
                      </a:r>
                    </a:p>
                  </a:txBody>
                  <a:tcPr/>
                </a:tc>
                <a:tc>
                  <a:txBody>
                    <a:bodyPr/>
                    <a:lstStyle/>
                    <a:p>
                      <a:r>
                        <a:rPr lang="en-GB" dirty="0"/>
                        <a:t>2019 Question 1 Example 1</a:t>
                      </a:r>
                    </a:p>
                    <a:p>
                      <a:r>
                        <a:rPr lang="en-GB" dirty="0"/>
                        <a:t>2019 Question 9a) Example 1</a:t>
                      </a:r>
                    </a:p>
                    <a:p>
                      <a:r>
                        <a:rPr lang="en-GB" dirty="0"/>
                        <a:t>2020 Question 1b) Paper 1</a:t>
                      </a:r>
                    </a:p>
                  </a:txBody>
                  <a:tcPr/>
                </a:tc>
                <a:extLst>
                  <a:ext uri="{0D108BD9-81ED-4DB2-BD59-A6C34878D82A}">
                    <a16:rowId xmlns:a16="http://schemas.microsoft.com/office/drawing/2014/main" val="127755721"/>
                  </a:ext>
                </a:extLst>
              </a:tr>
              <a:tr h="370840">
                <a:tc>
                  <a:txBody>
                    <a:bodyPr/>
                    <a:lstStyle/>
                    <a:p>
                      <a:r>
                        <a:rPr lang="en-GB" dirty="0"/>
                        <a:t>AO1</a:t>
                      </a:r>
                    </a:p>
                  </a:txBody>
                  <a:tcPr/>
                </a:tc>
                <a:tc>
                  <a:txBody>
                    <a:bodyPr/>
                    <a:lstStyle/>
                    <a:p>
                      <a:r>
                        <a:rPr lang="en-GB" dirty="0"/>
                        <a:t>6</a:t>
                      </a:r>
                    </a:p>
                  </a:txBody>
                  <a:tcPr/>
                </a:tc>
                <a:tc>
                  <a:txBody>
                    <a:bodyPr/>
                    <a:lstStyle/>
                    <a:p>
                      <a:r>
                        <a:rPr lang="en-GB" dirty="0"/>
                        <a:t>6</a:t>
                      </a:r>
                    </a:p>
                    <a:p>
                      <a:r>
                        <a:rPr lang="en-GB" dirty="0"/>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2018 Question 1b)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6b) Example 1</a:t>
                      </a:r>
                    </a:p>
                  </a:txBody>
                  <a:tcPr/>
                </a:tc>
                <a:extLst>
                  <a:ext uri="{0D108BD9-81ED-4DB2-BD59-A6C34878D82A}">
                    <a16:rowId xmlns:a16="http://schemas.microsoft.com/office/drawing/2014/main" val="1174349748"/>
                  </a:ext>
                </a:extLst>
              </a:tr>
              <a:tr h="370840">
                <a:tc>
                  <a:txBody>
                    <a:bodyPr/>
                    <a:lstStyle/>
                    <a:p>
                      <a:r>
                        <a:rPr lang="en-GB" dirty="0"/>
                        <a:t>AO2</a:t>
                      </a:r>
                    </a:p>
                  </a:txBody>
                  <a:tcPr/>
                </a:tc>
                <a:tc>
                  <a:txBody>
                    <a:bodyPr/>
                    <a:lstStyle/>
                    <a:p>
                      <a:r>
                        <a:rPr lang="en-GB" dirty="0"/>
                        <a:t>6</a:t>
                      </a:r>
                    </a:p>
                  </a:txBody>
                  <a:tcPr/>
                </a:tc>
                <a:tc>
                  <a:txBody>
                    <a:bodyPr/>
                    <a:lstStyle/>
                    <a:p>
                      <a:r>
                        <a:rPr lang="en-GB" dirty="0"/>
                        <a:t>6</a:t>
                      </a:r>
                    </a:p>
                    <a:p>
                      <a:r>
                        <a:rPr lang="en-GB"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2 Example 1</a:t>
                      </a:r>
                    </a:p>
                  </a:txBody>
                  <a:tcPr/>
                </a:tc>
                <a:extLst>
                  <a:ext uri="{0D108BD9-81ED-4DB2-BD59-A6C34878D82A}">
                    <a16:rowId xmlns:a16="http://schemas.microsoft.com/office/drawing/2014/main" val="2210575252"/>
                  </a:ext>
                </a:extLst>
              </a:tr>
              <a:tr h="370840">
                <a:tc>
                  <a:txBody>
                    <a:bodyPr/>
                    <a:lstStyle/>
                    <a:p>
                      <a:r>
                        <a:rPr lang="en-GB" dirty="0"/>
                        <a:t>AO1</a:t>
                      </a:r>
                    </a:p>
                  </a:txBody>
                  <a:tcPr/>
                </a:tc>
                <a:tc>
                  <a:txBody>
                    <a:bodyPr/>
                    <a:lstStyle/>
                    <a:p>
                      <a:r>
                        <a:rPr lang="en-GB" dirty="0"/>
                        <a:t>8</a:t>
                      </a:r>
                    </a:p>
                  </a:txBody>
                  <a:tcPr/>
                </a:tc>
                <a:tc>
                  <a:txBody>
                    <a:bodyPr/>
                    <a:lstStyle/>
                    <a:p>
                      <a:r>
                        <a:rPr lang="en-GB" dirty="0"/>
                        <a:t>7</a:t>
                      </a:r>
                    </a:p>
                  </a:txBody>
                  <a:tcPr/>
                </a:tc>
                <a:tc>
                  <a:txBody>
                    <a:bodyPr/>
                    <a:lstStyle/>
                    <a:p>
                      <a:r>
                        <a:rPr lang="en-GB" dirty="0"/>
                        <a:t>2019 Question 9 Example 2</a:t>
                      </a:r>
                    </a:p>
                  </a:txBody>
                  <a:tcPr/>
                </a:tc>
                <a:extLst>
                  <a:ext uri="{0D108BD9-81ED-4DB2-BD59-A6C34878D82A}">
                    <a16:rowId xmlns:a16="http://schemas.microsoft.com/office/drawing/2014/main" val="1201807686"/>
                  </a:ext>
                </a:extLst>
              </a:tr>
              <a:tr h="370840">
                <a:tc>
                  <a:txBody>
                    <a:bodyPr/>
                    <a:lstStyle/>
                    <a:p>
                      <a:r>
                        <a:rPr lang="en-GB" dirty="0"/>
                        <a:t>AO2</a:t>
                      </a:r>
                    </a:p>
                  </a:txBody>
                  <a:tcPr/>
                </a:tc>
                <a:tc>
                  <a:txBody>
                    <a:bodyPr/>
                    <a:lstStyle/>
                    <a:p>
                      <a:r>
                        <a:rPr lang="en-GB" dirty="0"/>
                        <a:t>8</a:t>
                      </a:r>
                    </a:p>
                  </a:txBody>
                  <a:tcPr/>
                </a:tc>
                <a:tc>
                  <a:txBody>
                    <a:bodyPr/>
                    <a:lstStyle/>
                    <a:p>
                      <a:r>
                        <a:rPr lang="en-GB" dirty="0"/>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10 Example 2</a:t>
                      </a:r>
                    </a:p>
                  </a:txBody>
                  <a:tcPr/>
                </a:tc>
                <a:extLst>
                  <a:ext uri="{0D108BD9-81ED-4DB2-BD59-A6C34878D82A}">
                    <a16:rowId xmlns:a16="http://schemas.microsoft.com/office/drawing/2014/main" val="3488197412"/>
                  </a:ext>
                </a:extLst>
              </a:tr>
              <a:tr h="370840">
                <a:tc>
                  <a:txBody>
                    <a:bodyPr/>
                    <a:lstStyle/>
                    <a:p>
                      <a:r>
                        <a:rPr lang="en-GB" dirty="0"/>
                        <a:t>AO1/AO2</a:t>
                      </a:r>
                    </a:p>
                  </a:txBody>
                  <a:tcPr/>
                </a:tc>
                <a:tc>
                  <a:txBody>
                    <a:bodyPr/>
                    <a:lstStyle/>
                    <a:p>
                      <a:r>
                        <a:rPr lang="en-GB" dirty="0"/>
                        <a:t>15</a:t>
                      </a:r>
                    </a:p>
                  </a:txBody>
                  <a:tcPr/>
                </a:tc>
                <a:tc>
                  <a:txBody>
                    <a:bodyPr/>
                    <a:lstStyle/>
                    <a:p>
                      <a:r>
                        <a:rPr lang="en-GB" dirty="0"/>
                        <a:t>15</a:t>
                      </a:r>
                    </a:p>
                    <a:p>
                      <a:r>
                        <a:rPr lang="en-GB" dirty="0"/>
                        <a:t>14</a:t>
                      </a:r>
                    </a:p>
                    <a:p>
                      <a:r>
                        <a:rPr lang="en-GB" dirty="0"/>
                        <a:t>11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7 Examples 1 and 2</a:t>
                      </a:r>
                    </a:p>
                    <a:p>
                      <a:r>
                        <a:rPr lang="en-GB" dirty="0"/>
                        <a:t>2019 Question 3 Example 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2018 Question 12 Example 1</a:t>
                      </a:r>
                    </a:p>
                  </a:txBody>
                  <a:tcPr/>
                </a:tc>
                <a:extLst>
                  <a:ext uri="{0D108BD9-81ED-4DB2-BD59-A6C34878D82A}">
                    <a16:rowId xmlns:a16="http://schemas.microsoft.com/office/drawing/2014/main" val="2809937474"/>
                  </a:ext>
                </a:extLst>
              </a:tr>
            </a:tbl>
          </a:graphicData>
        </a:graphic>
      </p:graphicFrame>
    </p:spTree>
    <p:extLst>
      <p:ext uri="{BB962C8B-B14F-4D97-AF65-F5344CB8AC3E}">
        <p14:creationId xmlns:p14="http://schemas.microsoft.com/office/powerpoint/2010/main" val="4236021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less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3550573862"/>
              </p:ext>
            </p:extLst>
          </p:nvPr>
        </p:nvGraphicFramePr>
        <p:xfrm>
          <a:off x="540004" y="2158886"/>
          <a:ext cx="8063992" cy="367792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5</a:t>
                      </a:r>
                    </a:p>
                  </a:txBody>
                  <a:tcPr/>
                </a:tc>
                <a:tc>
                  <a:txBody>
                    <a:bodyPr/>
                    <a:lstStyle/>
                    <a:p>
                      <a:r>
                        <a:rPr lang="en-GB"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9a) Example 2</a:t>
                      </a:r>
                    </a:p>
                  </a:txBody>
                  <a:tcPr/>
                </a:tc>
                <a:extLst>
                  <a:ext uri="{0D108BD9-81ED-4DB2-BD59-A6C34878D82A}">
                    <a16:rowId xmlns:a16="http://schemas.microsoft.com/office/drawing/2014/main" val="127755721"/>
                  </a:ext>
                </a:extLst>
              </a:tr>
              <a:tr h="370840">
                <a:tc>
                  <a:txBody>
                    <a:bodyPr/>
                    <a:lstStyle/>
                    <a:p>
                      <a:r>
                        <a:rPr lang="en-GB" dirty="0"/>
                        <a:t>AO1</a:t>
                      </a:r>
                    </a:p>
                  </a:txBody>
                  <a:tcPr/>
                </a:tc>
                <a:tc>
                  <a:txBody>
                    <a:bodyPr/>
                    <a:lstStyle/>
                    <a:p>
                      <a:r>
                        <a:rPr lang="en-GB" dirty="0"/>
                        <a:t>6</a:t>
                      </a:r>
                    </a:p>
                  </a:txBody>
                  <a:tcPr/>
                </a:tc>
                <a:tc>
                  <a:txBody>
                    <a:bodyPr/>
                    <a:lstStyle/>
                    <a:p>
                      <a:r>
                        <a:rPr lang="en-GB" dirty="0"/>
                        <a:t>2</a:t>
                      </a:r>
                    </a:p>
                  </a:txBody>
                  <a:tcPr/>
                </a:tc>
                <a:tc>
                  <a:txBody>
                    <a:bodyPr/>
                    <a:lstStyle/>
                    <a:p>
                      <a:r>
                        <a:rPr lang="en-GB" dirty="0"/>
                        <a:t>2018 Question 1b) Example 2</a:t>
                      </a:r>
                    </a:p>
                  </a:txBody>
                  <a:tcPr/>
                </a:tc>
                <a:extLst>
                  <a:ext uri="{0D108BD9-81ED-4DB2-BD59-A6C34878D82A}">
                    <a16:rowId xmlns:a16="http://schemas.microsoft.com/office/drawing/2014/main" val="1174349748"/>
                  </a:ext>
                </a:extLst>
              </a:tr>
              <a:tr h="370840">
                <a:tc>
                  <a:txBody>
                    <a:bodyPr/>
                    <a:lstStyle/>
                    <a:p>
                      <a:r>
                        <a:rPr lang="en-GB" dirty="0"/>
                        <a:t>AO2</a:t>
                      </a:r>
                    </a:p>
                  </a:txBody>
                  <a:tcPr/>
                </a:tc>
                <a:tc>
                  <a:txBody>
                    <a:bodyPr/>
                    <a:lstStyle/>
                    <a:p>
                      <a:r>
                        <a:rPr lang="en-GB" dirty="0"/>
                        <a:t>6</a:t>
                      </a:r>
                    </a:p>
                  </a:txBody>
                  <a:tcPr/>
                </a:tc>
                <a:tc>
                  <a:txBody>
                    <a:bodyPr/>
                    <a:lstStyle/>
                    <a:p>
                      <a:r>
                        <a:rPr lang="en-GB" dirty="0"/>
                        <a:t>4</a:t>
                      </a:r>
                    </a:p>
                  </a:txBody>
                  <a:tcPr/>
                </a:tc>
                <a:tc>
                  <a:txBody>
                    <a:bodyPr/>
                    <a:lstStyle/>
                    <a:p>
                      <a:r>
                        <a:rPr lang="en-GB" dirty="0"/>
                        <a:t>2019 Question 1 Example 1</a:t>
                      </a:r>
                    </a:p>
                  </a:txBody>
                  <a:tcPr/>
                </a:tc>
                <a:extLst>
                  <a:ext uri="{0D108BD9-81ED-4DB2-BD59-A6C34878D82A}">
                    <a16:rowId xmlns:a16="http://schemas.microsoft.com/office/drawing/2014/main" val="2210575252"/>
                  </a:ext>
                </a:extLst>
              </a:tr>
              <a:tr h="370840">
                <a:tc>
                  <a:txBody>
                    <a:bodyPr/>
                    <a:lstStyle/>
                    <a:p>
                      <a:r>
                        <a:rPr lang="en-GB" dirty="0"/>
                        <a:t>AO1</a:t>
                      </a:r>
                    </a:p>
                  </a:txBody>
                  <a:tcPr/>
                </a:tc>
                <a:tc>
                  <a:txBody>
                    <a:bodyPr/>
                    <a:lstStyle/>
                    <a:p>
                      <a:r>
                        <a:rPr lang="en-GB" dirty="0"/>
                        <a:t>8</a:t>
                      </a:r>
                    </a:p>
                  </a:txBody>
                  <a:tcPr/>
                </a:tc>
                <a:tc>
                  <a:txBody>
                    <a:bodyPr/>
                    <a:lstStyle/>
                    <a:p>
                      <a:r>
                        <a:rPr lang="en-GB"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2020 Question 9b) Paper 2</a:t>
                      </a:r>
                    </a:p>
                  </a:txBody>
                  <a:tcPr/>
                </a:tc>
                <a:extLst>
                  <a:ext uri="{0D108BD9-81ED-4DB2-BD59-A6C34878D82A}">
                    <a16:rowId xmlns:a16="http://schemas.microsoft.com/office/drawing/2014/main" val="1201807686"/>
                  </a:ext>
                </a:extLst>
              </a:tr>
              <a:tr h="370840">
                <a:tc>
                  <a:txBody>
                    <a:bodyPr/>
                    <a:lstStyle/>
                    <a:p>
                      <a:r>
                        <a:rPr lang="en-GB" dirty="0"/>
                        <a:t>AO2</a:t>
                      </a:r>
                    </a:p>
                  </a:txBody>
                  <a:tcPr/>
                </a:tc>
                <a:tc>
                  <a:txBody>
                    <a:bodyPr/>
                    <a:lstStyle/>
                    <a:p>
                      <a:r>
                        <a:rPr lang="en-GB" dirty="0"/>
                        <a:t>8</a:t>
                      </a:r>
                    </a:p>
                  </a:txBody>
                  <a:tcPr/>
                </a:tc>
                <a:tc>
                  <a:txBody>
                    <a:bodyPr/>
                    <a:lstStyle/>
                    <a:p>
                      <a:r>
                        <a:rPr lang="en-GB" dirty="0"/>
                        <a:t>5</a:t>
                      </a:r>
                    </a:p>
                    <a:p>
                      <a:r>
                        <a:rPr lang="en-GB" dirty="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2020 Question 10b) Paper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2020 Question 10b) Paper 2</a:t>
                      </a:r>
                    </a:p>
                  </a:txBody>
                  <a:tcPr/>
                </a:tc>
                <a:extLst>
                  <a:ext uri="{0D108BD9-81ED-4DB2-BD59-A6C34878D82A}">
                    <a16:rowId xmlns:a16="http://schemas.microsoft.com/office/drawing/2014/main" val="3488197412"/>
                  </a:ext>
                </a:extLst>
              </a:tr>
              <a:tr h="370840">
                <a:tc>
                  <a:txBody>
                    <a:bodyPr/>
                    <a:lstStyle/>
                    <a:p>
                      <a:r>
                        <a:rPr lang="en-GB" dirty="0"/>
                        <a:t>AO1/AO2</a:t>
                      </a:r>
                    </a:p>
                  </a:txBody>
                  <a:tcPr/>
                </a:tc>
                <a:tc>
                  <a:txBody>
                    <a:bodyPr/>
                    <a:lstStyle/>
                    <a:p>
                      <a:r>
                        <a:rPr lang="en-GB" dirty="0"/>
                        <a:t>15</a:t>
                      </a:r>
                    </a:p>
                  </a:txBody>
                  <a:tcPr/>
                </a:tc>
                <a:tc>
                  <a:txBody>
                    <a:bodyPr/>
                    <a:lstStyle/>
                    <a:p>
                      <a:r>
                        <a:rPr lang="en-GB" dirty="0"/>
                        <a:t>9</a:t>
                      </a:r>
                    </a:p>
                    <a:p>
                      <a:r>
                        <a:rPr lang="en-GB" dirty="0"/>
                        <a:t>8</a:t>
                      </a:r>
                    </a:p>
                    <a:p>
                      <a:r>
                        <a:rPr lang="en-GB" dirty="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2020 Question 4 Paper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2019 Question 3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2018 Question 12 Example 2</a:t>
                      </a:r>
                    </a:p>
                  </a:txBody>
                  <a:tcPr/>
                </a:tc>
                <a:extLst>
                  <a:ext uri="{0D108BD9-81ED-4DB2-BD59-A6C34878D82A}">
                    <a16:rowId xmlns:a16="http://schemas.microsoft.com/office/drawing/2014/main" val="2809937474"/>
                  </a:ext>
                </a:extLst>
              </a:tr>
            </a:tbl>
          </a:graphicData>
        </a:graphic>
      </p:graphicFrame>
    </p:spTree>
    <p:extLst>
      <p:ext uri="{BB962C8B-B14F-4D97-AF65-F5344CB8AC3E}">
        <p14:creationId xmlns:p14="http://schemas.microsoft.com/office/powerpoint/2010/main" val="30657552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1200" dirty="0"/>
          </a:p>
          <a:p>
            <a:r>
              <a:rPr lang="en-US" sz="1600" dirty="0">
                <a:ea typeface="ＭＳ Ｐゴシック"/>
              </a:rPr>
              <a:t>What areas do examiners sometimes find challenging?</a:t>
            </a:r>
          </a:p>
          <a:p>
            <a:pPr marL="285750" indent="-285750">
              <a:buFont typeface="Arial" panose="020B0604020202020204" pitchFamily="34" charset="0"/>
              <a:buChar char="•"/>
            </a:pPr>
            <a:r>
              <a:rPr lang="en-US" sz="1600" dirty="0">
                <a:ea typeface="ＭＳ Ｐゴシック"/>
              </a:rPr>
              <a:t>When using Bands for AO3, look for a recognition of overall patterns/trends/issues for access to Band 3. These show that the learner comprehends the materials presented and has not just selected individual elements. These elements should be used as support for the overview.</a:t>
            </a:r>
          </a:p>
          <a:p>
            <a:pPr marL="285750" indent="-285750">
              <a:buFont typeface="Arial" panose="020B0604020202020204" pitchFamily="34" charset="0"/>
              <a:buChar char="•"/>
            </a:pPr>
            <a:r>
              <a:rPr lang="en-US" sz="1600" dirty="0">
                <a:ea typeface="ＭＳ Ｐゴシック"/>
              </a:rPr>
              <a:t>The application of knowledge and understanding for AO2 credit in questions relating to a context provided by resources. The resource is a springboard to the application of knowledge and understanding and not a straitjacket. Learners can use the resource to discuss appropriate process, landforms and issues and not just the specifics of the place used in the resource. This is an acceptable application and should be given credit.</a:t>
            </a:r>
          </a:p>
          <a:p>
            <a:pPr marL="285750" indent="-285750">
              <a:buFont typeface="Arial" panose="020B0604020202020204" pitchFamily="34" charset="0"/>
              <a:buChar char="•"/>
            </a:pPr>
            <a:r>
              <a:rPr lang="en-US" sz="1600" dirty="0">
                <a:ea typeface="ＭＳ Ｐゴシック"/>
              </a:rPr>
              <a:t>Essays require the allocation of two sets of marks – one for AO1 and one for AO2. The essay question normally has a format that directs the learner to discuss various aspects of the content in question. Some learners will direct thought to the discussion before writing  and there will be clear organisation to address this. Others will get inspiration as they write with evaluation and discussion inserted as smaller yet still pertinent sections of the essay. When marking it is a good idea to identify AO2 comments in the body of the text. These may well add up to the well-developed examination required for Band 3. At the end of marking the essay can then be given an appropriate mark for AO1 and AO2.</a:t>
            </a:r>
          </a:p>
          <a:p>
            <a:pPr marL="457200" indent="-457200">
              <a:buFont typeface="Arial" panose="020B0604020202020204" pitchFamily="34" charset="0"/>
              <a:buChar char="•"/>
            </a:pPr>
            <a:endParaRPr lang="en-US" sz="1800" dirty="0">
              <a:latin typeface="Bliss"/>
              <a:ea typeface="ＭＳ Ｐゴシック"/>
              <a:cs typeface="Arial"/>
            </a:endParaRPr>
          </a:p>
          <a:p>
            <a:endParaRPr lang="en-GB" sz="1800" dirty="0"/>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4101658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hlinkClick r:id="rId2"/>
              </a:rPr>
              <a:t>GCEGeography@eduqas.co.uk</a:t>
            </a:r>
            <a:endParaRPr lang="en-US" dirty="0"/>
          </a:p>
          <a:p>
            <a:endParaRPr lang="en-GB" dirty="0"/>
          </a:p>
        </p:txBody>
      </p:sp>
      <p:pic>
        <p:nvPicPr>
          <p:cNvPr id="3" name="Picture 2" descr="Z:\Pictures\logos\WJEC_Logo_RGB.jpg">
            <a:extLst>
              <a:ext uri="{FF2B5EF4-FFF2-40B4-BE49-F238E27FC236}">
                <a16:creationId xmlns:a16="http://schemas.microsoft.com/office/drawing/2014/main" id="{CDC5A597-EECA-464A-849A-530BF1C4EB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526297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 Component 1</a:t>
            </a:r>
          </a:p>
          <a:p>
            <a:pPr lvl="0"/>
            <a:endParaRPr lang="en-US" sz="2000" dirty="0"/>
          </a:p>
          <a:p>
            <a:pPr lvl="0"/>
            <a:r>
              <a:rPr lang="en-US" sz="1700" dirty="0">
                <a:latin typeface="Arial" panose="020B0604020202020204" pitchFamily="34" charset="0"/>
                <a:cs typeface="Arial" panose="020B0604020202020204" pitchFamily="34" charset="0"/>
              </a:rPr>
              <a:t>Through their study of Component 1, learners develop knowledge and understanding of the dynamic nature of physical systems (Coastal or Glaciated Landscapes). Learners should show knowledge and understanding of processes, landforms and resultant landscapes across temporal and spatial scales. Learners should also understand how earth’s processes are a vital context for human activity. </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In their study of Changing Places</a:t>
            </a:r>
            <a:r>
              <a:rPr lang="en-US" sz="1700">
                <a:latin typeface="Arial" panose="020B0604020202020204" pitchFamily="34" charset="0"/>
                <a:cs typeface="Arial" panose="020B0604020202020204" pitchFamily="34" charset="0"/>
              </a:rPr>
              <a:t>, learners </a:t>
            </a:r>
            <a:r>
              <a:rPr lang="en-US" sz="1700" dirty="0">
                <a:latin typeface="Arial" panose="020B0604020202020204" pitchFamily="34" charset="0"/>
                <a:cs typeface="Arial" panose="020B0604020202020204" pitchFamily="34" charset="0"/>
              </a:rPr>
              <a:t>develop knowledge and understanding of how relationships and connections between people, the economy and society help to explain why both rural and urban places are constantly changing.</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All content provides opportunities for the integration of geographical skills and provides opportunities to develop understanding of relevant specialised concepts.</a:t>
            </a:r>
          </a:p>
          <a:p>
            <a:pPr lvl="0"/>
            <a:endParaRPr lang="en-US" sz="1700" dirty="0">
              <a:latin typeface="Arial" panose="020B0604020202020204" pitchFamily="34" charset="0"/>
              <a:cs typeface="Arial" panose="020B0604020202020204" pitchFamily="34" charset="0"/>
            </a:endParaRPr>
          </a:p>
          <a:p>
            <a:pPr lvl="0"/>
            <a:r>
              <a:rPr lang="en-US" sz="1700" dirty="0">
                <a:latin typeface="Arial" panose="020B0604020202020204" pitchFamily="34" charset="0"/>
                <a:cs typeface="Arial" panose="020B0604020202020204" pitchFamily="34" charset="0"/>
              </a:rPr>
              <a:t>Each assessment resource (1-6) provided tests competencies across all three assessment objectives. The following slides provide a brief overview of each assessment objective.</a:t>
            </a:r>
            <a:endParaRPr lang="en-GB" sz="1700" dirty="0">
              <a:latin typeface="Arial" panose="020B0604020202020204" pitchFamily="34" charset="0"/>
              <a:cs typeface="Arial" panose="020B0604020202020204" pitchFamily="34" charset="0"/>
            </a:endParaRPr>
          </a:p>
          <a:p>
            <a:pPr lvl="0"/>
            <a:endParaRPr lang="en-GB" sz="2000" dirty="0"/>
          </a:p>
        </p:txBody>
      </p:sp>
    </p:spTree>
    <p:extLst>
      <p:ext uri="{BB962C8B-B14F-4D97-AF65-F5344CB8AC3E}">
        <p14:creationId xmlns:p14="http://schemas.microsoft.com/office/powerpoint/2010/main" val="418423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4924425"/>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AO1</a:t>
            </a:r>
          </a:p>
          <a:p>
            <a:pPr fontAlgn="t"/>
            <a:endParaRPr lang="en-GB" dirty="0">
              <a:latin typeface="Arial" panose="020B0604020202020204" pitchFamily="34" charset="0"/>
              <a:cs typeface="Arial" panose="020B0604020202020204" pitchFamily="34" charset="0"/>
            </a:endParaRPr>
          </a:p>
          <a:p>
            <a:pPr fontAlgn="t"/>
            <a:r>
              <a:rPr lang="en-GB" sz="2000" b="1" dirty="0">
                <a:latin typeface="Arial" panose="020B0604020202020204" pitchFamily="34" charset="0"/>
                <a:cs typeface="Arial" panose="020B0604020202020204" pitchFamily="34" charset="0"/>
              </a:rPr>
              <a:t>Demonstrate knowledge and understanding of places, environments, concepts, processes, interactions and change, at a variety of scales</a:t>
            </a:r>
            <a:endParaRPr lang="en-GB" sz="2000" dirty="0">
              <a:latin typeface="Arial" panose="020B0604020202020204" pitchFamily="34" charset="0"/>
              <a:cs typeface="Arial" panose="020B0604020202020204" pitchFamily="34" charset="0"/>
            </a:endParaRPr>
          </a:p>
          <a:p>
            <a:pPr fontAlgn="t"/>
            <a:endParaRPr lang="en-US" b="1" dirty="0">
              <a:latin typeface="Arial" panose="020B0604020202020204" pitchFamily="34" charset="0"/>
              <a:cs typeface="Arial" panose="020B0604020202020204" pitchFamily="34" charset="0"/>
            </a:endParaRPr>
          </a:p>
          <a:p>
            <a:pPr fontAlgn="t"/>
            <a:r>
              <a:rPr lang="en-GB" dirty="0">
                <a:latin typeface="Arial" panose="020B0604020202020204" pitchFamily="34" charset="0"/>
                <a:ea typeface="Myriad Pro" charset="0"/>
                <a:cs typeface="Arial" panose="020B0604020202020204" pitchFamily="34" charset="0"/>
              </a:rPr>
              <a:t>AO1 marks are awarded where students show </a:t>
            </a:r>
            <a:r>
              <a:rPr lang="en-GB" b="1" dirty="0">
                <a:solidFill>
                  <a:schemeClr val="accent3">
                    <a:lumMod val="75000"/>
                  </a:schemeClr>
                </a:solidFill>
                <a:latin typeface="Arial" panose="020B0604020202020204" pitchFamily="34" charset="0"/>
                <a:ea typeface="Myriad Pro" charset="0"/>
                <a:cs typeface="Arial" panose="020B0604020202020204" pitchFamily="34" charset="0"/>
              </a:rPr>
              <a:t>knowledge and understanding </a:t>
            </a:r>
            <a:r>
              <a:rPr lang="en-GB" dirty="0">
                <a:latin typeface="Arial" panose="020B0604020202020204" pitchFamily="34" charset="0"/>
                <a:ea typeface="Myriad Pro" charset="0"/>
                <a:cs typeface="Arial" panose="020B0604020202020204" pitchFamily="34" charset="0"/>
              </a:rPr>
              <a:t>of elements of content taken directly from the specification.</a:t>
            </a:r>
          </a:p>
          <a:p>
            <a:pPr fontAlgn="t"/>
            <a:endParaRPr lang="en-GB"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may contain questions that test AO1 in isolation. In such cases, assessment items use commands such as ‘</a:t>
            </a:r>
            <a:r>
              <a:rPr lang="en-US" dirty="0">
                <a:latin typeface="Arial" panose="020B0604020202020204" pitchFamily="34" charset="0"/>
                <a:cs typeface="Arial" panose="020B0604020202020204" pitchFamily="34" charset="0"/>
              </a:rPr>
              <a:t>Describe’, ‘Explain how’, or ‘Outline’.</a:t>
            </a:r>
          </a:p>
          <a:p>
            <a:pPr fontAlgn="t"/>
            <a:endParaRPr lang="en-US"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also contain questions which test AO1 in conjunction with other assessment objectives e.g. AO2. In such cases, learners are required to apply their knowledge and understanding in a specific context and think critically in response to a set question. </a:t>
            </a:r>
            <a:endParaRPr lang="en-GB" dirty="0"/>
          </a:p>
          <a:p>
            <a:endParaRPr lang="en-GB" dirty="0"/>
          </a:p>
        </p:txBody>
      </p:sp>
    </p:spTree>
    <p:extLst>
      <p:ext uri="{BB962C8B-B14F-4D97-AF65-F5344CB8AC3E}">
        <p14:creationId xmlns:p14="http://schemas.microsoft.com/office/powerpoint/2010/main" val="346853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216813"/>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AO2</a:t>
            </a:r>
          </a:p>
          <a:p>
            <a:pPr fontAlgn="t"/>
            <a:endParaRPr lang="en-GB" dirty="0">
              <a:latin typeface="Arial" panose="020B0604020202020204" pitchFamily="34" charset="0"/>
              <a:cs typeface="Arial" panose="020B0604020202020204" pitchFamily="34" charset="0"/>
            </a:endParaRPr>
          </a:p>
          <a:p>
            <a:pPr defTabSz="457200">
              <a:defRPr/>
            </a:pPr>
            <a:r>
              <a:rPr lang="en-GB" b="1" dirty="0">
                <a:solidFill>
                  <a:schemeClr val="accent3">
                    <a:lumMod val="75000"/>
                  </a:schemeClr>
                </a:solidFill>
                <a:latin typeface="Arial" panose="020B0604020202020204" pitchFamily="34" charset="0"/>
                <a:cs typeface="Arial" panose="020B0604020202020204" pitchFamily="34" charset="0"/>
              </a:rPr>
              <a:t>Apply</a:t>
            </a:r>
            <a:r>
              <a:rPr lang="en-GB" dirty="0">
                <a:latin typeface="Arial" panose="020B0604020202020204" pitchFamily="34" charset="0"/>
                <a:cs typeface="Arial" panose="020B0604020202020204" pitchFamily="34" charset="0"/>
              </a:rPr>
              <a:t> knowledge and understanding in </a:t>
            </a:r>
            <a:r>
              <a:rPr lang="en-GB" b="1" dirty="0">
                <a:solidFill>
                  <a:schemeClr val="accent3">
                    <a:lumMod val="75000"/>
                  </a:schemeClr>
                </a:solidFill>
                <a:latin typeface="Arial" panose="020B0604020202020204" pitchFamily="34" charset="0"/>
                <a:cs typeface="Arial" panose="020B0604020202020204" pitchFamily="34" charset="0"/>
              </a:rPr>
              <a:t>different contexts </a:t>
            </a:r>
            <a:r>
              <a:rPr lang="en-GB" dirty="0">
                <a:latin typeface="Arial" panose="020B0604020202020204" pitchFamily="34" charset="0"/>
                <a:cs typeface="Arial" panose="020B0604020202020204" pitchFamily="34" charset="0"/>
              </a:rPr>
              <a:t>to </a:t>
            </a:r>
            <a:r>
              <a:rPr lang="en-GB" b="1" dirty="0">
                <a:solidFill>
                  <a:schemeClr val="accent3">
                    <a:lumMod val="75000"/>
                  </a:schemeClr>
                </a:solidFill>
                <a:latin typeface="Arial" panose="020B0604020202020204" pitchFamily="34" charset="0"/>
                <a:cs typeface="Arial" panose="020B0604020202020204" pitchFamily="34" charset="0"/>
              </a:rPr>
              <a:t>analyse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interpret</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a:t>
            </a:r>
            <a:r>
              <a:rPr lang="en-GB" b="1" dirty="0">
                <a:solidFill>
                  <a:schemeClr val="accent3">
                    <a:lumMod val="75000"/>
                  </a:schemeClr>
                </a:solidFill>
                <a:latin typeface="Arial" panose="020B0604020202020204" pitchFamily="34" charset="0"/>
                <a:cs typeface="Arial" panose="020B0604020202020204" pitchFamily="34" charset="0"/>
              </a:rPr>
              <a:t>evaluate</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geographical information and issues.</a:t>
            </a:r>
          </a:p>
          <a:p>
            <a:pPr defTabSz="457200">
              <a:defRPr/>
            </a:pPr>
            <a:endParaRPr lang="en-GB" dirty="0">
              <a:latin typeface="Arial" panose="020B0604020202020204" pitchFamily="34" charset="0"/>
              <a:cs typeface="Arial" panose="020B0604020202020204" pitchFamily="34" charset="0"/>
            </a:endParaRPr>
          </a:p>
          <a:p>
            <a:pPr defTabSz="457200">
              <a:defRPr/>
            </a:pPr>
            <a:r>
              <a:rPr lang="en-GB" dirty="0">
                <a:latin typeface="Arial" panose="020B0604020202020204" pitchFamily="34" charset="0"/>
                <a:cs typeface="Arial" panose="020B0604020202020204" pitchFamily="34" charset="0"/>
              </a:rPr>
              <a:t>The emphasis in this assessment objective is on </a:t>
            </a:r>
            <a:r>
              <a:rPr lang="en-GB" b="1" dirty="0">
                <a:solidFill>
                  <a:schemeClr val="accent3">
                    <a:lumMod val="75000"/>
                  </a:schemeClr>
                </a:solidFill>
                <a:latin typeface="Arial" panose="020B0604020202020204" pitchFamily="34" charset="0"/>
                <a:cs typeface="Arial" panose="020B0604020202020204" pitchFamily="34" charset="0"/>
              </a:rPr>
              <a:t>application</a:t>
            </a:r>
            <a:r>
              <a:rPr lang="en-GB" dirty="0">
                <a:latin typeface="Arial" panose="020B0604020202020204" pitchFamily="34" charset="0"/>
                <a:cs typeface="Arial" panose="020B0604020202020204" pitchFamily="34" charset="0"/>
              </a:rPr>
              <a:t>, where learners work with their knowledge and understanding as well as show critical thinking skills by:</a:t>
            </a:r>
          </a:p>
          <a:p>
            <a:pPr defTabSz="457200">
              <a:defRPr/>
            </a:pPr>
            <a:endParaRPr lang="en-GB" sz="1000" dirty="0">
              <a:latin typeface="Arial" panose="020B0604020202020204" pitchFamily="34"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relating knowledge and understanding to novel situations not clearly indicated in the specification e.g. applying knowledge and  understanding to a resource</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developing further material that is covered in the specification. This could mean examining the role of a process when the specification doesn’t explicitly ask for it</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making links between material, which are not signalled in the specification. This could mean synthesising information in order to come to rational conclusions or selecting relevant knowledge and understanding to respond to synoptic questions.</a:t>
            </a:r>
          </a:p>
          <a:p>
            <a:r>
              <a:rPr lang="en-GB" sz="1700" dirty="0">
                <a:latin typeface="Arial" panose="020B0604020202020204" pitchFamily="34" charset="0"/>
                <a:cs typeface="Arial" panose="020B0604020202020204" pitchFamily="34" charset="0"/>
              </a:rPr>
              <a:t>The assessment resources provided test AO2 in isolation and in conjunction with other assessment objectives. Typical AO2 command words include ‘Explain why', 'Suggest why’ and ‘Evaluate’.</a:t>
            </a:r>
          </a:p>
        </p:txBody>
      </p:sp>
    </p:spTree>
    <p:extLst>
      <p:ext uri="{BB962C8B-B14F-4D97-AF65-F5344CB8AC3E}">
        <p14:creationId xmlns:p14="http://schemas.microsoft.com/office/powerpoint/2010/main" val="3693570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816977"/>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AO3</a:t>
            </a:r>
          </a:p>
          <a:p>
            <a:pPr fontAlgn="t"/>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a variety of relevant </a:t>
            </a:r>
            <a:r>
              <a:rPr lang="en-GB" b="1" dirty="0">
                <a:solidFill>
                  <a:schemeClr val="accent3">
                    <a:lumMod val="75000"/>
                  </a:schemeClr>
                </a:solidFill>
                <a:latin typeface="Arial" panose="020B0604020202020204" pitchFamily="34" charset="0"/>
                <a:cs typeface="Arial" panose="020B0604020202020204" pitchFamily="34" charset="0"/>
              </a:rPr>
              <a:t>quantitative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qualitative</a:t>
            </a:r>
            <a:r>
              <a:rPr lang="en-GB" dirty="0">
                <a:latin typeface="Arial" panose="020B0604020202020204" pitchFamily="34" charset="0"/>
                <a:cs typeface="Arial" panose="020B0604020202020204" pitchFamily="34" charset="0"/>
              </a:rPr>
              <a:t> and </a:t>
            </a:r>
            <a:r>
              <a:rPr lang="en-GB" b="1" dirty="0">
                <a:solidFill>
                  <a:schemeClr val="accent3">
                    <a:lumMod val="75000"/>
                  </a:schemeClr>
                </a:solidFill>
                <a:latin typeface="Arial" panose="020B0604020202020204" pitchFamily="34" charset="0"/>
                <a:cs typeface="Arial" panose="020B0604020202020204" pitchFamily="34" charset="0"/>
              </a:rPr>
              <a:t>fieldwork</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skills</a:t>
            </a:r>
            <a:r>
              <a:rPr lang="en-GB" dirty="0">
                <a:latin typeface="Arial" panose="020B0604020202020204" pitchFamily="34" charset="0"/>
                <a:cs typeface="Arial" panose="020B0604020202020204" pitchFamily="34" charset="0"/>
              </a:rPr>
              <a:t> to:</a:t>
            </a:r>
          </a:p>
          <a:p>
            <a:endParaRPr lang="en-GB" sz="1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geographical questions and issues</a:t>
            </a:r>
          </a:p>
          <a:p>
            <a:endParaRPr lang="en-GB" sz="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interpret, analyse and evaluate data and evidence</a:t>
            </a:r>
          </a:p>
          <a:p>
            <a:endParaRPr lang="en-GB" sz="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construct arguments and draw conclusions (within written responses or data responses).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emphasis in this assessment objective is on the use of </a:t>
            </a:r>
            <a:r>
              <a:rPr lang="en-GB" b="1" dirty="0">
                <a:solidFill>
                  <a:schemeClr val="accent3">
                    <a:lumMod val="75000"/>
                  </a:schemeClr>
                </a:solidFill>
                <a:latin typeface="Arial" panose="020B0604020202020204" pitchFamily="34" charset="0"/>
                <a:cs typeface="Arial" panose="020B0604020202020204" pitchFamily="34" charset="0"/>
              </a:rPr>
              <a:t>geographical skills</a:t>
            </a:r>
            <a:r>
              <a:rPr lang="en-GB" dirty="0">
                <a:latin typeface="Arial" panose="020B0604020202020204" pitchFamily="34" charset="0"/>
                <a:cs typeface="Arial" panose="020B0604020202020204" pitchFamily="34" charset="0"/>
              </a:rPr>
              <a:t>. Throughout the assessment resources, these competencies are tested in a variety of ways.  Within the assessment resources provided for Components 1 and 2, learners  are required to investigate questions and issues (calculate, estimate or compare data) or to interpret and evaluate data that is provided for them. Typical command words for AO3 questions in isolation include ‘Calculate’, ‘Compare’ or ‘</a:t>
            </a:r>
            <a:r>
              <a:rPr lang="en-GB">
                <a:latin typeface="Arial" panose="020B0604020202020204" pitchFamily="34" charset="0"/>
                <a:cs typeface="Arial" panose="020B0604020202020204" pitchFamily="34" charset="0"/>
              </a:rPr>
              <a:t>Analyse’.</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Centres should note that the NEA contains a significant proportion of the AO3 marks allocated across components and that AO3 marks are also awarded for the qualitative skill of constructing arguments and drawing conclusions in Component 3.</a:t>
            </a:r>
          </a:p>
          <a:p>
            <a:endParaRPr lang="en-GB" dirty="0"/>
          </a:p>
        </p:txBody>
      </p:sp>
    </p:spTree>
    <p:extLst>
      <p:ext uri="{BB962C8B-B14F-4D97-AF65-F5344CB8AC3E}">
        <p14:creationId xmlns:p14="http://schemas.microsoft.com/office/powerpoint/2010/main" val="2874221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1800" dirty="0"/>
          </a:p>
          <a:p>
            <a:r>
              <a:rPr lang="en-GB" sz="1800" dirty="0"/>
              <a:t>Marking schemes for Component 1 assessment resources contain both points-based mark schemes and banded mark schemes.</a:t>
            </a:r>
          </a:p>
          <a:p>
            <a:endParaRPr lang="en-GB" sz="800" dirty="0"/>
          </a:p>
          <a:p>
            <a:r>
              <a:rPr lang="en-GB" sz="1800" b="1" dirty="0"/>
              <a:t>Point-based mark schemes</a:t>
            </a:r>
            <a:endParaRPr lang="en-GB" sz="1800" dirty="0"/>
          </a:p>
          <a:p>
            <a:r>
              <a:rPr lang="en-GB" sz="1800" dirty="0"/>
              <a:t>For questions that are objective or points-based, the mark scheme should be applied precisely. Marks should be awarded as indicated and no further subdivision should be made. The targeted assessment objective (AO) is also indicated within each mark scheme.</a:t>
            </a:r>
          </a:p>
          <a:p>
            <a:endParaRPr lang="en-GB" sz="800" b="1" dirty="0"/>
          </a:p>
          <a:p>
            <a:r>
              <a:rPr lang="en-GB" sz="1800" b="1" dirty="0"/>
              <a:t>Banded mark schemes </a:t>
            </a:r>
            <a:endParaRPr lang="en-GB" sz="1800" dirty="0">
              <a:solidFill>
                <a:srgbClr val="FF0000"/>
              </a:solidFill>
            </a:endParaRPr>
          </a:p>
          <a:p>
            <a:r>
              <a:rPr lang="en-US" sz="1800" dirty="0"/>
              <a:t>The first part of the mark scheme is advice on the indicative content. This suggests the range of likely themes and specialised concepts, processes, scales and environments that may be included in the learner’s answers.</a:t>
            </a:r>
          </a:p>
          <a:p>
            <a:r>
              <a:rPr lang="en-US" sz="1800" dirty="0"/>
              <a:t>The second part of the mark scheme in each section is an assessment grid advising on bands and the associated marks that should be given to responses that demonstrate the qualities needed in the three AOs; AO1, AO2 and AO3, as relevant to the question. See the qualification overview PowerPoint for further guidance. </a:t>
            </a:r>
          </a:p>
          <a:p>
            <a:endParaRPr lang="en-GB" sz="2400" b="1" dirty="0"/>
          </a:p>
          <a:p>
            <a:pPr lvl="0"/>
            <a:endParaRPr lang="en-GB" sz="2400" b="1" dirty="0"/>
          </a:p>
        </p:txBody>
      </p:sp>
    </p:spTree>
    <p:extLst>
      <p:ext uri="{BB962C8B-B14F-4D97-AF65-F5344CB8AC3E}">
        <p14:creationId xmlns:p14="http://schemas.microsoft.com/office/powerpoint/2010/main" val="644872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resources</a:t>
            </a:r>
          </a:p>
          <a:p>
            <a:pPr lvl="0"/>
            <a:endParaRPr lang="en-GB" sz="1800" dirty="0"/>
          </a:p>
          <a:p>
            <a:r>
              <a:rPr lang="en-GB" sz="1800" dirty="0"/>
              <a:t>The assessment resources for Component 1 are split by topic. For each of the three past papers available you will find separate assessment resources for Changing Landscapes and Changing Places topics. A mark scheme accompanies each of the assessment resources.</a:t>
            </a:r>
          </a:p>
          <a:p>
            <a:endParaRPr lang="en-GB" sz="1800" dirty="0"/>
          </a:p>
          <a:p>
            <a:r>
              <a:rPr lang="en-GB" sz="1800" dirty="0"/>
              <a:t>The structure of assessment items across all Component 1 assessment resources is similar. The following slides will guide you through the application of the mark scheme for the different types of questions found in these assessment resources. Links are made to exemplar material that characterise successful and less successful performance across item types.</a:t>
            </a:r>
          </a:p>
          <a:p>
            <a:endParaRPr lang="en-GB" sz="1800" dirty="0"/>
          </a:p>
          <a:p>
            <a:r>
              <a:rPr lang="en-GB" sz="1800" dirty="0"/>
              <a:t>The marking scheme exemplars used in this presentation are taken from assessment resources 5 and 6 (Autumn 2020 assessments) but the principles apply equally to all assessment resources for Component 1.</a:t>
            </a:r>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1061587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5-mark questions testing AO3 </a:t>
            </a:r>
          </a:p>
          <a:p>
            <a:endParaRPr lang="en-GB" sz="2400" b="1" dirty="0"/>
          </a:p>
          <a:p>
            <a:pPr lvl="0"/>
            <a:endParaRPr lang="en-GB" sz="2400" b="1" dirty="0"/>
          </a:p>
        </p:txBody>
      </p:sp>
      <p:pic>
        <p:nvPicPr>
          <p:cNvPr id="2" name="Picture 1">
            <a:extLst>
              <a:ext uri="{FF2B5EF4-FFF2-40B4-BE49-F238E27FC236}">
                <a16:creationId xmlns:a16="http://schemas.microsoft.com/office/drawing/2014/main" id="{72F984ED-2DDE-4A98-A8DE-880FE4CB8109}"/>
              </a:ext>
            </a:extLst>
          </p:cNvPr>
          <p:cNvPicPr>
            <a:picLocks noChangeAspect="1"/>
          </p:cNvPicPr>
          <p:nvPr/>
        </p:nvPicPr>
        <p:blipFill>
          <a:blip r:embed="rId2"/>
          <a:stretch>
            <a:fillRect/>
          </a:stretch>
        </p:blipFill>
        <p:spPr>
          <a:xfrm>
            <a:off x="1939118" y="1725070"/>
            <a:ext cx="5229778" cy="4858609"/>
          </a:xfrm>
          <a:prstGeom prst="rect">
            <a:avLst/>
          </a:prstGeom>
        </p:spPr>
      </p:pic>
      <p:sp>
        <p:nvSpPr>
          <p:cNvPr id="5" name="Speech Bubble: Rectangle 4">
            <a:extLst>
              <a:ext uri="{FF2B5EF4-FFF2-40B4-BE49-F238E27FC236}">
                <a16:creationId xmlns:a16="http://schemas.microsoft.com/office/drawing/2014/main" id="{EC4A8447-4402-41C5-B74D-D4D33818D3B3}"/>
              </a:ext>
            </a:extLst>
          </p:cNvPr>
          <p:cNvSpPr/>
          <p:nvPr/>
        </p:nvSpPr>
        <p:spPr>
          <a:xfrm>
            <a:off x="242315" y="2880360"/>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2313432"/>
            <a:ext cx="1632205" cy="4426090"/>
          </a:xfrm>
          <a:prstGeom prst="wedgeRectCallout">
            <a:avLst>
              <a:gd name="adj1" fmla="val -68745"/>
              <a:gd name="adj2" fmla="val 121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The most successful responses will make reference to the overall pattern seen e.g. the largest number of waves are from the west, rather than providing a series of isolated comments. In response to the command ‘Use Figure 1’ , the most successful responses will support points with evidence drawn directly from the figure.</a:t>
            </a:r>
          </a:p>
        </p:txBody>
      </p:sp>
    </p:spTree>
    <p:extLst>
      <p:ext uri="{BB962C8B-B14F-4D97-AF65-F5344CB8AC3E}">
        <p14:creationId xmlns:p14="http://schemas.microsoft.com/office/powerpoint/2010/main" val="6387139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b179d1cf-dfb1-40de-aaee-7a546bb45d7d"/>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E4B9B7B6-A512-4FCE-9AA1-13A29878B17F}"/>
</file>

<file path=docProps/app.xml><?xml version="1.0" encoding="utf-8"?>
<Properties xmlns="http://schemas.openxmlformats.org/officeDocument/2006/extended-properties" xmlns:vt="http://schemas.openxmlformats.org/officeDocument/2006/docPropsVTypes">
  <TotalTime>1829</TotalTime>
  <Words>2963</Words>
  <Application>Microsoft Office PowerPoint</Application>
  <PresentationFormat>On-screen Show (4:3)</PresentationFormat>
  <Paragraphs>224</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Bliss</vt:lpstr>
      <vt:lpstr>Calibri</vt:lpstr>
      <vt:lpstr>Gotham Rounded Book</vt:lpstr>
      <vt:lpstr>Segoe Print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Awdur</cp:lastModifiedBy>
  <cp:revision>24</cp:revision>
  <dcterms:created xsi:type="dcterms:W3CDTF">2021-02-25T10:03:20Z</dcterms:created>
  <dcterms:modified xsi:type="dcterms:W3CDTF">2021-12-20T13:40:57Z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