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6"/>
  </p:notesMasterIdLst>
  <p:sldIdLst>
    <p:sldId id="358" r:id="rId5"/>
    <p:sldId id="315" r:id="rId6"/>
    <p:sldId id="339" r:id="rId7"/>
    <p:sldId id="370" r:id="rId8"/>
    <p:sldId id="372" r:id="rId9"/>
    <p:sldId id="373" r:id="rId10"/>
    <p:sldId id="371" r:id="rId11"/>
    <p:sldId id="378" r:id="rId12"/>
    <p:sldId id="374" r:id="rId13"/>
    <p:sldId id="387" r:id="rId14"/>
    <p:sldId id="381" r:id="rId15"/>
    <p:sldId id="388" r:id="rId16"/>
    <p:sldId id="382" r:id="rId17"/>
    <p:sldId id="389" r:id="rId18"/>
    <p:sldId id="383" r:id="rId19"/>
    <p:sldId id="384" r:id="rId20"/>
    <p:sldId id="391" r:id="rId21"/>
    <p:sldId id="385" r:id="rId22"/>
    <p:sldId id="390" r:id="rId23"/>
    <p:sldId id="377" r:id="rId24"/>
    <p:sldId id="35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es, Nia" initials="JN" lastIdx="1" clrIdx="0"/>
  <p:cmAuthor id="2" name="Webster, Catherine" initials="WC" lastIdx="20" clrIdx="1">
    <p:extLst>
      <p:ext uri="{19B8F6BF-5375-455C-9EA6-DF929625EA0E}">
        <p15:presenceInfo xmlns:p15="http://schemas.microsoft.com/office/powerpoint/2012/main" userId="S::webstc@wjec.co.uk::2eca30f4-2322-48a0-a047-898e0e29b71e" providerId="AD"/>
      </p:ext>
    </p:extLst>
  </p:cmAuthor>
  <p:cmAuthor id="3" name="Sarah" initials="S" lastIdx="1" clrIdx="2">
    <p:extLst>
      <p:ext uri="{19B8F6BF-5375-455C-9EA6-DF929625EA0E}">
        <p15:presenceInfo xmlns:p15="http://schemas.microsoft.com/office/powerpoint/2012/main" userId="Sarah" providerId="None"/>
      </p:ext>
    </p:extLst>
  </p:cmAuthor>
  <p:cmAuthor id="4" name="Carlile, Elaine" initials="CE" lastIdx="17" clrIdx="3">
    <p:extLst>
      <p:ext uri="{19B8F6BF-5375-455C-9EA6-DF929625EA0E}">
        <p15:presenceInfo xmlns:p15="http://schemas.microsoft.com/office/powerpoint/2012/main" userId="S::carlie@wjec.co.uk::c0231411-37c3-431a-b511-6f1dc9b758d3" providerId="AD"/>
      </p:ext>
    </p:extLst>
  </p:cmAuthor>
  <p:cmAuthor id="5" name="Wilcock, Kirsten" initials="WK" lastIdx="14" clrIdx="4">
    <p:extLst>
      <p:ext uri="{19B8F6BF-5375-455C-9EA6-DF929625EA0E}">
        <p15:presenceInfo xmlns:p15="http://schemas.microsoft.com/office/powerpoint/2012/main" userId="S::wilcok@wjec.co.uk::aca797bc-42d0-4455-ac3c-3baca35f621b" providerId="AD"/>
      </p:ext>
    </p:extLst>
  </p:cmAuthor>
  <p:cmAuthor id="6" name="Harrison, Julia" initials="HJ" lastIdx="4" clrIdx="5">
    <p:extLst>
      <p:ext uri="{19B8F6BF-5375-455C-9EA6-DF929625EA0E}">
        <p15:presenceInfo xmlns:p15="http://schemas.microsoft.com/office/powerpoint/2012/main" userId="S::harrij@wjec.co.uk::a0fc4b42-9061-447e-89f8-a99c009d80c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5A0F"/>
    <a:srgbClr val="FFFF00"/>
    <a:srgbClr val="DCE6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9" d="100"/>
          <a:sy n="99" d="100"/>
        </p:scale>
        <p:origin x="555" y="5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berts, Erin" userId="279b5812-81cd-48e2-ba14-0fab1b8988a2" providerId="ADAL" clId="{B83A7AF1-29FE-4CF4-B6B8-3FE68D268393}"/>
    <pc:docChg chg="modSld">
      <pc:chgData name="Roberts, Erin" userId="279b5812-81cd-48e2-ba14-0fab1b8988a2" providerId="ADAL" clId="{B83A7AF1-29FE-4CF4-B6B8-3FE68D268393}" dt="2021-12-20T13:40:34.050" v="5" actId="20577"/>
      <pc:docMkLst>
        <pc:docMk/>
      </pc:docMkLst>
      <pc:sldChg chg="modSp mod">
        <pc:chgData name="Roberts, Erin" userId="279b5812-81cd-48e2-ba14-0fab1b8988a2" providerId="ADAL" clId="{B83A7AF1-29FE-4CF4-B6B8-3FE68D268393}" dt="2021-12-20T13:40:34.050" v="5" actId="20577"/>
        <pc:sldMkLst>
          <pc:docMk/>
          <pc:sldMk cId="3160198182" sldId="358"/>
        </pc:sldMkLst>
        <pc:spChg chg="mod">
          <ac:chgData name="Roberts, Erin" userId="279b5812-81cd-48e2-ba14-0fab1b8988a2" providerId="ADAL" clId="{B83A7AF1-29FE-4CF4-B6B8-3FE68D268393}" dt="2021-12-20T13:40:34.050" v="5" actId="20577"/>
          <ac:spMkLst>
            <pc:docMk/>
            <pc:sldMk cId="3160198182" sldId="358"/>
            <ac:spMk id="7"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70FBE1-B2BE-4644-9A79-8E234D21AC4A}" type="datetimeFigureOut">
              <a:rPr lang="en-GB" smtClean="0"/>
              <a:t>20/12/2021</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36931-8A55-4E8B-8207-8C1889BB1345}" type="slidenum">
              <a:rPr lang="en-GB" smtClean="0"/>
              <a:t>‹#›</a:t>
            </a:fld>
            <a:endParaRPr lang="en-GB" dirty="0"/>
          </a:p>
        </p:txBody>
      </p:sp>
    </p:spTree>
    <p:extLst>
      <p:ext uri="{BB962C8B-B14F-4D97-AF65-F5344CB8AC3E}">
        <p14:creationId xmlns:p14="http://schemas.microsoft.com/office/powerpoint/2010/main" val="713393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236931-8A55-4E8B-8207-8C1889BB1345}" type="slidenum">
              <a:rPr lang="en-GB" smtClean="0"/>
              <a:t>2</a:t>
            </a:fld>
            <a:endParaRPr lang="en-GB" dirty="0"/>
          </a:p>
        </p:txBody>
      </p:sp>
    </p:spTree>
    <p:extLst>
      <p:ext uri="{BB962C8B-B14F-4D97-AF65-F5344CB8AC3E}">
        <p14:creationId xmlns:p14="http://schemas.microsoft.com/office/powerpoint/2010/main" val="5090348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2671" r="12791"/>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5877272"/>
            <a:ext cx="792088" cy="791251"/>
          </a:xfrm>
          <a:prstGeom prst="rect">
            <a:avLst/>
          </a:prstGeom>
        </p:spPr>
      </p:pic>
    </p:spTree>
    <p:extLst>
      <p:ext uri="{BB962C8B-B14F-4D97-AF65-F5344CB8AC3E}">
        <p14:creationId xmlns:p14="http://schemas.microsoft.com/office/powerpoint/2010/main" val="735459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dirty="0"/>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1001674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4860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627499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243828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42730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1654239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5" name="Text Placeholder 15"/>
          <p:cNvSpPr>
            <a:spLocks noGrp="1"/>
          </p:cNvSpPr>
          <p:nvPr>
            <p:ph type="body" sz="quarter" idx="14" hasCustomPrompt="1"/>
          </p:nvPr>
        </p:nvSpPr>
        <p:spPr>
          <a:xfrm>
            <a:off x="368300" y="1044575"/>
            <a:ext cx="8418513" cy="1046163"/>
          </a:xfr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3200" baseline="0">
                <a:solidFill>
                  <a:srgbClr val="E75306"/>
                </a:solidFill>
              </a:defRPr>
            </a:lvl1pPr>
          </a:lstStyle>
          <a:p>
            <a:pPr lvl="0"/>
            <a:r>
              <a:rPr lang="en-US"/>
              <a:t>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100" kern="1100" spc="-50">
                <a:solidFill>
                  <a:srgbClr val="F7B385"/>
                </a:solidFill>
                <a:latin typeface="Gotham Rounded Book"/>
                <a:cs typeface="Gotham Rounded Book"/>
              </a:rPr>
              <a:t>Title 2</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en-US" sz="3100" kern="1100" spc="-50">
              <a:solidFill>
                <a:srgbClr val="F7B385"/>
              </a:solidFill>
              <a:latin typeface="Gotham Rounded Book"/>
              <a:cs typeface="Gotham Rounded Book"/>
            </a:endParaRPr>
          </a:p>
        </p:txBody>
      </p:sp>
    </p:spTree>
    <p:extLst>
      <p:ext uri="{BB962C8B-B14F-4D97-AF65-F5344CB8AC3E}">
        <p14:creationId xmlns:p14="http://schemas.microsoft.com/office/powerpoint/2010/main" val="1385505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Z:\Pictures\logos\WJEC_Logo_RGB.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1768924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50646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29966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41679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19918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1895577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453721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dirty="0"/>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3289501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CEC97-3610-4BC3-9863-84860970E407}" type="datetimeFigureOut">
              <a:rPr lang="en-GB" smtClean="0"/>
              <a:t>20/12/2021</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29FF0E-3B88-4BA3-99B1-B148A18A82CB}" type="slidenum">
              <a:rPr lang="en-GB" smtClean="0"/>
              <a:t>‹#›</a:t>
            </a:fld>
            <a:endParaRPr lang="en-GB" dirty="0"/>
          </a:p>
        </p:txBody>
      </p:sp>
    </p:spTree>
    <p:extLst>
      <p:ext uri="{BB962C8B-B14F-4D97-AF65-F5344CB8AC3E}">
        <p14:creationId xmlns:p14="http://schemas.microsoft.com/office/powerpoint/2010/main" val="3150130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2" r:id="rId4"/>
    <p:sldLayoutId id="2147483651" r:id="rId5"/>
    <p:sldLayoutId id="2147483652" r:id="rId6"/>
    <p:sldLayoutId id="2147483653" r:id="rId7"/>
    <p:sldLayoutId id="2147483654" r:id="rId8"/>
    <p:sldLayoutId id="2147483655" r:id="rId9"/>
    <p:sldLayoutId id="2147483660" r:id="rId10"/>
    <p:sldLayoutId id="2147483656" r:id="rId11"/>
    <p:sldLayoutId id="2147483657" r:id="rId12"/>
    <p:sldLayoutId id="2147483658" r:id="rId13"/>
    <p:sldLayoutId id="2147483659" r:id="rId14"/>
    <p:sldLayoutId id="2147483664" r:id="rId15"/>
    <p:sldLayoutId id="2147483665"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6.xml"/><Relationship Id="rId4" Type="http://schemas.openxmlformats.org/officeDocument/2006/relationships/image" Target="../media/image11.jpe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mailto:GCEGeography@eduqas.co.uk" TargetMode="Externa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duqas_Powerpoint_Templates_for PPT-1.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939"/>
            <a:ext cx="9144000" cy="6858000"/>
          </a:xfrm>
          <a:prstGeom prst="rect">
            <a:avLst/>
          </a:prstGeom>
        </p:spPr>
      </p:pic>
      <p:sp>
        <p:nvSpPr>
          <p:cNvPr id="7" name="TextBox 6"/>
          <p:cNvSpPr txBox="1"/>
          <p:nvPr/>
        </p:nvSpPr>
        <p:spPr>
          <a:xfrm>
            <a:off x="278740" y="1098550"/>
            <a:ext cx="8446160" cy="5509200"/>
          </a:xfrm>
          <a:prstGeom prst="rect">
            <a:avLst/>
          </a:prstGeom>
          <a:noFill/>
        </p:spPr>
        <p:txBody>
          <a:bodyPr wrap="square" rtlCol="0">
            <a:spAutoFit/>
          </a:bodyPr>
          <a:lstStyle/>
          <a:p>
            <a:pPr>
              <a:lnSpc>
                <a:spcPct val="80000"/>
              </a:lnSpc>
            </a:pPr>
            <a:r>
              <a:rPr lang="en-GB" sz="4400" dirty="0">
                <a:solidFill>
                  <a:schemeClr val="bg1"/>
                </a:solidFill>
                <a:latin typeface="Arial" panose="020B0604020202020204" pitchFamily="34" charset="0"/>
                <a:cs typeface="Arial" panose="020B0604020202020204" pitchFamily="34" charset="0"/>
              </a:rPr>
              <a:t>Assessing WJEC Eduqas </a:t>
            </a:r>
            <a:r>
              <a:rPr lang="en-GB" sz="4400" i="1" dirty="0">
                <a:solidFill>
                  <a:schemeClr val="bg1"/>
                </a:solidFill>
                <a:latin typeface="Arial" panose="020B0604020202020204" pitchFamily="34" charset="0"/>
                <a:cs typeface="Arial" panose="020B0604020202020204" pitchFamily="34" charset="0"/>
              </a:rPr>
              <a:t>A </a:t>
            </a:r>
            <a:r>
              <a:rPr lang="en-GB" sz="4400" i="1">
                <a:solidFill>
                  <a:schemeClr val="bg1"/>
                </a:solidFill>
                <a:latin typeface="Arial" panose="020B0604020202020204" pitchFamily="34" charset="0"/>
                <a:cs typeface="Arial" panose="020B0604020202020204" pitchFamily="34" charset="0"/>
              </a:rPr>
              <a:t>level Geography</a:t>
            </a:r>
          </a:p>
          <a:p>
            <a:pPr>
              <a:lnSpc>
                <a:spcPct val="80000"/>
              </a:lnSpc>
            </a:pPr>
            <a:endParaRPr lang="en-GB" sz="4400" i="1">
              <a:solidFill>
                <a:schemeClr val="bg1"/>
              </a:solidFill>
              <a:latin typeface="Arial" panose="020B0604020202020204" pitchFamily="34" charset="0"/>
              <a:cs typeface="Arial" panose="020B0604020202020204" pitchFamily="34" charset="0"/>
            </a:endParaRPr>
          </a:p>
          <a:p>
            <a:pPr>
              <a:lnSpc>
                <a:spcPct val="80000"/>
              </a:lnSpc>
            </a:pPr>
            <a:endParaRPr lang="en-GB" sz="4400" i="1">
              <a:solidFill>
                <a:schemeClr val="bg1"/>
              </a:solidFill>
              <a:latin typeface="Arial" panose="020B0604020202020204" pitchFamily="34" charset="0"/>
              <a:cs typeface="Arial" panose="020B0604020202020204" pitchFamily="34" charset="0"/>
            </a:endParaRPr>
          </a:p>
          <a:p>
            <a:pPr>
              <a:lnSpc>
                <a:spcPct val="80000"/>
              </a:lnSpc>
            </a:pPr>
            <a:r>
              <a:rPr lang="en-GB" sz="4400">
                <a:solidFill>
                  <a:schemeClr val="bg1"/>
                </a:solidFill>
                <a:latin typeface="Arial" panose="020B0604020202020204" pitchFamily="34" charset="0"/>
                <a:cs typeface="Arial" panose="020B0604020202020204" pitchFamily="34" charset="0"/>
              </a:rPr>
              <a:t>Marking Component 2 </a:t>
            </a:r>
            <a:endParaRPr lang="en-US" sz="4400" kern="1100" spc="-30">
              <a:solidFill>
                <a:srgbClr val="F7B385"/>
              </a:solidFill>
              <a:latin typeface="Gotham Rounded Book"/>
              <a:cs typeface="Gotham Rounded Book"/>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US" sz="4400" kern="1100" spc="-30" dirty="0">
              <a:solidFill>
                <a:schemeClr val="bg1"/>
              </a:solidFill>
              <a:latin typeface="Gotham Rounded Book"/>
              <a:cs typeface="Gotham Rounded Book"/>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271" y="6120618"/>
            <a:ext cx="678007" cy="678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Z:\Pictures\logos\WJEC_Logo_RG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740" y="5868674"/>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198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5-mark questions testing AO3 </a:t>
            </a:r>
          </a:p>
          <a:p>
            <a:endParaRPr lang="en-GB" sz="2400" b="1" dirty="0"/>
          </a:p>
          <a:p>
            <a:pPr lvl="0"/>
            <a:endParaRPr lang="en-GB" sz="2400" b="1" dirty="0"/>
          </a:p>
        </p:txBody>
      </p:sp>
      <p:sp>
        <p:nvSpPr>
          <p:cNvPr id="3" name="TextBox 2">
            <a:extLst>
              <a:ext uri="{FF2B5EF4-FFF2-40B4-BE49-F238E27FC236}">
                <a16:creationId xmlns:a16="http://schemas.microsoft.com/office/drawing/2014/main" id="{80C8F50C-0FCA-4718-81A5-05D2A84B6D52}"/>
              </a:ext>
            </a:extLst>
          </p:cNvPr>
          <p:cNvSpPr txBox="1"/>
          <p:nvPr/>
        </p:nvSpPr>
        <p:spPr>
          <a:xfrm>
            <a:off x="355600" y="1947672"/>
            <a:ext cx="8288528" cy="2806538"/>
          </a:xfrm>
          <a:prstGeom prst="rect">
            <a:avLst/>
          </a:prstGeom>
          <a:noFill/>
        </p:spPr>
        <p:txBody>
          <a:bodyPr wrap="square" rtlCol="0">
            <a:spAutoFit/>
          </a:bodyPr>
          <a:lstStyle/>
          <a:p>
            <a:pPr>
              <a:lnSpc>
                <a:spcPct val="150000"/>
              </a:lnSpc>
            </a:pPr>
            <a:r>
              <a:rPr lang="en-GB" sz="1700" dirty="0">
                <a:latin typeface="Segoe Print" panose="02000600000000000000" pitchFamily="2" charset="0"/>
              </a:rPr>
              <a:t>The biggest difference is in September with a difference of approximately 90mm, whilst the smallest difference is in April, where they’re both around approximately 40mm (with a difference of estimated 3mm). In the winter months, December, January, February, March and April, there is the smallest variation with both being relatively high (stronger relationship) whereas from May to September there is the biggest variation and weaker relationship.</a:t>
            </a:r>
          </a:p>
        </p:txBody>
      </p:sp>
      <p:pic>
        <p:nvPicPr>
          <p:cNvPr id="9" name="Picture 8" descr="Shape, arrow&#10;&#10;Description automatically generated">
            <a:extLst>
              <a:ext uri="{FF2B5EF4-FFF2-40B4-BE49-F238E27FC236}">
                <a16:creationId xmlns:a16="http://schemas.microsoft.com/office/drawing/2014/main" id="{57723E13-D245-447C-8D80-D15FA77AAB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92491" y="3256319"/>
            <a:ext cx="384048" cy="384048"/>
          </a:xfrm>
          <a:prstGeom prst="rect">
            <a:avLst/>
          </a:prstGeom>
        </p:spPr>
      </p:pic>
      <p:pic>
        <p:nvPicPr>
          <p:cNvPr id="10" name="Picture 9" descr="Shape, arrow&#10;&#10;Description automatically generated">
            <a:extLst>
              <a:ext uri="{FF2B5EF4-FFF2-40B4-BE49-F238E27FC236}">
                <a16:creationId xmlns:a16="http://schemas.microsoft.com/office/drawing/2014/main" id="{9F4F4DDC-C085-4534-931E-2C3A43F06B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67302" y="4041330"/>
            <a:ext cx="384048" cy="384048"/>
          </a:xfrm>
          <a:prstGeom prst="rect">
            <a:avLst/>
          </a:prstGeom>
        </p:spPr>
      </p:pic>
      <p:pic>
        <p:nvPicPr>
          <p:cNvPr id="11" name="Picture 10" descr="Shape, arrow&#10;&#10;Description automatically generated">
            <a:extLst>
              <a:ext uri="{FF2B5EF4-FFF2-40B4-BE49-F238E27FC236}">
                <a16:creationId xmlns:a16="http://schemas.microsoft.com/office/drawing/2014/main" id="{3D57D5B1-743D-4FB0-8D36-E26FD44895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79976" y="2127794"/>
            <a:ext cx="384048" cy="384048"/>
          </a:xfrm>
          <a:prstGeom prst="rect">
            <a:avLst/>
          </a:prstGeom>
        </p:spPr>
      </p:pic>
      <p:sp>
        <p:nvSpPr>
          <p:cNvPr id="12" name="TextBox 11">
            <a:extLst>
              <a:ext uri="{FF2B5EF4-FFF2-40B4-BE49-F238E27FC236}">
                <a16:creationId xmlns:a16="http://schemas.microsoft.com/office/drawing/2014/main" id="{9B258312-67BF-49FD-9AC9-9BB87D5A7CC8}"/>
              </a:ext>
            </a:extLst>
          </p:cNvPr>
          <p:cNvSpPr txBox="1"/>
          <p:nvPr/>
        </p:nvSpPr>
        <p:spPr>
          <a:xfrm>
            <a:off x="355600" y="5034481"/>
            <a:ext cx="8111744" cy="1200329"/>
          </a:xfrm>
          <a:prstGeom prst="rect">
            <a:avLst/>
          </a:prstGeom>
          <a:noFill/>
        </p:spPr>
        <p:txBody>
          <a:bodyPr wrap="square" rtlCol="0">
            <a:spAutoFit/>
          </a:bodyPr>
          <a:lstStyle/>
          <a:p>
            <a:r>
              <a:rPr lang="en-GB" b="1" dirty="0">
                <a:solidFill>
                  <a:srgbClr val="FF0000"/>
                </a:solidFill>
              </a:rPr>
              <a:t>This response is awarded marks in Band 3: 4 marks.</a:t>
            </a:r>
          </a:p>
          <a:p>
            <a:r>
              <a:rPr lang="en-GB" dirty="0">
                <a:solidFill>
                  <a:srgbClr val="FF0000"/>
                </a:solidFill>
              </a:rPr>
              <a:t>Sustained use of data, with a sustained focus on the relationship, puts this in the top band.  However, a full-marks answer would provide a stronger overview of the 12-month period as a whole. 4 marks is the </a:t>
            </a:r>
            <a:r>
              <a:rPr lang="en-GB">
                <a:solidFill>
                  <a:srgbClr val="FF0000"/>
                </a:solidFill>
              </a:rPr>
              <a:t>best fit here.   </a:t>
            </a:r>
            <a:endParaRPr lang="en-GB" dirty="0">
              <a:solidFill>
                <a:srgbClr val="FF0000"/>
              </a:solidFill>
            </a:endParaRPr>
          </a:p>
        </p:txBody>
      </p:sp>
      <p:pic>
        <p:nvPicPr>
          <p:cNvPr id="13" name="Picture 12" descr="Shape, arrow&#10;&#10;Description automatically generated">
            <a:extLst>
              <a:ext uri="{FF2B5EF4-FFF2-40B4-BE49-F238E27FC236}">
                <a16:creationId xmlns:a16="http://schemas.microsoft.com/office/drawing/2014/main" id="{429C161E-A592-491E-B5E6-884DD9B5DDA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11573" y="2838010"/>
            <a:ext cx="384048" cy="384048"/>
          </a:xfrm>
          <a:prstGeom prst="rect">
            <a:avLst/>
          </a:prstGeom>
        </p:spPr>
      </p:pic>
    </p:spTree>
    <p:extLst>
      <p:ext uri="{BB962C8B-B14F-4D97-AF65-F5344CB8AC3E}">
        <p14:creationId xmlns:p14="http://schemas.microsoft.com/office/powerpoint/2010/main" val="29226335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6C7853F-2E59-45DF-8852-473EC6F47BAE}"/>
              </a:ext>
            </a:extLst>
          </p:cNvPr>
          <p:cNvPicPr>
            <a:picLocks noChangeAspect="1"/>
          </p:cNvPicPr>
          <p:nvPr/>
        </p:nvPicPr>
        <p:blipFill>
          <a:blip r:embed="rId2"/>
          <a:stretch>
            <a:fillRect/>
          </a:stretch>
        </p:blipFill>
        <p:spPr>
          <a:xfrm>
            <a:off x="2007510" y="1631351"/>
            <a:ext cx="4813513" cy="5148639"/>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5-mark questions testing AO1</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179914" y="1783080"/>
            <a:ext cx="1632205" cy="4750935"/>
          </a:xfrm>
          <a:prstGeom prst="wedgeRectCallout">
            <a:avLst>
              <a:gd name="adj1" fmla="val 61787"/>
              <a:gd name="adj2" fmla="val -196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and illustrative examples of creditworthy material is contained in the indicative content. Credit any other valid points made which are not contained in the indicative content. Two or more climatic factors related to carbon storage in temperate grasslands  should be discussed in detail for marks in Band 3.</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6954012" y="2194560"/>
            <a:ext cx="1947672" cy="3300129"/>
          </a:xfrm>
          <a:prstGeom prst="wedgeRectCallout">
            <a:avLst>
              <a:gd name="adj1" fmla="val -62968"/>
              <a:gd name="adj2" fmla="val 226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Within their responses, learners are required to use knowledge and understanding contained in the specification. The marking guidance provides additional direction on allocating marks. More successful responses will maintain a link between the climatic factors and carbon storage throughout. </a:t>
            </a:r>
          </a:p>
        </p:txBody>
      </p:sp>
    </p:spTree>
    <p:extLst>
      <p:ext uri="{BB962C8B-B14F-4D97-AF65-F5344CB8AC3E}">
        <p14:creationId xmlns:p14="http://schemas.microsoft.com/office/powerpoint/2010/main" val="3632921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5-mark questions testing AO1 </a:t>
            </a:r>
          </a:p>
          <a:p>
            <a:endParaRPr lang="en-GB" sz="2400" b="1" dirty="0"/>
          </a:p>
          <a:p>
            <a:pPr lvl="0"/>
            <a:endParaRPr lang="en-GB" sz="2400" b="1" dirty="0"/>
          </a:p>
        </p:txBody>
      </p:sp>
      <p:sp>
        <p:nvSpPr>
          <p:cNvPr id="3" name="TextBox 2">
            <a:extLst>
              <a:ext uri="{FF2B5EF4-FFF2-40B4-BE49-F238E27FC236}">
                <a16:creationId xmlns:a16="http://schemas.microsoft.com/office/drawing/2014/main" id="{80C8F50C-0FCA-4718-81A5-05D2A84B6D52}"/>
              </a:ext>
            </a:extLst>
          </p:cNvPr>
          <p:cNvSpPr txBox="1"/>
          <p:nvPr/>
        </p:nvSpPr>
        <p:spPr>
          <a:xfrm>
            <a:off x="355600" y="1947672"/>
            <a:ext cx="8288528" cy="2446824"/>
          </a:xfrm>
          <a:prstGeom prst="rect">
            <a:avLst/>
          </a:prstGeom>
          <a:noFill/>
        </p:spPr>
        <p:txBody>
          <a:bodyPr wrap="square" rtlCol="0">
            <a:spAutoFit/>
          </a:bodyPr>
          <a:lstStyle/>
          <a:p>
            <a:pPr>
              <a:lnSpc>
                <a:spcPct val="150000"/>
              </a:lnSpc>
            </a:pPr>
            <a:r>
              <a:rPr lang="en-GB" sz="1700" dirty="0">
                <a:latin typeface="Segoe Print" panose="02000600000000000000" pitchFamily="2" charset="0"/>
              </a:rPr>
              <a:t>The climate of temperate grassland makes it hard for trees to grow. Cold winters and dry summers mean that grasses dominate as they can die back in winter and survive without water in summer. The result of this is that the biomass which stores carbon is much smaller than you’d get in a forested area. So in this way the climate makes the carbon stored as grasses lower than what happens with trees.</a:t>
            </a:r>
          </a:p>
        </p:txBody>
      </p:sp>
      <p:pic>
        <p:nvPicPr>
          <p:cNvPr id="9" name="Picture 8" descr="Shape, arrow&#10;&#10;Description automatically generated">
            <a:extLst>
              <a:ext uri="{FF2B5EF4-FFF2-40B4-BE49-F238E27FC236}">
                <a16:creationId xmlns:a16="http://schemas.microsoft.com/office/drawing/2014/main" id="{57723E13-D245-447C-8D80-D15FA77AAB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05659" y="2426756"/>
            <a:ext cx="384048" cy="384048"/>
          </a:xfrm>
          <a:prstGeom prst="rect">
            <a:avLst/>
          </a:prstGeom>
        </p:spPr>
      </p:pic>
      <p:pic>
        <p:nvPicPr>
          <p:cNvPr id="11" name="Picture 10" descr="Shape, arrow&#10;&#10;Description automatically generated">
            <a:extLst>
              <a:ext uri="{FF2B5EF4-FFF2-40B4-BE49-F238E27FC236}">
                <a16:creationId xmlns:a16="http://schemas.microsoft.com/office/drawing/2014/main" id="{3D57D5B1-743D-4FB0-8D36-E26FD44895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93690" y="3236976"/>
            <a:ext cx="384048" cy="384048"/>
          </a:xfrm>
          <a:prstGeom prst="rect">
            <a:avLst/>
          </a:prstGeom>
        </p:spPr>
      </p:pic>
      <p:pic>
        <p:nvPicPr>
          <p:cNvPr id="13" name="Picture 12" descr="Shape, arrow&#10;&#10;Description automatically generated">
            <a:extLst>
              <a:ext uri="{FF2B5EF4-FFF2-40B4-BE49-F238E27FC236}">
                <a16:creationId xmlns:a16="http://schemas.microsoft.com/office/drawing/2014/main" id="{429C161E-A592-491E-B5E6-884DD9B5DDA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28633" y="3599518"/>
            <a:ext cx="384048" cy="384048"/>
          </a:xfrm>
          <a:prstGeom prst="rect">
            <a:avLst/>
          </a:prstGeom>
        </p:spPr>
      </p:pic>
      <p:sp>
        <p:nvSpPr>
          <p:cNvPr id="14" name="TextBox 13">
            <a:extLst>
              <a:ext uri="{FF2B5EF4-FFF2-40B4-BE49-F238E27FC236}">
                <a16:creationId xmlns:a16="http://schemas.microsoft.com/office/drawing/2014/main" id="{9B258312-67BF-49FD-9AC9-9BB87D5A7CC8}"/>
              </a:ext>
            </a:extLst>
          </p:cNvPr>
          <p:cNvSpPr txBox="1"/>
          <p:nvPr/>
        </p:nvSpPr>
        <p:spPr>
          <a:xfrm>
            <a:off x="242316" y="4699113"/>
            <a:ext cx="8111744" cy="1477328"/>
          </a:xfrm>
          <a:prstGeom prst="rect">
            <a:avLst/>
          </a:prstGeom>
          <a:noFill/>
        </p:spPr>
        <p:txBody>
          <a:bodyPr wrap="square" rtlCol="0">
            <a:spAutoFit/>
          </a:bodyPr>
          <a:lstStyle/>
          <a:p>
            <a:r>
              <a:rPr lang="en-GB" b="1" dirty="0">
                <a:solidFill>
                  <a:srgbClr val="FF0000"/>
                </a:solidFill>
              </a:rPr>
              <a:t>This response is awarded marks in Band 2: 3 marks.</a:t>
            </a:r>
          </a:p>
          <a:p>
            <a:r>
              <a:rPr lang="en-GB" dirty="0">
                <a:solidFill>
                  <a:srgbClr val="FF0000"/>
                </a:solidFill>
              </a:rPr>
              <a:t>Partial outlining of climatic factors affecting grassland carbon storage. The focus is secure but there is little in the way of detailed supporting knowledge. For the top band (“developed” outlining), we might expect more detail than “cold”,  “dry” and “smaller”. </a:t>
            </a:r>
          </a:p>
        </p:txBody>
      </p:sp>
    </p:spTree>
    <p:extLst>
      <p:ext uri="{BB962C8B-B14F-4D97-AF65-F5344CB8AC3E}">
        <p14:creationId xmlns:p14="http://schemas.microsoft.com/office/powerpoint/2010/main" val="5735011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9291047-DC93-4EE8-A3F3-13E44EF5C73F}"/>
              </a:ext>
            </a:extLst>
          </p:cNvPr>
          <p:cNvPicPr>
            <a:picLocks noChangeAspect="1"/>
          </p:cNvPicPr>
          <p:nvPr/>
        </p:nvPicPr>
        <p:blipFill>
          <a:blip r:embed="rId2"/>
          <a:stretch>
            <a:fillRect/>
          </a:stretch>
        </p:blipFill>
        <p:spPr>
          <a:xfrm>
            <a:off x="1874521" y="1689924"/>
            <a:ext cx="4965148" cy="5104067"/>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5-mark questions testing AO2</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145967" y="2451517"/>
            <a:ext cx="1632205" cy="3766403"/>
          </a:xfrm>
          <a:prstGeom prst="wedgeRectCallout">
            <a:avLst>
              <a:gd name="adj1" fmla="val 61787"/>
              <a:gd name="adj2" fmla="val -196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and illustrative examples of creditworthy material is contained in the indicative content. Credit any other valid points made which are not contained in the indicative content. Two or more ways should be discussed in detail for marks in Band 3. </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7011183" y="1689924"/>
            <a:ext cx="1947672" cy="4976051"/>
          </a:xfrm>
          <a:prstGeom prst="wedgeRectCallout">
            <a:avLst>
              <a:gd name="adj1" fmla="val -62968"/>
              <a:gd name="adj2" fmla="val 226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Within their responses, learners are required to apply their knowledge and understanding in the context provided by the figure (Figure 2) in order to explain ways in which the graph may differ. The marking guidance provides additional direction on allocating marks. Successful responses will address differences across the 12-month period while less successful responses will show limited understanding of the factors that lead to temporal variations in precipitation and river discharge.</a:t>
            </a:r>
          </a:p>
        </p:txBody>
      </p:sp>
    </p:spTree>
    <p:extLst>
      <p:ext uri="{BB962C8B-B14F-4D97-AF65-F5344CB8AC3E}">
        <p14:creationId xmlns:p14="http://schemas.microsoft.com/office/powerpoint/2010/main" val="18547932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5-mark questions testing AO1 </a:t>
            </a:r>
          </a:p>
          <a:p>
            <a:endParaRPr lang="en-GB" sz="2400" b="1" dirty="0"/>
          </a:p>
          <a:p>
            <a:pPr lvl="0"/>
            <a:endParaRPr lang="en-GB" sz="2400" b="1" dirty="0"/>
          </a:p>
        </p:txBody>
      </p:sp>
      <p:sp>
        <p:nvSpPr>
          <p:cNvPr id="3" name="TextBox 2">
            <a:extLst>
              <a:ext uri="{FF2B5EF4-FFF2-40B4-BE49-F238E27FC236}">
                <a16:creationId xmlns:a16="http://schemas.microsoft.com/office/drawing/2014/main" id="{80C8F50C-0FCA-4718-81A5-05D2A84B6D52}"/>
              </a:ext>
            </a:extLst>
          </p:cNvPr>
          <p:cNvSpPr txBox="1"/>
          <p:nvPr/>
        </p:nvSpPr>
        <p:spPr>
          <a:xfrm>
            <a:off x="355600" y="1947672"/>
            <a:ext cx="8288528" cy="3198953"/>
          </a:xfrm>
          <a:prstGeom prst="rect">
            <a:avLst/>
          </a:prstGeom>
          <a:noFill/>
        </p:spPr>
        <p:txBody>
          <a:bodyPr wrap="square" rtlCol="0">
            <a:spAutoFit/>
          </a:bodyPr>
          <a:lstStyle/>
          <a:p>
            <a:pPr>
              <a:lnSpc>
                <a:spcPct val="150000"/>
              </a:lnSpc>
            </a:pPr>
            <a:r>
              <a:rPr lang="en-GB" sz="1700" dirty="0">
                <a:latin typeface="Segoe Print" panose="02000600000000000000" pitchFamily="2" charset="0"/>
              </a:rPr>
              <a:t>In a high altitude grassland area, discharge levels in winter months (September through to February) may be lower as precipitation may fall as snow. The snow may accumulate and not reach water systems and therefore won’t create discharge. Discharge levels may be higher during the summer months as snow melts and infiltrates the river system. Precipitation rates may be higher year round as increased altitude leads to lower temperatures and therefore more condensation of water vapour.</a:t>
            </a:r>
          </a:p>
        </p:txBody>
      </p:sp>
      <p:pic>
        <p:nvPicPr>
          <p:cNvPr id="9" name="Picture 8" descr="Shape, arrow&#10;&#10;Description automatically generated">
            <a:extLst>
              <a:ext uri="{FF2B5EF4-FFF2-40B4-BE49-F238E27FC236}">
                <a16:creationId xmlns:a16="http://schemas.microsoft.com/office/drawing/2014/main" id="{57723E13-D245-447C-8D80-D15FA77AAB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12674" y="2234732"/>
            <a:ext cx="384048" cy="384048"/>
          </a:xfrm>
          <a:prstGeom prst="rect">
            <a:avLst/>
          </a:prstGeom>
        </p:spPr>
      </p:pic>
      <p:pic>
        <p:nvPicPr>
          <p:cNvPr id="10" name="Picture 9" descr="Shape, arrow&#10;&#10;Description automatically generated">
            <a:extLst>
              <a:ext uri="{FF2B5EF4-FFF2-40B4-BE49-F238E27FC236}">
                <a16:creationId xmlns:a16="http://schemas.microsoft.com/office/drawing/2014/main" id="{9F4F4DDC-C085-4534-931E-2C3A43F06B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41264" y="3584842"/>
            <a:ext cx="384048" cy="384048"/>
          </a:xfrm>
          <a:prstGeom prst="rect">
            <a:avLst/>
          </a:prstGeom>
        </p:spPr>
      </p:pic>
      <p:pic>
        <p:nvPicPr>
          <p:cNvPr id="11" name="Picture 10" descr="Shape, arrow&#10;&#10;Description automatically generated">
            <a:extLst>
              <a:ext uri="{FF2B5EF4-FFF2-40B4-BE49-F238E27FC236}">
                <a16:creationId xmlns:a16="http://schemas.microsoft.com/office/drawing/2014/main" id="{3D57D5B1-743D-4FB0-8D36-E26FD44895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15937" y="2728771"/>
            <a:ext cx="384048" cy="384048"/>
          </a:xfrm>
          <a:prstGeom prst="rect">
            <a:avLst/>
          </a:prstGeom>
        </p:spPr>
      </p:pic>
      <p:sp>
        <p:nvSpPr>
          <p:cNvPr id="12" name="TextBox 11">
            <a:extLst>
              <a:ext uri="{FF2B5EF4-FFF2-40B4-BE49-F238E27FC236}">
                <a16:creationId xmlns:a16="http://schemas.microsoft.com/office/drawing/2014/main" id="{9B258312-67BF-49FD-9AC9-9BB87D5A7CC8}"/>
              </a:ext>
            </a:extLst>
          </p:cNvPr>
          <p:cNvSpPr txBox="1"/>
          <p:nvPr/>
        </p:nvSpPr>
        <p:spPr>
          <a:xfrm>
            <a:off x="355600" y="5306446"/>
            <a:ext cx="8111744" cy="1200329"/>
          </a:xfrm>
          <a:prstGeom prst="rect">
            <a:avLst/>
          </a:prstGeom>
          <a:noFill/>
        </p:spPr>
        <p:txBody>
          <a:bodyPr wrap="square" rtlCol="0">
            <a:spAutoFit/>
          </a:bodyPr>
          <a:lstStyle/>
          <a:p>
            <a:r>
              <a:rPr lang="en-GB" b="1" dirty="0">
                <a:solidFill>
                  <a:srgbClr val="FF0000"/>
                </a:solidFill>
              </a:rPr>
              <a:t>This response is awarded marks in Band 3: 5 marks.</a:t>
            </a:r>
          </a:p>
          <a:p>
            <a:r>
              <a:rPr lang="en-GB" dirty="0">
                <a:solidFill>
                  <a:srgbClr val="FF0000"/>
                </a:solidFill>
              </a:rPr>
              <a:t>There are three explained differences here – all of which are developed using applied understanding of hydrological processes and catchment factors (references to “accumulation”, “infiltrates” and “condensation”).</a:t>
            </a:r>
          </a:p>
        </p:txBody>
      </p:sp>
      <p:pic>
        <p:nvPicPr>
          <p:cNvPr id="13" name="Picture 12" descr="Shape, arrow&#10;&#10;Description automatically generated">
            <a:extLst>
              <a:ext uri="{FF2B5EF4-FFF2-40B4-BE49-F238E27FC236}">
                <a16:creationId xmlns:a16="http://schemas.microsoft.com/office/drawing/2014/main" id="{429C161E-A592-491E-B5E6-884DD9B5DDA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18996" y="3274695"/>
            <a:ext cx="384048" cy="384048"/>
          </a:xfrm>
          <a:prstGeom prst="rect">
            <a:avLst/>
          </a:prstGeom>
        </p:spPr>
      </p:pic>
      <p:pic>
        <p:nvPicPr>
          <p:cNvPr id="14" name="Picture 13" descr="Shape, arrow&#10;&#10;Description automatically generated">
            <a:extLst>
              <a:ext uri="{FF2B5EF4-FFF2-40B4-BE49-F238E27FC236}">
                <a16:creationId xmlns:a16="http://schemas.microsoft.com/office/drawing/2014/main" id="{9F4F4DDC-C085-4534-931E-2C3A43F06B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21311" y="4012173"/>
            <a:ext cx="384048" cy="384048"/>
          </a:xfrm>
          <a:prstGeom prst="rect">
            <a:avLst/>
          </a:prstGeom>
        </p:spPr>
      </p:pic>
      <p:pic>
        <p:nvPicPr>
          <p:cNvPr id="15" name="Picture 14" descr="Shape, arrow&#10;&#10;Description automatically generated">
            <a:extLst>
              <a:ext uri="{FF2B5EF4-FFF2-40B4-BE49-F238E27FC236}">
                <a16:creationId xmlns:a16="http://schemas.microsoft.com/office/drawing/2014/main" id="{9F4F4DDC-C085-4534-931E-2C3A43F06B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036" y="4405541"/>
            <a:ext cx="384048" cy="384048"/>
          </a:xfrm>
          <a:prstGeom prst="rect">
            <a:avLst/>
          </a:prstGeom>
        </p:spPr>
      </p:pic>
    </p:spTree>
    <p:extLst>
      <p:ext uri="{BB962C8B-B14F-4D97-AF65-F5344CB8AC3E}">
        <p14:creationId xmlns:p14="http://schemas.microsoft.com/office/powerpoint/2010/main" val="36210483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4C204E4-EA34-4701-A086-38C9DC161547}"/>
              </a:ext>
            </a:extLst>
          </p:cNvPr>
          <p:cNvPicPr>
            <a:picLocks noChangeAspect="1"/>
          </p:cNvPicPr>
          <p:nvPr/>
        </p:nvPicPr>
        <p:blipFill>
          <a:blip r:embed="rId2"/>
          <a:stretch>
            <a:fillRect/>
          </a:stretch>
        </p:blipFill>
        <p:spPr>
          <a:xfrm>
            <a:off x="2133773" y="1679639"/>
            <a:ext cx="4494184" cy="5047488"/>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20-mark questions testing AO1/AO2</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371942" y="2415731"/>
            <a:ext cx="1632205" cy="3575303"/>
          </a:xfrm>
          <a:prstGeom prst="wedgeRectCallout">
            <a:avLst>
              <a:gd name="adj1" fmla="val 61787"/>
              <a:gd name="adj2" fmla="val -196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and illustrative examples of creditworthy material is contained in the indicative content for both assessment objectives. Credit any other valid points made which are not contained in the indicative content. </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6757583" y="1679639"/>
            <a:ext cx="2089404" cy="5047488"/>
          </a:xfrm>
          <a:prstGeom prst="wedgeRectCallout">
            <a:avLst>
              <a:gd name="adj1" fmla="val -62968"/>
              <a:gd name="adj2" fmla="val 226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Within their responses, learners are required to use and apply their knowledge and understanding of cultural change in the UK and its causal factors. Reference to both migration and governance of Earth’s oceans is required. In essay questions such as this one, where the balance of marks available for AO1 and AO2 are equal (or weighted towards AO2), one of three command words is used; ‘Discuss’, ‘Evaluate’ or ‘To what extent..’. For each of these commands a </a:t>
            </a:r>
            <a:r>
              <a:rPr lang="en-GB" sz="1400" b="1" dirty="0"/>
              <a:t>substantiated conclusion </a:t>
            </a:r>
            <a:r>
              <a:rPr lang="en-GB" sz="1400" dirty="0"/>
              <a:t>is required for AO2 marks in Band 3.</a:t>
            </a:r>
          </a:p>
        </p:txBody>
      </p:sp>
    </p:spTree>
    <p:extLst>
      <p:ext uri="{BB962C8B-B14F-4D97-AF65-F5344CB8AC3E}">
        <p14:creationId xmlns:p14="http://schemas.microsoft.com/office/powerpoint/2010/main" val="7329756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CD82A1B-7FA0-4557-85F7-72F970E02ADB}"/>
              </a:ext>
            </a:extLst>
          </p:cNvPr>
          <p:cNvPicPr>
            <a:picLocks noChangeAspect="1"/>
          </p:cNvPicPr>
          <p:nvPr/>
        </p:nvPicPr>
        <p:blipFill>
          <a:blip r:embed="rId2"/>
          <a:stretch>
            <a:fillRect/>
          </a:stretch>
        </p:blipFill>
        <p:spPr>
          <a:xfrm>
            <a:off x="1898360" y="1947671"/>
            <a:ext cx="4799620" cy="4326738"/>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20-mark questions testing AO1/AO2</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142222" y="1766614"/>
            <a:ext cx="1756138" cy="4326738"/>
          </a:xfrm>
          <a:prstGeom prst="wedgeRectCallout">
            <a:avLst>
              <a:gd name="adj1" fmla="val 63587"/>
              <a:gd name="adj2" fmla="val -294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AO1 focuses on knowledge and understanding of cultural change in the UK and its causal factors while AO2 requires learners to discuss the varying significance of those factors. An overview of the focus of each assessment objective is provided at the head of each column within the banded mark scheme. Appropriate case study material is rewarded within AO1.</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6611112" y="1700785"/>
            <a:ext cx="2290572" cy="4846320"/>
          </a:xfrm>
          <a:prstGeom prst="wedgeRectCallout">
            <a:avLst>
              <a:gd name="adj1" fmla="val -57989"/>
              <a:gd name="adj2" fmla="val 2091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Within their responses, learners are required to apply their knowledge and understanding to critically appraise the statement. A thorough evaluation will synthesise knowledge to discuss complex interactions e.g. how different factors have influenced cultural change in different ways over time. Less successful evaluations will make simple statements that address the significance of given factors in a superficial way e.g. ‘an important factor’ and arguments may be unsubstantiated. A partial evaluation may also address both required elements in an unbalanced way.</a:t>
            </a:r>
          </a:p>
        </p:txBody>
      </p:sp>
    </p:spTree>
    <p:extLst>
      <p:ext uri="{BB962C8B-B14F-4D97-AF65-F5344CB8AC3E}">
        <p14:creationId xmlns:p14="http://schemas.microsoft.com/office/powerpoint/2010/main" val="18877277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200" b="1" dirty="0"/>
              <a:t>Assessment Criteria: 30-mark questions testing AO1/AO2/AO3</a:t>
            </a:r>
          </a:p>
          <a:p>
            <a:endParaRPr lang="en-GB" sz="1200" dirty="0"/>
          </a:p>
          <a:p>
            <a:r>
              <a:rPr lang="en-GB" sz="1800" dirty="0"/>
              <a:t>Each 30-mark 21</a:t>
            </a:r>
            <a:r>
              <a:rPr lang="en-GB" sz="1800" baseline="30000" dirty="0"/>
              <a:t>st</a:t>
            </a:r>
            <a:r>
              <a:rPr lang="en-GB" sz="1800" dirty="0"/>
              <a:t> Century Challenges essay option in Section C assesses all three AOs. The weightings of the AOs are consistent across each essay. </a:t>
            </a:r>
            <a:r>
              <a:rPr lang="en-US" sz="1800" dirty="0"/>
              <a:t>The range of likely themes and specialised concepts, processes, scales and environments that may be included in the learner’s answer is provided by the indicative content in the mark scheme alongside </a:t>
            </a:r>
            <a:r>
              <a:rPr lang="en-GB" sz="1800" dirty="0"/>
              <a:t>performance level descriptors for each of the three bands for the AOs. An example from the 2020 paper is </a:t>
            </a:r>
            <a:r>
              <a:rPr lang="en-GB" sz="1800"/>
              <a:t>seen below:</a:t>
            </a:r>
            <a:endParaRPr lang="en-US" sz="1800" dirty="0"/>
          </a:p>
          <a:p>
            <a:endParaRPr lang="en-GB" sz="2400" b="1" dirty="0"/>
          </a:p>
          <a:p>
            <a:pPr lvl="0"/>
            <a:endParaRPr lang="en-GB" sz="2400" b="1" dirty="0"/>
          </a:p>
        </p:txBody>
      </p:sp>
      <p:pic>
        <p:nvPicPr>
          <p:cNvPr id="3" name="Picture 2">
            <a:extLst>
              <a:ext uri="{FF2B5EF4-FFF2-40B4-BE49-F238E27FC236}">
                <a16:creationId xmlns:a16="http://schemas.microsoft.com/office/drawing/2014/main" id="{CEFFE17D-7550-43DF-A1CD-D829378951D8}"/>
              </a:ext>
            </a:extLst>
          </p:cNvPr>
          <p:cNvPicPr>
            <a:picLocks noChangeAspect="1"/>
          </p:cNvPicPr>
          <p:nvPr/>
        </p:nvPicPr>
        <p:blipFill>
          <a:blip r:embed="rId2"/>
          <a:stretch>
            <a:fillRect/>
          </a:stretch>
        </p:blipFill>
        <p:spPr>
          <a:xfrm>
            <a:off x="1450682" y="3567370"/>
            <a:ext cx="5991266" cy="968216"/>
          </a:xfrm>
          <a:prstGeom prst="rect">
            <a:avLst/>
          </a:prstGeom>
        </p:spPr>
      </p:pic>
      <p:sp>
        <p:nvSpPr>
          <p:cNvPr id="8" name="Speech Bubble: Rectangle 7">
            <a:extLst>
              <a:ext uri="{FF2B5EF4-FFF2-40B4-BE49-F238E27FC236}">
                <a16:creationId xmlns:a16="http://schemas.microsoft.com/office/drawing/2014/main" id="{842B48CF-F901-4715-8232-5C0B10958684}"/>
              </a:ext>
            </a:extLst>
          </p:cNvPr>
          <p:cNvSpPr/>
          <p:nvPr/>
        </p:nvSpPr>
        <p:spPr>
          <a:xfrm>
            <a:off x="452855" y="4626587"/>
            <a:ext cx="2215610" cy="1520715"/>
          </a:xfrm>
          <a:prstGeom prst="wedgeRectCallout">
            <a:avLst>
              <a:gd name="adj1" fmla="val 166767"/>
              <a:gd name="adj2" fmla="val -6292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i="1" dirty="0">
                <a:latin typeface="Arial" panose="020B0604020202020204" pitchFamily="34" charset="0"/>
                <a:cs typeface="Arial" panose="020B0604020202020204" pitchFamily="34" charset="0"/>
              </a:rPr>
              <a:t>Demonstrate knowledge and understanding of global flows and their impacts on the environment.</a:t>
            </a:r>
            <a:endParaRPr lang="en-GB" sz="1600" dirty="0">
              <a:latin typeface="Arial" panose="020B0604020202020204" pitchFamily="34" charset="0"/>
              <a:cs typeface="Arial" panose="020B0604020202020204" pitchFamily="34" charset="0"/>
            </a:endParaRPr>
          </a:p>
        </p:txBody>
      </p:sp>
      <p:sp>
        <p:nvSpPr>
          <p:cNvPr id="9" name="Speech Bubble: Rectangle 8">
            <a:extLst>
              <a:ext uri="{FF2B5EF4-FFF2-40B4-BE49-F238E27FC236}">
                <a16:creationId xmlns:a16="http://schemas.microsoft.com/office/drawing/2014/main" id="{1BD1CE31-0504-4FA3-9F4E-9F048D4695F4}"/>
              </a:ext>
            </a:extLst>
          </p:cNvPr>
          <p:cNvSpPr/>
          <p:nvPr/>
        </p:nvSpPr>
        <p:spPr>
          <a:xfrm>
            <a:off x="2879003" y="5251133"/>
            <a:ext cx="2897108" cy="1438816"/>
          </a:xfrm>
          <a:prstGeom prst="wedgeRectCallout">
            <a:avLst>
              <a:gd name="adj1" fmla="val 65039"/>
              <a:gd name="adj2" fmla="val -10410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i="1" dirty="0">
                <a:latin typeface="Arial" panose="020B0604020202020204" pitchFamily="34" charset="0"/>
                <a:cs typeface="Arial" panose="020B0604020202020204" pitchFamily="34" charset="0"/>
              </a:rPr>
              <a:t>Apply knowledge and understanding from across the A level course to critically discuss the degree to which global flows have negative environmental impacts. </a:t>
            </a:r>
            <a:endParaRPr lang="en-GB" sz="1500" dirty="0">
              <a:latin typeface="Arial" panose="020B0604020202020204" pitchFamily="34" charset="0"/>
              <a:cs typeface="Arial" panose="020B0604020202020204" pitchFamily="34" charset="0"/>
            </a:endParaRPr>
          </a:p>
        </p:txBody>
      </p:sp>
      <p:sp>
        <p:nvSpPr>
          <p:cNvPr id="10" name="Speech Bubble: Rectangle 9">
            <a:extLst>
              <a:ext uri="{FF2B5EF4-FFF2-40B4-BE49-F238E27FC236}">
                <a16:creationId xmlns:a16="http://schemas.microsoft.com/office/drawing/2014/main" id="{61D82CA0-0F90-47EA-B70F-D43A625C106F}"/>
              </a:ext>
            </a:extLst>
          </p:cNvPr>
          <p:cNvSpPr/>
          <p:nvPr/>
        </p:nvSpPr>
        <p:spPr>
          <a:xfrm>
            <a:off x="6135761" y="4662535"/>
            <a:ext cx="2897108" cy="2027413"/>
          </a:xfrm>
          <a:prstGeom prst="wedgeRectCallout">
            <a:avLst>
              <a:gd name="adj1" fmla="val -30110"/>
              <a:gd name="adj2" fmla="val -5922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i="1" dirty="0">
                <a:latin typeface="Arial" panose="020B0604020202020204" pitchFamily="34" charset="0"/>
                <a:cs typeface="Arial" panose="020B0604020202020204" pitchFamily="34" charset="0"/>
              </a:rPr>
              <a:t>Analyse Figures 5-8 to identify the environmental impacts of global flows. Learners frequently forget to analyse the resources directly and forfeit AO3 marks. Qualitative skills (extended writing) are also rewarded in AO3.</a:t>
            </a:r>
            <a:endParaRPr lang="en-GB"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87414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Exemplar material to characterise successful responses:</a:t>
            </a:r>
          </a:p>
          <a:p>
            <a:pPr lvl="0"/>
            <a:endParaRPr lang="en-GB" sz="1800" dirty="0"/>
          </a:p>
          <a:p>
            <a:endParaRPr lang="en-GB" sz="2400" b="1" dirty="0"/>
          </a:p>
          <a:p>
            <a:pPr lvl="0"/>
            <a:endParaRPr lang="en-GB" sz="2400" b="1" dirty="0"/>
          </a:p>
        </p:txBody>
      </p:sp>
      <p:graphicFrame>
        <p:nvGraphicFramePr>
          <p:cNvPr id="7" name="Table 4">
            <a:extLst>
              <a:ext uri="{FF2B5EF4-FFF2-40B4-BE49-F238E27FC236}">
                <a16:creationId xmlns:a16="http://schemas.microsoft.com/office/drawing/2014/main" id="{31D01EF3-79A6-4339-A22C-F3524E9C0114}"/>
              </a:ext>
            </a:extLst>
          </p:cNvPr>
          <p:cNvGraphicFramePr>
            <a:graphicFrameLocks noGrp="1"/>
          </p:cNvGraphicFramePr>
          <p:nvPr>
            <p:extLst>
              <p:ext uri="{D42A27DB-BD31-4B8C-83A1-F6EECF244321}">
                <p14:modId xmlns:p14="http://schemas.microsoft.com/office/powerpoint/2010/main" val="1174482302"/>
              </p:ext>
            </p:extLst>
          </p:nvPr>
        </p:nvGraphicFramePr>
        <p:xfrm>
          <a:off x="389299" y="2158886"/>
          <a:ext cx="8302028" cy="4394200"/>
        </p:xfrm>
        <a:graphic>
          <a:graphicData uri="http://schemas.openxmlformats.org/drawingml/2006/table">
            <a:tbl>
              <a:tblPr firstRow="1" bandRow="1">
                <a:tableStyleId>{5C22544A-7EE6-4342-B048-85BDC9FD1C3A}</a:tableStyleId>
              </a:tblPr>
              <a:tblGrid>
                <a:gridCol w="1553149">
                  <a:extLst>
                    <a:ext uri="{9D8B030D-6E8A-4147-A177-3AD203B41FA5}">
                      <a16:colId xmlns:a16="http://schemas.microsoft.com/office/drawing/2014/main" val="3453795038"/>
                    </a:ext>
                  </a:extLst>
                </a:gridCol>
                <a:gridCol w="1091116">
                  <a:extLst>
                    <a:ext uri="{9D8B030D-6E8A-4147-A177-3AD203B41FA5}">
                      <a16:colId xmlns:a16="http://schemas.microsoft.com/office/drawing/2014/main" val="2156472508"/>
                    </a:ext>
                  </a:extLst>
                </a:gridCol>
                <a:gridCol w="1449743">
                  <a:extLst>
                    <a:ext uri="{9D8B030D-6E8A-4147-A177-3AD203B41FA5}">
                      <a16:colId xmlns:a16="http://schemas.microsoft.com/office/drawing/2014/main" val="2986971394"/>
                    </a:ext>
                  </a:extLst>
                </a:gridCol>
                <a:gridCol w="4208020">
                  <a:extLst>
                    <a:ext uri="{9D8B030D-6E8A-4147-A177-3AD203B41FA5}">
                      <a16:colId xmlns:a16="http://schemas.microsoft.com/office/drawing/2014/main" val="2261689800"/>
                    </a:ext>
                  </a:extLst>
                </a:gridCol>
              </a:tblGrid>
              <a:tr h="370840">
                <a:tc>
                  <a:txBody>
                    <a:bodyPr/>
                    <a:lstStyle/>
                    <a:p>
                      <a:r>
                        <a:rPr lang="en-GB" dirty="0"/>
                        <a:t>AO being tested</a:t>
                      </a:r>
                    </a:p>
                  </a:txBody>
                  <a:tcPr/>
                </a:tc>
                <a:tc>
                  <a:txBody>
                    <a:bodyPr/>
                    <a:lstStyle/>
                    <a:p>
                      <a:r>
                        <a:rPr lang="en-GB" dirty="0"/>
                        <a:t>Marks available</a:t>
                      </a:r>
                    </a:p>
                  </a:txBody>
                  <a:tcPr/>
                </a:tc>
                <a:tc>
                  <a:txBody>
                    <a:bodyPr/>
                    <a:lstStyle/>
                    <a:p>
                      <a:r>
                        <a:rPr lang="en-GB" dirty="0"/>
                        <a:t>Mark awarded</a:t>
                      </a:r>
                    </a:p>
                  </a:txBody>
                  <a:tcPr/>
                </a:tc>
                <a:tc>
                  <a:txBody>
                    <a:bodyPr/>
                    <a:lstStyle/>
                    <a:p>
                      <a:r>
                        <a:rPr lang="en-GB" dirty="0"/>
                        <a:t>Exemplar</a:t>
                      </a:r>
                    </a:p>
                  </a:txBody>
                  <a:tcPr/>
                </a:tc>
                <a:extLst>
                  <a:ext uri="{0D108BD9-81ED-4DB2-BD59-A6C34878D82A}">
                    <a16:rowId xmlns:a16="http://schemas.microsoft.com/office/drawing/2014/main" val="2147007672"/>
                  </a:ext>
                </a:extLst>
              </a:tr>
              <a:tr h="370840">
                <a:tc>
                  <a:txBody>
                    <a:bodyPr/>
                    <a:lstStyle/>
                    <a:p>
                      <a:r>
                        <a:rPr lang="en-GB" dirty="0"/>
                        <a:t>AO3</a:t>
                      </a:r>
                    </a:p>
                  </a:txBody>
                  <a:tcPr/>
                </a:tc>
                <a:tc>
                  <a:txBody>
                    <a:bodyPr/>
                    <a:lstStyle/>
                    <a:p>
                      <a:r>
                        <a:rPr lang="en-GB" dirty="0"/>
                        <a:t>5</a:t>
                      </a:r>
                    </a:p>
                  </a:txBody>
                  <a:tcPr/>
                </a:tc>
                <a:tc>
                  <a:txBody>
                    <a:bodyPr/>
                    <a:lstStyle/>
                    <a:p>
                      <a:r>
                        <a:rPr lang="en-GB" dirty="0"/>
                        <a:t>5</a:t>
                      </a:r>
                    </a:p>
                    <a:p>
                      <a:r>
                        <a:rPr lang="en-GB" dirty="0"/>
                        <a:t>5</a:t>
                      </a:r>
                    </a:p>
                    <a:p>
                      <a:r>
                        <a:rPr lang="en-GB" dirty="0"/>
                        <a:t>5</a:t>
                      </a:r>
                    </a:p>
                    <a:p>
                      <a:r>
                        <a:rPr lang="en-GB" dirty="0"/>
                        <a:t>4</a:t>
                      </a:r>
                    </a:p>
                  </a:txBody>
                  <a:tcPr/>
                </a:tc>
                <a:tc>
                  <a:txBody>
                    <a:bodyPr/>
                    <a:lstStyle/>
                    <a:p>
                      <a:r>
                        <a:rPr lang="en-GB" dirty="0"/>
                        <a:t>2019 Question 1a) Example 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2019 Question 1a) Example 3</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2018 Question 1a) Example 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2020 Question 6a) Paper 1</a:t>
                      </a:r>
                    </a:p>
                  </a:txBody>
                  <a:tcPr/>
                </a:tc>
                <a:extLst>
                  <a:ext uri="{0D108BD9-81ED-4DB2-BD59-A6C34878D82A}">
                    <a16:rowId xmlns:a16="http://schemas.microsoft.com/office/drawing/2014/main" val="127755721"/>
                  </a:ext>
                </a:extLst>
              </a:tr>
              <a:tr h="370840">
                <a:tc>
                  <a:txBody>
                    <a:bodyPr/>
                    <a:lstStyle/>
                    <a:p>
                      <a:r>
                        <a:rPr lang="en-GB" dirty="0"/>
                        <a:t>AO1</a:t>
                      </a:r>
                    </a:p>
                  </a:txBody>
                  <a:tcPr/>
                </a:tc>
                <a:tc>
                  <a:txBody>
                    <a:bodyPr/>
                    <a:lstStyle/>
                    <a:p>
                      <a:r>
                        <a:rPr lang="en-GB" dirty="0"/>
                        <a:t>5</a:t>
                      </a:r>
                    </a:p>
                  </a:txBody>
                  <a:tcPr/>
                </a:tc>
                <a:tc>
                  <a:txBody>
                    <a:bodyPr/>
                    <a:lstStyle/>
                    <a:p>
                      <a:r>
                        <a:rPr lang="en-GB" dirty="0"/>
                        <a:t>5</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2019 Question 2b) Example 1</a:t>
                      </a:r>
                    </a:p>
                  </a:txBody>
                  <a:tcPr/>
                </a:tc>
                <a:extLst>
                  <a:ext uri="{0D108BD9-81ED-4DB2-BD59-A6C34878D82A}">
                    <a16:rowId xmlns:a16="http://schemas.microsoft.com/office/drawing/2014/main" val="1174349748"/>
                  </a:ext>
                </a:extLst>
              </a:tr>
              <a:tr h="370840">
                <a:tc>
                  <a:txBody>
                    <a:bodyPr/>
                    <a:lstStyle/>
                    <a:p>
                      <a:r>
                        <a:rPr lang="en-GB" dirty="0"/>
                        <a:t>AO2</a:t>
                      </a:r>
                    </a:p>
                  </a:txBody>
                  <a:tcPr/>
                </a:tc>
                <a:tc>
                  <a:txBody>
                    <a:bodyPr/>
                    <a:lstStyle/>
                    <a:p>
                      <a:r>
                        <a:rPr lang="en-GB" dirty="0"/>
                        <a:t>5</a:t>
                      </a:r>
                    </a:p>
                  </a:txBody>
                  <a:tcPr/>
                </a:tc>
                <a:tc>
                  <a:txBody>
                    <a:bodyPr/>
                    <a:lstStyle/>
                    <a:p>
                      <a:r>
                        <a:rPr lang="en-GB" dirty="0"/>
                        <a:t>5</a:t>
                      </a:r>
                    </a:p>
                    <a:p>
                      <a:r>
                        <a:rPr lang="en-GB" dirty="0"/>
                        <a:t>5</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2019 Question 1b) Example 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2019 Question 1b) Example 3</a:t>
                      </a:r>
                    </a:p>
                  </a:txBody>
                  <a:tcPr/>
                </a:tc>
                <a:extLst>
                  <a:ext uri="{0D108BD9-81ED-4DB2-BD59-A6C34878D82A}">
                    <a16:rowId xmlns:a16="http://schemas.microsoft.com/office/drawing/2014/main" val="2210575252"/>
                  </a:ext>
                </a:extLst>
              </a:tr>
              <a:tr h="370840">
                <a:tc>
                  <a:txBody>
                    <a:bodyPr/>
                    <a:lstStyle/>
                    <a:p>
                      <a:r>
                        <a:rPr lang="en-GB" dirty="0"/>
                        <a:t>AO1/AO2</a:t>
                      </a:r>
                    </a:p>
                  </a:txBody>
                  <a:tcPr/>
                </a:tc>
                <a:tc>
                  <a:txBody>
                    <a:bodyPr/>
                    <a:lstStyle/>
                    <a:p>
                      <a:r>
                        <a:rPr lang="en-GB" dirty="0"/>
                        <a:t>20</a:t>
                      </a:r>
                    </a:p>
                  </a:txBody>
                  <a:tcPr/>
                </a:tc>
                <a:tc>
                  <a:txBody>
                    <a:bodyPr/>
                    <a:lstStyle/>
                    <a:p>
                      <a:r>
                        <a:rPr lang="en-GB" dirty="0"/>
                        <a:t>20</a:t>
                      </a:r>
                    </a:p>
                    <a:p>
                      <a:r>
                        <a:rPr lang="en-GB" dirty="0"/>
                        <a:t>20</a:t>
                      </a:r>
                    </a:p>
                    <a:p>
                      <a:r>
                        <a:rPr lang="en-GB" dirty="0"/>
                        <a:t>20</a:t>
                      </a:r>
                    </a:p>
                  </a:txBody>
                  <a:tcPr/>
                </a:tc>
                <a:tc>
                  <a:txBody>
                    <a:bodyPr/>
                    <a:lstStyle/>
                    <a:p>
                      <a:r>
                        <a:rPr lang="en-GB" dirty="0"/>
                        <a:t>2018 Question 8 Example 1</a:t>
                      </a:r>
                    </a:p>
                    <a:p>
                      <a:r>
                        <a:rPr lang="en-GB" dirty="0"/>
                        <a:t>2019 Q4 Example 1</a:t>
                      </a:r>
                    </a:p>
                    <a:p>
                      <a:r>
                        <a:rPr lang="en-GB" dirty="0"/>
                        <a:t>2019 Q7 Example 1</a:t>
                      </a:r>
                    </a:p>
                  </a:txBody>
                  <a:tcPr/>
                </a:tc>
                <a:extLst>
                  <a:ext uri="{0D108BD9-81ED-4DB2-BD59-A6C34878D82A}">
                    <a16:rowId xmlns:a16="http://schemas.microsoft.com/office/drawing/2014/main" val="2809937474"/>
                  </a:ext>
                </a:extLst>
              </a:tr>
              <a:tr h="370840">
                <a:tc>
                  <a:txBody>
                    <a:bodyPr/>
                    <a:lstStyle/>
                    <a:p>
                      <a:r>
                        <a:rPr lang="en-GB" dirty="0"/>
                        <a:t>AO1/AO2/AO3</a:t>
                      </a:r>
                    </a:p>
                  </a:txBody>
                  <a:tcPr/>
                </a:tc>
                <a:tc>
                  <a:txBody>
                    <a:bodyPr/>
                    <a:lstStyle/>
                    <a:p>
                      <a:r>
                        <a:rPr lang="en-GB" dirty="0"/>
                        <a:t>30</a:t>
                      </a:r>
                    </a:p>
                  </a:txBody>
                  <a:tcPr/>
                </a:tc>
                <a:tc>
                  <a:txBody>
                    <a:bodyPr/>
                    <a:lstStyle/>
                    <a:p>
                      <a:r>
                        <a:rPr lang="en-GB" dirty="0"/>
                        <a:t>30</a:t>
                      </a:r>
                    </a:p>
                    <a:p>
                      <a:r>
                        <a:rPr lang="en-GB" dirty="0"/>
                        <a:t>28</a:t>
                      </a:r>
                    </a:p>
                  </a:txBody>
                  <a:tcPr/>
                </a:tc>
                <a:tc>
                  <a:txBody>
                    <a:bodyPr/>
                    <a:lstStyle/>
                    <a:p>
                      <a:r>
                        <a:rPr lang="en-GB" dirty="0"/>
                        <a:t>2018 Question 9 Example 1</a:t>
                      </a:r>
                    </a:p>
                    <a:p>
                      <a:r>
                        <a:rPr lang="en-GB" dirty="0"/>
                        <a:t>2020 Question 10 Paper 2</a:t>
                      </a:r>
                    </a:p>
                  </a:txBody>
                  <a:tcPr/>
                </a:tc>
                <a:extLst>
                  <a:ext uri="{0D108BD9-81ED-4DB2-BD59-A6C34878D82A}">
                    <a16:rowId xmlns:a16="http://schemas.microsoft.com/office/drawing/2014/main" val="882232138"/>
                  </a:ext>
                </a:extLst>
              </a:tr>
            </a:tbl>
          </a:graphicData>
        </a:graphic>
      </p:graphicFrame>
    </p:spTree>
    <p:extLst>
      <p:ext uri="{BB962C8B-B14F-4D97-AF65-F5344CB8AC3E}">
        <p14:creationId xmlns:p14="http://schemas.microsoft.com/office/powerpoint/2010/main" val="4236021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Exemplar material to characterise less successful responses:</a:t>
            </a:r>
          </a:p>
          <a:p>
            <a:pPr lvl="0"/>
            <a:endParaRPr lang="en-GB" sz="1800" dirty="0"/>
          </a:p>
          <a:p>
            <a:endParaRPr lang="en-GB" sz="2400" b="1" dirty="0"/>
          </a:p>
          <a:p>
            <a:pPr lvl="0"/>
            <a:endParaRPr lang="en-GB" sz="2400" b="1" dirty="0"/>
          </a:p>
        </p:txBody>
      </p:sp>
      <p:graphicFrame>
        <p:nvGraphicFramePr>
          <p:cNvPr id="7" name="Table 4">
            <a:extLst>
              <a:ext uri="{FF2B5EF4-FFF2-40B4-BE49-F238E27FC236}">
                <a16:creationId xmlns:a16="http://schemas.microsoft.com/office/drawing/2014/main" id="{31D01EF3-79A6-4339-A22C-F3524E9C0114}"/>
              </a:ext>
            </a:extLst>
          </p:cNvPr>
          <p:cNvGraphicFramePr>
            <a:graphicFrameLocks noGrp="1"/>
          </p:cNvGraphicFramePr>
          <p:nvPr>
            <p:extLst>
              <p:ext uri="{D42A27DB-BD31-4B8C-83A1-F6EECF244321}">
                <p14:modId xmlns:p14="http://schemas.microsoft.com/office/powerpoint/2010/main" val="7837678"/>
              </p:ext>
            </p:extLst>
          </p:nvPr>
        </p:nvGraphicFramePr>
        <p:xfrm>
          <a:off x="420986" y="2167940"/>
          <a:ext cx="8302028" cy="3576320"/>
        </p:xfrm>
        <a:graphic>
          <a:graphicData uri="http://schemas.openxmlformats.org/drawingml/2006/table">
            <a:tbl>
              <a:tblPr firstRow="1" bandRow="1">
                <a:tableStyleId>{5C22544A-7EE6-4342-B048-85BDC9FD1C3A}</a:tableStyleId>
              </a:tblPr>
              <a:tblGrid>
                <a:gridCol w="1553149">
                  <a:extLst>
                    <a:ext uri="{9D8B030D-6E8A-4147-A177-3AD203B41FA5}">
                      <a16:colId xmlns:a16="http://schemas.microsoft.com/office/drawing/2014/main" val="3453795038"/>
                    </a:ext>
                  </a:extLst>
                </a:gridCol>
                <a:gridCol w="1091116">
                  <a:extLst>
                    <a:ext uri="{9D8B030D-6E8A-4147-A177-3AD203B41FA5}">
                      <a16:colId xmlns:a16="http://schemas.microsoft.com/office/drawing/2014/main" val="2156472508"/>
                    </a:ext>
                  </a:extLst>
                </a:gridCol>
                <a:gridCol w="1449743">
                  <a:extLst>
                    <a:ext uri="{9D8B030D-6E8A-4147-A177-3AD203B41FA5}">
                      <a16:colId xmlns:a16="http://schemas.microsoft.com/office/drawing/2014/main" val="2986971394"/>
                    </a:ext>
                  </a:extLst>
                </a:gridCol>
                <a:gridCol w="4208020">
                  <a:extLst>
                    <a:ext uri="{9D8B030D-6E8A-4147-A177-3AD203B41FA5}">
                      <a16:colId xmlns:a16="http://schemas.microsoft.com/office/drawing/2014/main" val="2261689800"/>
                    </a:ext>
                  </a:extLst>
                </a:gridCol>
              </a:tblGrid>
              <a:tr h="370840">
                <a:tc>
                  <a:txBody>
                    <a:bodyPr/>
                    <a:lstStyle/>
                    <a:p>
                      <a:r>
                        <a:rPr lang="en-GB" dirty="0"/>
                        <a:t>AO being tested</a:t>
                      </a:r>
                    </a:p>
                  </a:txBody>
                  <a:tcPr/>
                </a:tc>
                <a:tc>
                  <a:txBody>
                    <a:bodyPr/>
                    <a:lstStyle/>
                    <a:p>
                      <a:r>
                        <a:rPr lang="en-GB" dirty="0"/>
                        <a:t>Marks available</a:t>
                      </a:r>
                    </a:p>
                  </a:txBody>
                  <a:tcPr/>
                </a:tc>
                <a:tc>
                  <a:txBody>
                    <a:bodyPr/>
                    <a:lstStyle/>
                    <a:p>
                      <a:r>
                        <a:rPr lang="en-GB" dirty="0"/>
                        <a:t>Mark awarded</a:t>
                      </a:r>
                    </a:p>
                  </a:txBody>
                  <a:tcPr/>
                </a:tc>
                <a:tc>
                  <a:txBody>
                    <a:bodyPr/>
                    <a:lstStyle/>
                    <a:p>
                      <a:r>
                        <a:rPr lang="en-GB" dirty="0"/>
                        <a:t>Exemplar</a:t>
                      </a:r>
                    </a:p>
                  </a:txBody>
                  <a:tcPr/>
                </a:tc>
                <a:extLst>
                  <a:ext uri="{0D108BD9-81ED-4DB2-BD59-A6C34878D82A}">
                    <a16:rowId xmlns:a16="http://schemas.microsoft.com/office/drawing/2014/main" val="2147007672"/>
                  </a:ext>
                </a:extLst>
              </a:tr>
              <a:tr h="370840">
                <a:tc>
                  <a:txBody>
                    <a:bodyPr/>
                    <a:lstStyle/>
                    <a:p>
                      <a:r>
                        <a:rPr lang="en-GB" dirty="0"/>
                        <a:t>AO3</a:t>
                      </a:r>
                    </a:p>
                  </a:txBody>
                  <a:tcPr/>
                </a:tc>
                <a:tc>
                  <a:txBody>
                    <a:bodyPr/>
                    <a:lstStyle/>
                    <a:p>
                      <a:r>
                        <a:rPr lang="en-GB" dirty="0"/>
                        <a:t>5</a:t>
                      </a:r>
                    </a:p>
                  </a:txBody>
                  <a:tcPr/>
                </a:tc>
                <a:tc>
                  <a:txBody>
                    <a:bodyPr/>
                    <a:lstStyle/>
                    <a:p>
                      <a:r>
                        <a:rPr lang="en-GB" dirty="0"/>
                        <a:t>3</a:t>
                      </a:r>
                    </a:p>
                    <a:p>
                      <a:r>
                        <a:rPr lang="en-GB" dirty="0"/>
                        <a:t>2</a:t>
                      </a:r>
                    </a:p>
                    <a:p>
                      <a:r>
                        <a:rPr lang="en-GB" dirty="0"/>
                        <a:t>3</a:t>
                      </a:r>
                    </a:p>
                  </a:txBody>
                  <a:tcPr/>
                </a:tc>
                <a:tc>
                  <a:txBody>
                    <a:bodyPr/>
                    <a:lstStyle/>
                    <a:p>
                      <a:r>
                        <a:rPr lang="en-GB" dirty="0"/>
                        <a:t>2019 Question 1a) Example 2</a:t>
                      </a:r>
                    </a:p>
                    <a:p>
                      <a:r>
                        <a:rPr lang="en-GB" dirty="0"/>
                        <a:t>2019 Question 2a) Example 2</a:t>
                      </a:r>
                    </a:p>
                    <a:p>
                      <a:r>
                        <a:rPr lang="en-GB" dirty="0"/>
                        <a:t>2020 Question 5a)ii) Paper 1</a:t>
                      </a:r>
                    </a:p>
                  </a:txBody>
                  <a:tcPr/>
                </a:tc>
                <a:extLst>
                  <a:ext uri="{0D108BD9-81ED-4DB2-BD59-A6C34878D82A}">
                    <a16:rowId xmlns:a16="http://schemas.microsoft.com/office/drawing/2014/main" val="127755721"/>
                  </a:ext>
                </a:extLst>
              </a:tr>
              <a:tr h="370840">
                <a:tc>
                  <a:txBody>
                    <a:bodyPr/>
                    <a:lstStyle/>
                    <a:p>
                      <a:r>
                        <a:rPr lang="en-GB" dirty="0"/>
                        <a:t>AO1</a:t>
                      </a:r>
                    </a:p>
                  </a:txBody>
                  <a:tcPr/>
                </a:tc>
                <a:tc>
                  <a:txBody>
                    <a:bodyPr/>
                    <a:lstStyle/>
                    <a:p>
                      <a:r>
                        <a:rPr lang="en-GB" dirty="0"/>
                        <a:t>5</a:t>
                      </a:r>
                    </a:p>
                  </a:txBody>
                  <a:tcPr/>
                </a:tc>
                <a:tc>
                  <a:txBody>
                    <a:bodyPr/>
                    <a:lstStyle/>
                    <a:p>
                      <a:r>
                        <a:rPr lang="en-GB" dirty="0"/>
                        <a:t>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2019 Question 2a) Example 2</a:t>
                      </a:r>
                    </a:p>
                  </a:txBody>
                  <a:tcPr/>
                </a:tc>
                <a:extLst>
                  <a:ext uri="{0D108BD9-81ED-4DB2-BD59-A6C34878D82A}">
                    <a16:rowId xmlns:a16="http://schemas.microsoft.com/office/drawing/2014/main" val="1174349748"/>
                  </a:ext>
                </a:extLst>
              </a:tr>
              <a:tr h="370840">
                <a:tc>
                  <a:txBody>
                    <a:bodyPr/>
                    <a:lstStyle/>
                    <a:p>
                      <a:r>
                        <a:rPr lang="en-GB" dirty="0"/>
                        <a:t>AO2</a:t>
                      </a:r>
                    </a:p>
                  </a:txBody>
                  <a:tcPr/>
                </a:tc>
                <a:tc>
                  <a:txBody>
                    <a:bodyPr/>
                    <a:lstStyle/>
                    <a:p>
                      <a:r>
                        <a:rPr lang="en-GB" dirty="0"/>
                        <a:t>5</a:t>
                      </a:r>
                    </a:p>
                  </a:txBody>
                  <a:tcPr/>
                </a:tc>
                <a:tc>
                  <a:txBody>
                    <a:bodyPr/>
                    <a:lstStyle/>
                    <a:p>
                      <a:r>
                        <a:rPr lang="en-GB"/>
                        <a:t>3</a:t>
                      </a:r>
                      <a:endParaRPr lang="en-GB" dirty="0"/>
                    </a:p>
                  </a:txBody>
                  <a:tcPr/>
                </a:tc>
                <a:tc>
                  <a:txBody>
                    <a:bodyPr/>
                    <a:lstStyle/>
                    <a:p>
                      <a:r>
                        <a:rPr lang="en-GB" dirty="0"/>
                        <a:t>2018 Question 1b) Example 1</a:t>
                      </a:r>
                    </a:p>
                  </a:txBody>
                  <a:tcPr/>
                </a:tc>
                <a:extLst>
                  <a:ext uri="{0D108BD9-81ED-4DB2-BD59-A6C34878D82A}">
                    <a16:rowId xmlns:a16="http://schemas.microsoft.com/office/drawing/2014/main" val="2210575252"/>
                  </a:ext>
                </a:extLst>
              </a:tr>
              <a:tr h="370840">
                <a:tc>
                  <a:txBody>
                    <a:bodyPr/>
                    <a:lstStyle/>
                    <a:p>
                      <a:r>
                        <a:rPr lang="en-GB" dirty="0"/>
                        <a:t>AO1/AO2</a:t>
                      </a:r>
                    </a:p>
                  </a:txBody>
                  <a:tcPr/>
                </a:tc>
                <a:tc>
                  <a:txBody>
                    <a:bodyPr/>
                    <a:lstStyle/>
                    <a:p>
                      <a:r>
                        <a:rPr lang="en-GB" dirty="0"/>
                        <a:t>20</a:t>
                      </a:r>
                    </a:p>
                  </a:txBody>
                  <a:tcPr/>
                </a:tc>
                <a:tc>
                  <a:txBody>
                    <a:bodyPr/>
                    <a:lstStyle/>
                    <a:p>
                      <a:r>
                        <a:rPr lang="en-GB" dirty="0"/>
                        <a:t>13</a:t>
                      </a:r>
                    </a:p>
                    <a:p>
                      <a:r>
                        <a:rPr lang="en-GB" dirty="0"/>
                        <a:t>10</a:t>
                      </a:r>
                    </a:p>
                  </a:txBody>
                  <a:tcPr/>
                </a:tc>
                <a:tc>
                  <a:txBody>
                    <a:bodyPr/>
                    <a:lstStyle/>
                    <a:p>
                      <a:r>
                        <a:rPr lang="en-GB" dirty="0"/>
                        <a:t>2018 Question 3 Example 1</a:t>
                      </a:r>
                    </a:p>
                    <a:p>
                      <a:r>
                        <a:rPr lang="en-GB" dirty="0"/>
                        <a:t>2019 Question 8 Example 1</a:t>
                      </a:r>
                    </a:p>
                  </a:txBody>
                  <a:tcPr/>
                </a:tc>
                <a:extLst>
                  <a:ext uri="{0D108BD9-81ED-4DB2-BD59-A6C34878D82A}">
                    <a16:rowId xmlns:a16="http://schemas.microsoft.com/office/drawing/2014/main" val="2809937474"/>
                  </a:ext>
                </a:extLst>
              </a:tr>
              <a:tr h="370840">
                <a:tc>
                  <a:txBody>
                    <a:bodyPr/>
                    <a:lstStyle/>
                    <a:p>
                      <a:r>
                        <a:rPr lang="en-GB" dirty="0"/>
                        <a:t>AO1/AO2/AO3</a:t>
                      </a:r>
                    </a:p>
                  </a:txBody>
                  <a:tcPr/>
                </a:tc>
                <a:tc>
                  <a:txBody>
                    <a:bodyPr/>
                    <a:lstStyle/>
                    <a:p>
                      <a:r>
                        <a:rPr lang="en-GB" dirty="0"/>
                        <a:t>30</a:t>
                      </a:r>
                    </a:p>
                  </a:txBody>
                  <a:tcPr/>
                </a:tc>
                <a:tc>
                  <a:txBody>
                    <a:bodyPr/>
                    <a:lstStyle/>
                    <a:p>
                      <a:r>
                        <a:rPr lang="en-GB" dirty="0"/>
                        <a:t>13</a:t>
                      </a:r>
                    </a:p>
                    <a:p>
                      <a:r>
                        <a:rPr lang="en-GB" dirty="0"/>
                        <a:t>17</a:t>
                      </a:r>
                    </a:p>
                  </a:txBody>
                  <a:tcPr/>
                </a:tc>
                <a:tc>
                  <a:txBody>
                    <a:bodyPr/>
                    <a:lstStyle/>
                    <a:p>
                      <a:r>
                        <a:rPr lang="en-GB" dirty="0"/>
                        <a:t>2018 Question 10 Example 1</a:t>
                      </a:r>
                    </a:p>
                    <a:p>
                      <a:r>
                        <a:rPr lang="en-GB" dirty="0"/>
                        <a:t>2019 Question 9 Example 1</a:t>
                      </a:r>
                    </a:p>
                  </a:txBody>
                  <a:tcPr/>
                </a:tc>
                <a:extLst>
                  <a:ext uri="{0D108BD9-81ED-4DB2-BD59-A6C34878D82A}">
                    <a16:rowId xmlns:a16="http://schemas.microsoft.com/office/drawing/2014/main" val="882232138"/>
                  </a:ext>
                </a:extLst>
              </a:tr>
            </a:tbl>
          </a:graphicData>
        </a:graphic>
      </p:graphicFrame>
    </p:spTree>
    <p:extLst>
      <p:ext uri="{BB962C8B-B14F-4D97-AF65-F5344CB8AC3E}">
        <p14:creationId xmlns:p14="http://schemas.microsoft.com/office/powerpoint/2010/main" val="36524756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109663" y="116632"/>
            <a:ext cx="7577137" cy="1152128"/>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bg1"/>
                </a:solidFill>
                <a:latin typeface="Arial" panose="020B0604020202020204" pitchFamily="34" charset="0"/>
                <a:cs typeface="Arial" panose="020B0604020202020204" pitchFamily="34" charset="0"/>
              </a:rPr>
              <a:t>Assessing evidence</a:t>
            </a:r>
          </a:p>
        </p:txBody>
      </p:sp>
      <p:sp>
        <p:nvSpPr>
          <p:cNvPr id="6" name="TextBox 5">
            <a:extLst>
              <a:ext uri="{FF2B5EF4-FFF2-40B4-BE49-F238E27FC236}">
                <a16:creationId xmlns:a16="http://schemas.microsoft.com/office/drawing/2014/main" id="{8FE6E631-33AE-4BF8-9811-2508E556599F}"/>
              </a:ext>
            </a:extLst>
          </p:cNvPr>
          <p:cNvSpPr txBox="1"/>
          <p:nvPr/>
        </p:nvSpPr>
        <p:spPr>
          <a:xfrm>
            <a:off x="287524" y="980728"/>
            <a:ext cx="8568952" cy="5047536"/>
          </a:xfrm>
          <a:prstGeom prst="rect">
            <a:avLst/>
          </a:prstGeom>
          <a:noFill/>
        </p:spPr>
        <p:txBody>
          <a:bodyPr wrap="square" rtlCol="0">
            <a:spAutoFit/>
          </a:bodyPr>
          <a:lstStyle/>
          <a:p>
            <a:endParaRPr lang="en-GB" sz="2000" dirty="0">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This PowerPoint focuses on applying the marking criteria in A level Geography Component 2. Please read the qualification overview PowerPoint before working through this presentation and the exemplar material</a:t>
            </a:r>
          </a:p>
          <a:p>
            <a:pPr lvl="0"/>
            <a:endParaRPr lang="en-GB" sz="2000" dirty="0">
              <a:highlight>
                <a:srgbClr val="FFFF00"/>
              </a:highlight>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The following guidance is relevant to assessment resource question sets 7-15 for A level Geography</a:t>
            </a:r>
          </a:p>
          <a:p>
            <a:pPr marL="342900" lvl="0" indent="-342900">
              <a:buFont typeface="Arial" panose="020B0604020202020204" pitchFamily="34" charset="0"/>
              <a:buChar char="•"/>
            </a:pPr>
            <a:endParaRPr lang="en-GB" sz="2000" dirty="0">
              <a:highlight>
                <a:srgbClr val="FFFF00"/>
              </a:highlight>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You will also need access to the following documents:</a:t>
            </a:r>
          </a:p>
          <a:p>
            <a:pPr marL="1714500" lvl="3" indent="-342900">
              <a:buFont typeface="Wingdings" panose="05000000000000000000" pitchFamily="2" charset="2"/>
              <a:buChar char="Ø"/>
            </a:pPr>
            <a:r>
              <a:rPr lang="en-GB" sz="2000" dirty="0">
                <a:latin typeface="Arial" panose="020B0604020202020204" pitchFamily="34" charset="0"/>
                <a:cs typeface="Arial" panose="020B0604020202020204" pitchFamily="34" charset="0"/>
              </a:rPr>
              <a:t>relevant marking schemes</a:t>
            </a:r>
          </a:p>
          <a:p>
            <a:pPr marL="1714500" lvl="3" indent="-342900">
              <a:buFont typeface="Wingdings" panose="05000000000000000000" pitchFamily="2" charset="2"/>
              <a:buChar char="Ø"/>
            </a:pPr>
            <a:r>
              <a:rPr lang="en-GB" sz="2000" dirty="0">
                <a:latin typeface="Arial" panose="020B0604020202020204" pitchFamily="34" charset="0"/>
                <a:cs typeface="Arial" panose="020B0604020202020204" pitchFamily="34" charset="0"/>
              </a:rPr>
              <a:t>exemplar materials</a:t>
            </a:r>
          </a:p>
          <a:p>
            <a:pPr marL="1714500" lvl="3" indent="-342900">
              <a:buFont typeface="Wingdings" panose="05000000000000000000" pitchFamily="2" charset="2"/>
              <a:buChar char="Ø"/>
            </a:pPr>
            <a:r>
              <a:rPr lang="en-GB" sz="2000" dirty="0">
                <a:latin typeface="Arial" panose="020B0604020202020204" pitchFamily="34" charset="0"/>
                <a:cs typeface="Arial" panose="020B0604020202020204" pitchFamily="34" charset="0"/>
              </a:rPr>
              <a:t>examiner’s reports.</a:t>
            </a:r>
          </a:p>
          <a:p>
            <a:pPr marL="342900" lvl="0" indent="-342900">
              <a:buFont typeface="Arial" panose="020B0604020202020204" pitchFamily="34" charset="0"/>
              <a:buChar char="•"/>
            </a:pPr>
            <a:endParaRPr lang="en-GB" sz="2200" dirty="0">
              <a:latin typeface="Arial" panose="020B0604020202020204" pitchFamily="34" charset="0"/>
              <a:cs typeface="Arial" panose="020B0604020202020204" pitchFamily="34" charset="0"/>
            </a:endParaRPr>
          </a:p>
          <a:p>
            <a:pPr lvl="0"/>
            <a:endParaRPr lang="en-GB" sz="2000" dirty="0"/>
          </a:p>
          <a:p>
            <a:pPr lvl="0"/>
            <a:endParaRPr lang="en-GB" sz="2000" dirty="0"/>
          </a:p>
        </p:txBody>
      </p:sp>
    </p:spTree>
    <p:extLst>
      <p:ext uri="{BB962C8B-B14F-4D97-AF65-F5344CB8AC3E}">
        <p14:creationId xmlns:p14="http://schemas.microsoft.com/office/powerpoint/2010/main" val="10476097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Potential problem areas:</a:t>
            </a:r>
          </a:p>
          <a:p>
            <a:pPr lvl="0"/>
            <a:endParaRPr lang="en-GB" sz="1200" dirty="0"/>
          </a:p>
          <a:p>
            <a:r>
              <a:rPr lang="en-US" sz="1800" dirty="0">
                <a:latin typeface="Bliss"/>
                <a:ea typeface="ＭＳ Ｐゴシック"/>
                <a:cs typeface="Arial"/>
              </a:rPr>
              <a:t>What areas do examiners sometimes find challenging?</a:t>
            </a:r>
          </a:p>
          <a:p>
            <a:pPr marL="285750" indent="-285750">
              <a:buFont typeface="Arial" panose="020B0604020202020204" pitchFamily="34" charset="0"/>
              <a:buChar char="•"/>
            </a:pPr>
            <a:r>
              <a:rPr lang="en-US" sz="1800" dirty="0">
                <a:latin typeface="Bliss"/>
                <a:ea typeface="ＭＳ Ｐゴシック"/>
                <a:cs typeface="Arial"/>
              </a:rPr>
              <a:t>Not all short-answer responses neatly fit with criteria such as “one limited reason”, “two partially-explained reasons”. For example, a weak answer may contain a few fragments of information – none of which adds up individually to “one </a:t>
            </a:r>
            <a:r>
              <a:rPr lang="en-US" sz="1800">
                <a:latin typeface="Bliss"/>
                <a:ea typeface="ＭＳ Ｐゴシック"/>
                <a:cs typeface="Arial"/>
              </a:rPr>
              <a:t>limited reason” </a:t>
            </a:r>
            <a:r>
              <a:rPr lang="en-US" sz="1800" dirty="0">
                <a:latin typeface="Bliss"/>
                <a:ea typeface="ＭＳ Ｐゴシック"/>
                <a:cs typeface="Arial"/>
              </a:rPr>
              <a:t>– but overall it feels some credit is deserved. Examiners use their professional judgement in such cases. Perhaps 1 mark is merited. </a:t>
            </a:r>
            <a:r>
              <a:rPr lang="en-US" sz="1800">
                <a:latin typeface="Bliss"/>
                <a:ea typeface="ＭＳ Ｐゴシック"/>
                <a:cs typeface="Arial"/>
              </a:rPr>
              <a:t>The key </a:t>
            </a:r>
            <a:r>
              <a:rPr lang="en-US" sz="1800" dirty="0">
                <a:latin typeface="Bliss"/>
                <a:ea typeface="ＭＳ Ｐゴシック"/>
                <a:cs typeface="Arial"/>
              </a:rPr>
              <a:t>is to be consistent in the way you make your professional judgements. </a:t>
            </a:r>
          </a:p>
          <a:p>
            <a:pPr marL="285750" indent="-285750">
              <a:buFont typeface="Arial" panose="020B0604020202020204" pitchFamily="34" charset="0"/>
              <a:buChar char="•"/>
            </a:pPr>
            <a:r>
              <a:rPr lang="en-US" sz="1800" dirty="0">
                <a:latin typeface="Bliss"/>
                <a:ea typeface="ＭＳ Ｐゴシック"/>
                <a:cs typeface="Arial"/>
              </a:rPr>
              <a:t>Not </a:t>
            </a:r>
            <a:r>
              <a:rPr lang="en-US" sz="1800">
                <a:latin typeface="Bliss"/>
                <a:ea typeface="ＭＳ Ｐゴシック"/>
                <a:cs typeface="Arial"/>
              </a:rPr>
              <a:t>all essays </a:t>
            </a:r>
            <a:r>
              <a:rPr lang="en-US" sz="1800" dirty="0">
                <a:latin typeface="Bliss"/>
                <a:ea typeface="ＭＳ Ｐゴシック"/>
                <a:cs typeface="Arial"/>
              </a:rPr>
              <a:t>provide a good balance of water and carbon content, or of migration and ocean content. It’s important not to double penalize in such cases</a:t>
            </a:r>
            <a:r>
              <a:rPr lang="en-US" sz="1800">
                <a:latin typeface="Bliss"/>
                <a:ea typeface="ＭＳ Ｐゴシック"/>
                <a:cs typeface="Arial"/>
              </a:rPr>
              <a:t>. Assessors </a:t>
            </a:r>
            <a:r>
              <a:rPr lang="en-US" sz="1800" dirty="0">
                <a:latin typeface="Bliss"/>
                <a:ea typeface="ＭＳ Ｐゴシック"/>
                <a:cs typeface="Arial"/>
              </a:rPr>
              <a:t>could keep the AO1 mark in the middle band (if the content is unbalanced) but be more generous with the AO2 mark if the quality of the evaluation is good</a:t>
            </a:r>
            <a:r>
              <a:rPr lang="en-US" sz="1800">
                <a:latin typeface="Bliss"/>
                <a:ea typeface="ＭＳ Ｐゴシック"/>
                <a:cs typeface="Arial"/>
              </a:rPr>
              <a:t>. </a:t>
            </a:r>
          </a:p>
          <a:p>
            <a:pPr marL="285750" indent="-285750">
              <a:buFont typeface="Arial" panose="020B0604020202020204" pitchFamily="34" charset="0"/>
              <a:buChar char="•"/>
            </a:pPr>
            <a:r>
              <a:rPr lang="en-US" sz="1800">
                <a:latin typeface="Bliss"/>
                <a:ea typeface="ＭＳ Ｐゴシック"/>
                <a:cs typeface="Arial"/>
              </a:rPr>
              <a:t>Assessors should pay close attention to the balance of marks across assessment objectives in 21</a:t>
            </a:r>
            <a:r>
              <a:rPr lang="en-US" sz="1800" baseline="30000">
                <a:latin typeface="Bliss"/>
                <a:ea typeface="ＭＳ Ｐゴシック"/>
                <a:cs typeface="Arial"/>
              </a:rPr>
              <a:t>st</a:t>
            </a:r>
            <a:r>
              <a:rPr lang="en-US" sz="1800">
                <a:latin typeface="Bliss"/>
                <a:ea typeface="ＭＳ Ｐゴシック"/>
                <a:cs typeface="Arial"/>
              </a:rPr>
              <a:t> Century Challenges responses.</a:t>
            </a:r>
            <a:endParaRPr lang="en-US" sz="1800" dirty="0">
              <a:latin typeface="Bliss"/>
              <a:ea typeface="ＭＳ Ｐゴシック"/>
              <a:cs typeface="Arial"/>
            </a:endParaRPr>
          </a:p>
          <a:p>
            <a:pPr marL="285750" indent="-285750">
              <a:buFont typeface="Arial" panose="020B0604020202020204" pitchFamily="34" charset="0"/>
              <a:buChar char="•"/>
            </a:pPr>
            <a:r>
              <a:rPr lang="en-US" sz="1800">
                <a:latin typeface="Bliss"/>
                <a:ea typeface="ＭＳ Ｐゴシック"/>
                <a:cs typeface="Arial"/>
              </a:rPr>
              <a:t>Assessors </a:t>
            </a:r>
            <a:r>
              <a:rPr lang="en-US" sz="1800" dirty="0">
                <a:latin typeface="Bliss"/>
                <a:ea typeface="ＭＳ Ｐゴシック"/>
                <a:cs typeface="Arial"/>
              </a:rPr>
              <a:t>must be careful they do not succumb to a positive or negative ‘halo effect’ when making a judgement (this means pushing the essay mark undeservedly into a higher or lower band on account of </a:t>
            </a:r>
            <a:r>
              <a:rPr lang="en-US" sz="1800" i="1" dirty="0">
                <a:latin typeface="Bliss"/>
                <a:ea typeface="ＭＳ Ｐゴシック"/>
                <a:cs typeface="Arial"/>
              </a:rPr>
              <a:t>just one </a:t>
            </a:r>
            <a:r>
              <a:rPr lang="en-US" sz="1800" dirty="0">
                <a:latin typeface="Bliss"/>
                <a:ea typeface="ＭＳ Ｐゴシック"/>
                <a:cs typeface="Arial"/>
              </a:rPr>
              <a:t>‘clever’ point or ‘silly’ error). It is important to make a level judgement of the work </a:t>
            </a:r>
            <a:r>
              <a:rPr lang="en-US" sz="1800" i="1" dirty="0">
                <a:latin typeface="Bliss"/>
                <a:ea typeface="ＭＳ Ｐゴシック"/>
                <a:cs typeface="Arial"/>
              </a:rPr>
              <a:t>as a whole</a:t>
            </a:r>
            <a:r>
              <a:rPr lang="en-US" sz="1800" dirty="0">
                <a:latin typeface="Bliss"/>
                <a:ea typeface="ＭＳ Ｐゴシック"/>
                <a:cs typeface="Arial"/>
              </a:rPr>
              <a:t>.  </a:t>
            </a:r>
          </a:p>
          <a:p>
            <a:endParaRPr lang="en-US" sz="1800" dirty="0">
              <a:latin typeface="Bliss"/>
              <a:ea typeface="ＭＳ Ｐゴシック"/>
              <a:cs typeface="Arial"/>
            </a:endParaRPr>
          </a:p>
          <a:p>
            <a:pPr marL="457200" indent="-457200">
              <a:buFont typeface="Arial" panose="020B0604020202020204" pitchFamily="34" charset="0"/>
              <a:buChar char="•"/>
            </a:pPr>
            <a:endParaRPr lang="en-US" sz="1800" dirty="0">
              <a:latin typeface="Bliss"/>
              <a:ea typeface="ＭＳ Ｐゴシック"/>
              <a:cs typeface="Arial"/>
            </a:endParaRPr>
          </a:p>
          <a:p>
            <a:endParaRPr lang="en-GB" sz="1800" dirty="0"/>
          </a:p>
          <a:p>
            <a:endParaRPr lang="en-GB" sz="2400" b="1" dirty="0"/>
          </a:p>
          <a:p>
            <a:endParaRPr lang="en-GB" sz="2400" b="1" dirty="0"/>
          </a:p>
          <a:p>
            <a:pPr lvl="0"/>
            <a:endParaRPr lang="en-GB" sz="2400" b="1" dirty="0"/>
          </a:p>
        </p:txBody>
      </p:sp>
    </p:spTree>
    <p:extLst>
      <p:ext uri="{BB962C8B-B14F-4D97-AF65-F5344CB8AC3E}">
        <p14:creationId xmlns:p14="http://schemas.microsoft.com/office/powerpoint/2010/main" val="41016587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4CBB26C-925E-4469-8222-30B005CB3730}"/>
              </a:ext>
            </a:extLst>
          </p:cNvPr>
          <p:cNvSpPr/>
          <p:nvPr/>
        </p:nvSpPr>
        <p:spPr>
          <a:xfrm>
            <a:off x="323528" y="1484784"/>
            <a:ext cx="7848872" cy="2769989"/>
          </a:xfrm>
          <a:prstGeom prst="rect">
            <a:avLst/>
          </a:prstGeom>
        </p:spPr>
        <p:txBody>
          <a:bodyPr wrap="square">
            <a:spAutoFit/>
          </a:bodyPr>
          <a:lstStyle/>
          <a:p>
            <a:r>
              <a:rPr lang="en-US" sz="24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US" sz="2400" dirty="0">
                <a:solidFill>
                  <a:schemeClr val="bg1"/>
                </a:solidFill>
                <a:latin typeface="Arial" panose="020B0604020202020204" pitchFamily="34" charset="0"/>
                <a:cs typeface="Arial" panose="020B0604020202020204" pitchFamily="34" charset="0"/>
              </a:rPr>
            </a:br>
            <a:endParaRPr lang="en-US" sz="2400" dirty="0">
              <a:solidFill>
                <a:schemeClr val="bg1"/>
              </a:solidFill>
              <a:latin typeface="Arial" panose="020B0604020202020204" pitchFamily="34" charset="0"/>
              <a:cs typeface="Arial" panose="020B0604020202020204" pitchFamily="34" charset="0"/>
            </a:endParaRPr>
          </a:p>
          <a:p>
            <a:endParaRPr lang="en-US" sz="2400" dirty="0">
              <a:solidFill>
                <a:schemeClr val="bg1"/>
              </a:solidFill>
              <a:latin typeface="Arial" panose="020B0604020202020204" pitchFamily="34" charset="0"/>
              <a:cs typeface="Arial" panose="020B0604020202020204" pitchFamily="34" charset="0"/>
            </a:endParaRPr>
          </a:p>
          <a:p>
            <a:br>
              <a:rPr lang="en-US" dirty="0">
                <a:solidFill>
                  <a:schemeClr val="bg1"/>
                </a:solidFill>
              </a:rPr>
            </a:br>
            <a:r>
              <a:rPr lang="en-US" dirty="0">
                <a:hlinkClick r:id="rId2"/>
              </a:rPr>
              <a:t>GCEGeography@eduqas.co.uk</a:t>
            </a:r>
            <a:endParaRPr lang="en-US" dirty="0"/>
          </a:p>
          <a:p>
            <a:endParaRPr lang="en-GB" dirty="0"/>
          </a:p>
        </p:txBody>
      </p:sp>
      <p:pic>
        <p:nvPicPr>
          <p:cNvPr id="3" name="Picture 2" descr="Z:\Pictures\logos\WJEC_Logo_RGB.jpg">
            <a:extLst>
              <a:ext uri="{FF2B5EF4-FFF2-40B4-BE49-F238E27FC236}">
                <a16:creationId xmlns:a16="http://schemas.microsoft.com/office/drawing/2014/main" id="{CDC5A597-EECA-464A-849A-530BF1C4EB5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5949280"/>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1610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109663" y="116632"/>
            <a:ext cx="7577137" cy="1048836"/>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bg1"/>
                </a:solidFill>
                <a:latin typeface="Arial" panose="020B0604020202020204" pitchFamily="34" charset="0"/>
                <a:cs typeface="Arial" panose="020B0604020202020204" pitchFamily="34" charset="0"/>
              </a:rPr>
              <a:t>Assessing evidence</a:t>
            </a:r>
          </a:p>
        </p:txBody>
      </p:sp>
      <p:sp>
        <p:nvSpPr>
          <p:cNvPr id="6" name="TextBox 5">
            <a:extLst>
              <a:ext uri="{FF2B5EF4-FFF2-40B4-BE49-F238E27FC236}">
                <a16:creationId xmlns:a16="http://schemas.microsoft.com/office/drawing/2014/main" id="{8FE6E631-33AE-4BF8-9811-2508E556599F}"/>
              </a:ext>
            </a:extLst>
          </p:cNvPr>
          <p:cNvSpPr txBox="1"/>
          <p:nvPr/>
        </p:nvSpPr>
        <p:spPr>
          <a:xfrm>
            <a:off x="196084" y="1165468"/>
            <a:ext cx="8568952" cy="5524589"/>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Assessment Purpose: Component 2</a:t>
            </a:r>
          </a:p>
          <a:p>
            <a:pPr lvl="0"/>
            <a:endParaRPr lang="en-US" sz="1000" dirty="0"/>
          </a:p>
          <a:p>
            <a:pPr lvl="0"/>
            <a:r>
              <a:rPr lang="en-US" sz="1700" dirty="0">
                <a:latin typeface="Arial" panose="020B0604020202020204" pitchFamily="34" charset="0"/>
                <a:cs typeface="Arial" panose="020B0604020202020204" pitchFamily="34" charset="0"/>
              </a:rPr>
              <a:t>Through their study of Component 2, learners develop knowledge and understanding of Global Systems – Water and Carbon Cycles. Learning takes place within a systems framework, studying the cycling of both water and carbon between land, oceans and the atmosphere at a range of scales. Essay questions require learners to evidence knowledge and understanding of both cycles.</a:t>
            </a:r>
          </a:p>
          <a:p>
            <a:pPr lvl="0"/>
            <a:endParaRPr lang="en-US" sz="1000" dirty="0">
              <a:latin typeface="Arial" panose="020B0604020202020204" pitchFamily="34" charset="0"/>
              <a:cs typeface="Arial" panose="020B0604020202020204" pitchFamily="34" charset="0"/>
            </a:endParaRPr>
          </a:p>
          <a:p>
            <a:pPr lvl="0"/>
            <a:r>
              <a:rPr lang="en-US" sz="1700" dirty="0">
                <a:latin typeface="Arial" panose="020B0604020202020204" pitchFamily="34" charset="0"/>
                <a:cs typeface="Arial" panose="020B0604020202020204" pitchFamily="34" charset="0"/>
              </a:rPr>
              <a:t>Within their studies of Global Governance, learners study two sub-themes; processes and patterns of global migration and the governance of Earth’s oceans as part of the global commons. Essay questions require learners to evidence knowledge and understanding of both sub-themes. </a:t>
            </a:r>
          </a:p>
          <a:p>
            <a:pPr lvl="0"/>
            <a:endParaRPr lang="en-US" sz="1000" dirty="0">
              <a:latin typeface="Arial" panose="020B0604020202020204" pitchFamily="34" charset="0"/>
              <a:cs typeface="Arial" panose="020B0604020202020204" pitchFamily="34" charset="0"/>
            </a:endParaRPr>
          </a:p>
          <a:p>
            <a:pPr lvl="0"/>
            <a:r>
              <a:rPr lang="en-US" sz="1700" dirty="0">
                <a:latin typeface="Arial" panose="020B0604020202020204" pitchFamily="34" charset="0"/>
                <a:cs typeface="Arial" panose="020B0604020202020204" pitchFamily="34" charset="0"/>
              </a:rPr>
              <a:t>The 21</a:t>
            </a:r>
            <a:r>
              <a:rPr lang="en-US" sz="1700" baseline="30000" dirty="0">
                <a:latin typeface="Arial" panose="020B0604020202020204" pitchFamily="34" charset="0"/>
                <a:cs typeface="Arial" panose="020B0604020202020204" pitchFamily="34" charset="0"/>
              </a:rPr>
              <a:t>st</a:t>
            </a:r>
            <a:r>
              <a:rPr lang="en-US" sz="1700" dirty="0">
                <a:latin typeface="Arial" panose="020B0604020202020204" pitchFamily="34" charset="0"/>
                <a:cs typeface="Arial" panose="020B0604020202020204" pitchFamily="34" charset="0"/>
              </a:rPr>
              <a:t> Century Challenges questions require learners to apply knowledge and understanding to draw together elements from across their programme of study.</a:t>
            </a:r>
          </a:p>
          <a:p>
            <a:pPr lvl="0"/>
            <a:endParaRPr lang="en-US" sz="1000" dirty="0">
              <a:latin typeface="Arial" panose="020B0604020202020204" pitchFamily="34" charset="0"/>
              <a:cs typeface="Arial" panose="020B0604020202020204" pitchFamily="34" charset="0"/>
            </a:endParaRPr>
          </a:p>
          <a:p>
            <a:pPr lvl="0"/>
            <a:r>
              <a:rPr lang="en-US" sz="1700" dirty="0">
                <a:latin typeface="Arial" panose="020B0604020202020204" pitchFamily="34" charset="0"/>
                <a:cs typeface="Arial" panose="020B0604020202020204" pitchFamily="34" charset="0"/>
              </a:rPr>
              <a:t>All content provides opportunities for the integration of geographical skills and provides opportunities to develop understanding of relevant specialised concepts. Each assessment resource (7-15) provided tests competencies across all three assessment objectives. </a:t>
            </a:r>
          </a:p>
          <a:p>
            <a:pPr lvl="0"/>
            <a:endParaRPr lang="en-US" sz="1700" dirty="0">
              <a:latin typeface="Arial" panose="020B0604020202020204" pitchFamily="34" charset="0"/>
              <a:cs typeface="Arial" panose="020B0604020202020204" pitchFamily="34" charset="0"/>
            </a:endParaRPr>
          </a:p>
          <a:p>
            <a:pPr lvl="0"/>
            <a:r>
              <a:rPr lang="en-US" sz="1700" dirty="0">
                <a:latin typeface="Arial" panose="020B0604020202020204" pitchFamily="34" charset="0"/>
                <a:cs typeface="Arial" panose="020B0604020202020204" pitchFamily="34" charset="0"/>
              </a:rPr>
              <a:t>The following slides provide a brief overview of each assessment objective.</a:t>
            </a:r>
            <a:endParaRPr lang="en-GB" sz="17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4239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37744" y="1187687"/>
            <a:ext cx="8449056" cy="5423048"/>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endParaRPr lang="en-GB" sz="2400" b="1" dirty="0"/>
          </a:p>
        </p:txBody>
      </p:sp>
      <p:sp>
        <p:nvSpPr>
          <p:cNvPr id="2" name="TextBox 1">
            <a:extLst>
              <a:ext uri="{FF2B5EF4-FFF2-40B4-BE49-F238E27FC236}">
                <a16:creationId xmlns:a16="http://schemas.microsoft.com/office/drawing/2014/main" id="{FD0A0A2F-02A4-421D-A5AF-DF05DC6C448B}"/>
              </a:ext>
            </a:extLst>
          </p:cNvPr>
          <p:cNvSpPr txBox="1"/>
          <p:nvPr/>
        </p:nvSpPr>
        <p:spPr>
          <a:xfrm>
            <a:off x="164592" y="1187686"/>
            <a:ext cx="8814816" cy="5478423"/>
          </a:xfrm>
          <a:prstGeom prst="rect">
            <a:avLst/>
          </a:prstGeom>
          <a:noFill/>
        </p:spPr>
        <p:txBody>
          <a:bodyPr wrap="square" rtlCol="0">
            <a:spAutoFit/>
          </a:bodyPr>
          <a:lstStyle/>
          <a:p>
            <a:pPr fontAlgn="t"/>
            <a:r>
              <a:rPr lang="en-GB" sz="2200" b="1" dirty="0">
                <a:latin typeface="Arial" panose="020B0604020202020204" pitchFamily="34" charset="0"/>
                <a:cs typeface="Arial" panose="020B0604020202020204" pitchFamily="34" charset="0"/>
              </a:rPr>
              <a:t>AO1</a:t>
            </a:r>
          </a:p>
          <a:p>
            <a:pPr fontAlgn="t"/>
            <a:endParaRPr lang="en-GB" dirty="0">
              <a:latin typeface="Arial" panose="020B0604020202020204" pitchFamily="34" charset="0"/>
              <a:cs typeface="Arial" panose="020B0604020202020204" pitchFamily="34" charset="0"/>
            </a:endParaRPr>
          </a:p>
          <a:p>
            <a:pPr fontAlgn="t"/>
            <a:r>
              <a:rPr lang="en-GB" sz="2000" b="1" dirty="0">
                <a:latin typeface="Arial" panose="020B0604020202020204" pitchFamily="34" charset="0"/>
                <a:cs typeface="Arial" panose="020B0604020202020204" pitchFamily="34" charset="0"/>
              </a:rPr>
              <a:t>Demonstrate knowledge and understanding of places, environments, concepts, processes, interactions and change, at a variety of scales</a:t>
            </a:r>
            <a:endParaRPr lang="en-GB" sz="2000" dirty="0">
              <a:latin typeface="Arial" panose="020B0604020202020204" pitchFamily="34" charset="0"/>
              <a:cs typeface="Arial" panose="020B0604020202020204" pitchFamily="34" charset="0"/>
            </a:endParaRPr>
          </a:p>
          <a:p>
            <a:pPr fontAlgn="t"/>
            <a:endParaRPr lang="en-US" sz="1200" b="1" dirty="0">
              <a:latin typeface="Arial" panose="020B0604020202020204" pitchFamily="34" charset="0"/>
              <a:cs typeface="Arial" panose="020B0604020202020204" pitchFamily="34" charset="0"/>
            </a:endParaRPr>
          </a:p>
          <a:p>
            <a:pPr fontAlgn="t"/>
            <a:r>
              <a:rPr lang="en-GB" dirty="0">
                <a:latin typeface="Arial" panose="020B0604020202020204" pitchFamily="34" charset="0"/>
                <a:ea typeface="Myriad Pro" charset="0"/>
                <a:cs typeface="Arial" panose="020B0604020202020204" pitchFamily="34" charset="0"/>
              </a:rPr>
              <a:t>AO1 marks are awarded where students show </a:t>
            </a:r>
            <a:r>
              <a:rPr lang="en-GB" b="1" dirty="0">
                <a:solidFill>
                  <a:schemeClr val="accent3">
                    <a:lumMod val="75000"/>
                  </a:schemeClr>
                </a:solidFill>
                <a:latin typeface="Arial" panose="020B0604020202020204" pitchFamily="34" charset="0"/>
                <a:ea typeface="Myriad Pro" charset="0"/>
                <a:cs typeface="Arial" panose="020B0604020202020204" pitchFamily="34" charset="0"/>
              </a:rPr>
              <a:t>knowledge and understanding </a:t>
            </a:r>
            <a:r>
              <a:rPr lang="en-GB" dirty="0">
                <a:latin typeface="Arial" panose="020B0604020202020204" pitchFamily="34" charset="0"/>
                <a:ea typeface="Myriad Pro" charset="0"/>
                <a:cs typeface="Arial" panose="020B0604020202020204" pitchFamily="34" charset="0"/>
              </a:rPr>
              <a:t>of elements of content taken directly from the specification. These elements include knowledge of: places (including names and data); processes (including specialist terminology); theories, models and systems; causes, consequences and impacts; and management strategies and responses.  </a:t>
            </a:r>
          </a:p>
          <a:p>
            <a:pPr fontAlgn="t"/>
            <a:endParaRPr lang="en-GB" sz="1200" dirty="0">
              <a:latin typeface="Arial" panose="020B0604020202020204" pitchFamily="34" charset="0"/>
              <a:cs typeface="Arial" panose="020B0604020202020204" pitchFamily="34" charset="0"/>
            </a:endParaRPr>
          </a:p>
          <a:p>
            <a:pPr fontAlgn="t"/>
            <a:r>
              <a:rPr lang="en-GB" dirty="0">
                <a:latin typeface="Arial" panose="020B0604020202020204" pitchFamily="34" charset="0"/>
                <a:cs typeface="Arial" panose="020B0604020202020204" pitchFamily="34" charset="0"/>
              </a:rPr>
              <a:t>The assessment resources provided may contain questions that test AO1 in isolation. In such cases, assessment items use commands such as ‘</a:t>
            </a:r>
            <a:r>
              <a:rPr lang="en-US" dirty="0">
                <a:latin typeface="Arial" panose="020B0604020202020204" pitchFamily="34" charset="0"/>
                <a:cs typeface="Arial" panose="020B0604020202020204" pitchFamily="34" charset="0"/>
              </a:rPr>
              <a:t>Describe’, ‘Explain how’, or ‘Outline’.</a:t>
            </a:r>
          </a:p>
          <a:p>
            <a:pPr fontAlgn="t"/>
            <a:endParaRPr lang="en-US" sz="1200" dirty="0">
              <a:latin typeface="Arial" panose="020B0604020202020204" pitchFamily="34" charset="0"/>
              <a:cs typeface="Arial" panose="020B0604020202020204" pitchFamily="34" charset="0"/>
            </a:endParaRPr>
          </a:p>
          <a:p>
            <a:pPr fontAlgn="t"/>
            <a:r>
              <a:rPr lang="en-GB" dirty="0">
                <a:latin typeface="Arial" panose="020B0604020202020204" pitchFamily="34" charset="0"/>
                <a:cs typeface="Arial" panose="020B0604020202020204" pitchFamily="34" charset="0"/>
              </a:rPr>
              <a:t>The assessment resources provided also contain questions which test AO1 in conjunction with other assessment objectives e.g. AO2. In such cases, learners are required to apply their knowledge and understanding in a specific context and think critically in response to a set question. </a:t>
            </a:r>
            <a:endParaRPr lang="en-GB" dirty="0"/>
          </a:p>
          <a:p>
            <a:endParaRPr lang="en-GB" dirty="0"/>
          </a:p>
        </p:txBody>
      </p:sp>
    </p:spTree>
    <p:extLst>
      <p:ext uri="{BB962C8B-B14F-4D97-AF65-F5344CB8AC3E}">
        <p14:creationId xmlns:p14="http://schemas.microsoft.com/office/powerpoint/2010/main" val="34685358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37744" y="1187687"/>
            <a:ext cx="8449056" cy="5423048"/>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endParaRPr lang="en-GB" sz="2400" b="1" dirty="0"/>
          </a:p>
        </p:txBody>
      </p:sp>
      <p:sp>
        <p:nvSpPr>
          <p:cNvPr id="2" name="TextBox 1">
            <a:extLst>
              <a:ext uri="{FF2B5EF4-FFF2-40B4-BE49-F238E27FC236}">
                <a16:creationId xmlns:a16="http://schemas.microsoft.com/office/drawing/2014/main" id="{FD0A0A2F-02A4-421D-A5AF-DF05DC6C448B}"/>
              </a:ext>
            </a:extLst>
          </p:cNvPr>
          <p:cNvSpPr txBox="1"/>
          <p:nvPr/>
        </p:nvSpPr>
        <p:spPr>
          <a:xfrm>
            <a:off x="164592" y="1187686"/>
            <a:ext cx="8814816" cy="5770811"/>
          </a:xfrm>
          <a:prstGeom prst="rect">
            <a:avLst/>
          </a:prstGeom>
          <a:noFill/>
        </p:spPr>
        <p:txBody>
          <a:bodyPr wrap="square" rtlCol="0">
            <a:spAutoFit/>
          </a:bodyPr>
          <a:lstStyle/>
          <a:p>
            <a:pPr fontAlgn="t"/>
            <a:r>
              <a:rPr lang="en-GB" sz="2200" b="1" dirty="0">
                <a:latin typeface="Arial" panose="020B0604020202020204" pitchFamily="34" charset="0"/>
                <a:cs typeface="Arial" panose="020B0604020202020204" pitchFamily="34" charset="0"/>
              </a:rPr>
              <a:t>AO2</a:t>
            </a:r>
          </a:p>
          <a:p>
            <a:pPr fontAlgn="t"/>
            <a:endParaRPr lang="en-GB" dirty="0">
              <a:latin typeface="Arial" panose="020B0604020202020204" pitchFamily="34" charset="0"/>
              <a:cs typeface="Arial" panose="020B0604020202020204" pitchFamily="34" charset="0"/>
            </a:endParaRPr>
          </a:p>
          <a:p>
            <a:pPr defTabSz="457200">
              <a:defRPr/>
            </a:pPr>
            <a:r>
              <a:rPr lang="en-GB" b="1" dirty="0">
                <a:solidFill>
                  <a:schemeClr val="accent3">
                    <a:lumMod val="75000"/>
                  </a:schemeClr>
                </a:solidFill>
                <a:latin typeface="Arial" panose="020B0604020202020204" pitchFamily="34" charset="0"/>
                <a:cs typeface="Arial" panose="020B0604020202020204" pitchFamily="34" charset="0"/>
              </a:rPr>
              <a:t>Apply</a:t>
            </a:r>
            <a:r>
              <a:rPr lang="en-GB" dirty="0">
                <a:latin typeface="Arial" panose="020B0604020202020204" pitchFamily="34" charset="0"/>
                <a:cs typeface="Arial" panose="020B0604020202020204" pitchFamily="34" charset="0"/>
              </a:rPr>
              <a:t> knowledge and understanding in </a:t>
            </a:r>
            <a:r>
              <a:rPr lang="en-GB" b="1" dirty="0">
                <a:solidFill>
                  <a:schemeClr val="accent3">
                    <a:lumMod val="75000"/>
                  </a:schemeClr>
                </a:solidFill>
                <a:latin typeface="Arial" panose="020B0604020202020204" pitchFamily="34" charset="0"/>
                <a:cs typeface="Arial" panose="020B0604020202020204" pitchFamily="34" charset="0"/>
              </a:rPr>
              <a:t>different contexts </a:t>
            </a:r>
            <a:r>
              <a:rPr lang="en-GB" dirty="0">
                <a:latin typeface="Arial" panose="020B0604020202020204" pitchFamily="34" charset="0"/>
                <a:cs typeface="Arial" panose="020B0604020202020204" pitchFamily="34" charset="0"/>
              </a:rPr>
              <a:t>to </a:t>
            </a:r>
            <a:r>
              <a:rPr lang="en-GB" b="1" dirty="0">
                <a:solidFill>
                  <a:schemeClr val="accent3">
                    <a:lumMod val="75000"/>
                  </a:schemeClr>
                </a:solidFill>
                <a:latin typeface="Arial" panose="020B0604020202020204" pitchFamily="34" charset="0"/>
                <a:cs typeface="Arial" panose="020B0604020202020204" pitchFamily="34" charset="0"/>
              </a:rPr>
              <a:t>analyse</a:t>
            </a:r>
            <a:r>
              <a:rPr lang="en-GB" dirty="0">
                <a:latin typeface="Arial" panose="020B0604020202020204" pitchFamily="34" charset="0"/>
                <a:cs typeface="Arial" panose="020B0604020202020204" pitchFamily="34" charset="0"/>
              </a:rPr>
              <a:t>, </a:t>
            </a:r>
            <a:r>
              <a:rPr lang="en-GB" b="1" dirty="0">
                <a:solidFill>
                  <a:schemeClr val="accent3">
                    <a:lumMod val="75000"/>
                  </a:schemeClr>
                </a:solidFill>
                <a:latin typeface="Arial" panose="020B0604020202020204" pitchFamily="34" charset="0"/>
                <a:cs typeface="Arial" panose="020B0604020202020204" pitchFamily="34" charset="0"/>
              </a:rPr>
              <a:t>interpret</a:t>
            </a:r>
            <a:r>
              <a:rPr lang="en-GB" dirty="0">
                <a:solidFill>
                  <a:srgbClr val="E75306"/>
                </a:solidFill>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and </a:t>
            </a:r>
            <a:r>
              <a:rPr lang="en-GB" b="1" dirty="0">
                <a:solidFill>
                  <a:schemeClr val="accent3">
                    <a:lumMod val="75000"/>
                  </a:schemeClr>
                </a:solidFill>
                <a:latin typeface="Arial" panose="020B0604020202020204" pitchFamily="34" charset="0"/>
                <a:cs typeface="Arial" panose="020B0604020202020204" pitchFamily="34" charset="0"/>
              </a:rPr>
              <a:t>evaluate</a:t>
            </a:r>
            <a:r>
              <a:rPr lang="en-GB" dirty="0">
                <a:solidFill>
                  <a:srgbClr val="E75306"/>
                </a:solidFill>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geographical information and issues.</a:t>
            </a:r>
          </a:p>
          <a:p>
            <a:pPr defTabSz="457200">
              <a:defRPr/>
            </a:pPr>
            <a:endParaRPr lang="en-GB" sz="1200" dirty="0">
              <a:latin typeface="Arial" panose="020B0604020202020204" pitchFamily="34" charset="0"/>
              <a:cs typeface="Arial" panose="020B0604020202020204" pitchFamily="34" charset="0"/>
            </a:endParaRPr>
          </a:p>
          <a:p>
            <a:pPr defTabSz="457200">
              <a:defRPr/>
            </a:pPr>
            <a:r>
              <a:rPr lang="en-GB" dirty="0">
                <a:latin typeface="Arial" panose="020B0604020202020204" pitchFamily="34" charset="0"/>
                <a:cs typeface="Arial" panose="020B0604020202020204" pitchFamily="34" charset="0"/>
              </a:rPr>
              <a:t>The emphasis in this assessment objective is on </a:t>
            </a:r>
            <a:r>
              <a:rPr lang="en-GB" b="1" dirty="0">
                <a:solidFill>
                  <a:schemeClr val="accent3">
                    <a:lumMod val="75000"/>
                  </a:schemeClr>
                </a:solidFill>
                <a:latin typeface="Arial" panose="020B0604020202020204" pitchFamily="34" charset="0"/>
                <a:cs typeface="Arial" panose="020B0604020202020204" pitchFamily="34" charset="0"/>
              </a:rPr>
              <a:t>application</a:t>
            </a:r>
            <a:r>
              <a:rPr lang="en-GB" dirty="0">
                <a:latin typeface="Arial" panose="020B0604020202020204" pitchFamily="34" charset="0"/>
                <a:cs typeface="Arial" panose="020B0604020202020204" pitchFamily="34" charset="0"/>
              </a:rPr>
              <a:t>, where learners work with their knowledge and understanding as well as show critical thinking skills by:</a:t>
            </a:r>
          </a:p>
          <a:p>
            <a:pPr defTabSz="457200">
              <a:defRPr/>
            </a:pPr>
            <a:endParaRPr lang="en-GB" sz="1000" dirty="0">
              <a:latin typeface="Arial" panose="020B0604020202020204" pitchFamily="34" charset="0"/>
              <a:cs typeface="Arial" panose="020B0604020202020204" pitchFamily="34" charset="0"/>
            </a:endParaRPr>
          </a:p>
          <a:p>
            <a:pPr indent="-285750" fontAlgn="base">
              <a:spcBef>
                <a:spcPct val="0"/>
              </a:spcBef>
              <a:spcAft>
                <a:spcPct val="0"/>
              </a:spcAft>
              <a:buFont typeface="Arial" panose="020B0604020202020204" pitchFamily="34" charset="0"/>
              <a:buChar char="•"/>
            </a:pPr>
            <a:r>
              <a:rPr lang="en-GB" dirty="0">
                <a:latin typeface="Arial" panose="020B0604020202020204" pitchFamily="34" charset="0"/>
                <a:ea typeface="Myriad Pro" charset="0"/>
                <a:cs typeface="Arial" panose="020B0604020202020204" pitchFamily="34" charset="0"/>
              </a:rPr>
              <a:t>relating knowledge and understanding to novel situations not clearly indicated in the specification e.g. applying knowledge and  understanding to a resource</a:t>
            </a:r>
          </a:p>
          <a:p>
            <a:pPr fontAlgn="base">
              <a:spcBef>
                <a:spcPct val="0"/>
              </a:spcBef>
              <a:spcAft>
                <a:spcPct val="0"/>
              </a:spcAft>
            </a:pPr>
            <a:endParaRPr lang="en-GB" sz="800" dirty="0">
              <a:latin typeface="Arial" panose="020B0604020202020204" pitchFamily="34" charset="0"/>
              <a:ea typeface="Myriad Pro" charset="0"/>
              <a:cs typeface="Arial" panose="020B0604020202020204" pitchFamily="34" charset="0"/>
            </a:endParaRPr>
          </a:p>
          <a:p>
            <a:pPr indent="-285750" fontAlgn="base">
              <a:spcBef>
                <a:spcPct val="0"/>
              </a:spcBef>
              <a:spcAft>
                <a:spcPct val="0"/>
              </a:spcAft>
              <a:buFont typeface="Arial" panose="020B0604020202020204" pitchFamily="34" charset="0"/>
              <a:buChar char="•"/>
            </a:pPr>
            <a:r>
              <a:rPr lang="en-GB" dirty="0">
                <a:latin typeface="Arial" panose="020B0604020202020204" pitchFamily="34" charset="0"/>
                <a:ea typeface="Myriad Pro" charset="0"/>
                <a:cs typeface="Arial" panose="020B0604020202020204" pitchFamily="34" charset="0"/>
              </a:rPr>
              <a:t>developing further and thinking critically about material that is covered in the specification. This could mean weighing-up or appraising something (such as the role of a process, success of a strategy or importance of a change).</a:t>
            </a:r>
          </a:p>
          <a:p>
            <a:pPr indent="-285750" fontAlgn="base">
              <a:spcBef>
                <a:spcPct val="0"/>
              </a:spcBef>
              <a:spcAft>
                <a:spcPct val="0"/>
              </a:spcAft>
              <a:buFont typeface="Arial" panose="020B0604020202020204" pitchFamily="34" charset="0"/>
              <a:buChar char="•"/>
            </a:pPr>
            <a:endParaRPr lang="en-GB" sz="800" dirty="0">
              <a:latin typeface="Arial" panose="020B0604020202020204" pitchFamily="34" charset="0"/>
              <a:ea typeface="Myriad Pro" charset="0"/>
              <a:cs typeface="Arial" panose="020B0604020202020204" pitchFamily="34" charset="0"/>
            </a:endParaRPr>
          </a:p>
          <a:p>
            <a:pPr indent="-285750" fontAlgn="base">
              <a:spcBef>
                <a:spcPct val="0"/>
              </a:spcBef>
              <a:spcAft>
                <a:spcPct val="0"/>
              </a:spcAft>
              <a:buFont typeface="Arial" panose="020B0604020202020204" pitchFamily="34" charset="0"/>
              <a:buChar char="•"/>
            </a:pPr>
            <a:r>
              <a:rPr lang="en-GB" dirty="0">
                <a:latin typeface="Arial" panose="020B0604020202020204" pitchFamily="34" charset="0"/>
                <a:ea typeface="Myriad Pro" charset="0"/>
                <a:cs typeface="Arial" panose="020B0604020202020204" pitchFamily="34" charset="0"/>
              </a:rPr>
              <a:t>making links between material, which are not signalled in the specification. This could mean synthesising information in order to come to rational conclusions or selecting relevant knowledge and understanding to respond to synoptic questions.</a:t>
            </a:r>
          </a:p>
          <a:p>
            <a:pPr fontAlgn="t"/>
            <a:endParaRPr lang="en-US" sz="1200" b="1" dirty="0">
              <a:latin typeface="Arial" panose="020B0604020202020204" pitchFamily="34" charset="0"/>
              <a:cs typeface="Arial" panose="020B0604020202020204" pitchFamily="34" charset="0"/>
            </a:endParaRPr>
          </a:p>
          <a:p>
            <a:r>
              <a:rPr lang="en-GB" sz="1700" dirty="0">
                <a:latin typeface="Arial" panose="020B0604020202020204" pitchFamily="34" charset="0"/>
                <a:cs typeface="Arial" panose="020B0604020202020204" pitchFamily="34" charset="0"/>
              </a:rPr>
              <a:t>The assessment resources provided test AO2 in isolation and in conjunction with other assessment objectives. Typical AO2 command words include ‘Explain why', 'Suggest why’ and ‘Evaluate’.</a:t>
            </a:r>
          </a:p>
        </p:txBody>
      </p:sp>
    </p:spTree>
    <p:extLst>
      <p:ext uri="{BB962C8B-B14F-4D97-AF65-F5344CB8AC3E}">
        <p14:creationId xmlns:p14="http://schemas.microsoft.com/office/powerpoint/2010/main" val="36935707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37744" y="1187687"/>
            <a:ext cx="8449056" cy="5423048"/>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endParaRPr lang="en-GB" sz="2400" b="1" dirty="0"/>
          </a:p>
        </p:txBody>
      </p:sp>
      <p:sp>
        <p:nvSpPr>
          <p:cNvPr id="2" name="TextBox 1">
            <a:extLst>
              <a:ext uri="{FF2B5EF4-FFF2-40B4-BE49-F238E27FC236}">
                <a16:creationId xmlns:a16="http://schemas.microsoft.com/office/drawing/2014/main" id="{FD0A0A2F-02A4-421D-A5AF-DF05DC6C448B}"/>
              </a:ext>
            </a:extLst>
          </p:cNvPr>
          <p:cNvSpPr txBox="1"/>
          <p:nvPr/>
        </p:nvSpPr>
        <p:spPr>
          <a:xfrm>
            <a:off x="164592" y="1187686"/>
            <a:ext cx="8814816" cy="5816977"/>
          </a:xfrm>
          <a:prstGeom prst="rect">
            <a:avLst/>
          </a:prstGeom>
          <a:noFill/>
        </p:spPr>
        <p:txBody>
          <a:bodyPr wrap="square" rtlCol="0">
            <a:spAutoFit/>
          </a:bodyPr>
          <a:lstStyle/>
          <a:p>
            <a:pPr fontAlgn="t"/>
            <a:r>
              <a:rPr lang="en-GB" sz="2200" b="1" dirty="0">
                <a:latin typeface="Arial" panose="020B0604020202020204" pitchFamily="34" charset="0"/>
                <a:cs typeface="Arial" panose="020B0604020202020204" pitchFamily="34" charset="0"/>
              </a:rPr>
              <a:t>AO3</a:t>
            </a:r>
          </a:p>
          <a:p>
            <a:pPr fontAlgn="t"/>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Use a variety of relevant </a:t>
            </a:r>
            <a:r>
              <a:rPr lang="en-GB" b="1" dirty="0">
                <a:solidFill>
                  <a:schemeClr val="accent3">
                    <a:lumMod val="75000"/>
                  </a:schemeClr>
                </a:solidFill>
                <a:latin typeface="Arial" panose="020B0604020202020204" pitchFamily="34" charset="0"/>
                <a:cs typeface="Arial" panose="020B0604020202020204" pitchFamily="34" charset="0"/>
              </a:rPr>
              <a:t>quantitative</a:t>
            </a:r>
            <a:r>
              <a:rPr lang="en-GB" dirty="0">
                <a:latin typeface="Arial" panose="020B0604020202020204" pitchFamily="34" charset="0"/>
                <a:cs typeface="Arial" panose="020B0604020202020204" pitchFamily="34" charset="0"/>
              </a:rPr>
              <a:t>, </a:t>
            </a:r>
            <a:r>
              <a:rPr lang="en-GB" b="1" dirty="0">
                <a:solidFill>
                  <a:schemeClr val="accent3">
                    <a:lumMod val="75000"/>
                  </a:schemeClr>
                </a:solidFill>
                <a:latin typeface="Arial" panose="020B0604020202020204" pitchFamily="34" charset="0"/>
                <a:cs typeface="Arial" panose="020B0604020202020204" pitchFamily="34" charset="0"/>
              </a:rPr>
              <a:t>qualitative</a:t>
            </a:r>
            <a:r>
              <a:rPr lang="en-GB" dirty="0">
                <a:latin typeface="Arial" panose="020B0604020202020204" pitchFamily="34" charset="0"/>
                <a:cs typeface="Arial" panose="020B0604020202020204" pitchFamily="34" charset="0"/>
              </a:rPr>
              <a:t> and </a:t>
            </a:r>
            <a:r>
              <a:rPr lang="en-GB" b="1" dirty="0">
                <a:solidFill>
                  <a:schemeClr val="accent3">
                    <a:lumMod val="75000"/>
                  </a:schemeClr>
                </a:solidFill>
                <a:latin typeface="Arial" panose="020B0604020202020204" pitchFamily="34" charset="0"/>
                <a:cs typeface="Arial" panose="020B0604020202020204" pitchFamily="34" charset="0"/>
              </a:rPr>
              <a:t>fieldwork</a:t>
            </a:r>
            <a:r>
              <a:rPr lang="en-GB" dirty="0">
                <a:latin typeface="Arial" panose="020B0604020202020204" pitchFamily="34" charset="0"/>
                <a:cs typeface="Arial" panose="020B0604020202020204" pitchFamily="34" charset="0"/>
              </a:rPr>
              <a:t> </a:t>
            </a:r>
            <a:r>
              <a:rPr lang="en-GB" b="1" dirty="0">
                <a:solidFill>
                  <a:schemeClr val="accent3">
                    <a:lumMod val="75000"/>
                  </a:schemeClr>
                </a:solidFill>
                <a:latin typeface="Arial" panose="020B0604020202020204" pitchFamily="34" charset="0"/>
                <a:cs typeface="Arial" panose="020B0604020202020204" pitchFamily="34" charset="0"/>
              </a:rPr>
              <a:t>skills</a:t>
            </a:r>
            <a:r>
              <a:rPr lang="en-GB" dirty="0">
                <a:latin typeface="Arial" panose="020B0604020202020204" pitchFamily="34" charset="0"/>
                <a:cs typeface="Arial" panose="020B0604020202020204" pitchFamily="34" charset="0"/>
              </a:rPr>
              <a:t> to:</a:t>
            </a:r>
          </a:p>
          <a:p>
            <a:endParaRPr lang="en-GB" sz="1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investigate geographical questions and issues</a:t>
            </a:r>
          </a:p>
          <a:p>
            <a:endParaRPr lang="en-GB" sz="800" b="1"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interpret, analyse and evaluate data and evidence</a:t>
            </a:r>
          </a:p>
          <a:p>
            <a:endParaRPr lang="en-GB" sz="8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construct arguments and draw conclusions (within written responses or data responses).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 emphasis in this assessment objective is on the use of </a:t>
            </a:r>
            <a:r>
              <a:rPr lang="en-GB" b="1" dirty="0">
                <a:solidFill>
                  <a:schemeClr val="accent3">
                    <a:lumMod val="75000"/>
                  </a:schemeClr>
                </a:solidFill>
                <a:latin typeface="Arial" panose="020B0604020202020204" pitchFamily="34" charset="0"/>
                <a:cs typeface="Arial" panose="020B0604020202020204" pitchFamily="34" charset="0"/>
              </a:rPr>
              <a:t>geographical skills</a:t>
            </a:r>
            <a:r>
              <a:rPr lang="en-GB" dirty="0">
                <a:latin typeface="Arial" panose="020B0604020202020204" pitchFamily="34" charset="0"/>
                <a:cs typeface="Arial" panose="020B0604020202020204" pitchFamily="34" charset="0"/>
              </a:rPr>
              <a:t>. Throughout the assessment resources, these competencies are tested in a variety of ways.  Within the assessment resources provided for Components 1 and 2, learners  are required to investigate questions and issues (calculate, estimate or compare data) or to interpret and evaluate data that is provided for them. Typical command words for AO3 questions in isolation include ‘Calculate’, ‘Compare’ or ‘Analyse’</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Centres should note that the NEA contains a significant proportion of the AO3 marks allocated across components and that AO3 marks are also awarded for the qualitative skill of constructing arguments and drawing conclusions in Component 3.</a:t>
            </a:r>
          </a:p>
          <a:p>
            <a:endParaRPr lang="en-GB" dirty="0"/>
          </a:p>
        </p:txBody>
      </p:sp>
    </p:spTree>
    <p:extLst>
      <p:ext uri="{BB962C8B-B14F-4D97-AF65-F5344CB8AC3E}">
        <p14:creationId xmlns:p14="http://schemas.microsoft.com/office/powerpoint/2010/main" val="28742211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t>Understanding the marking scheme</a:t>
            </a:r>
          </a:p>
          <a:p>
            <a:pPr lvl="0"/>
            <a:endParaRPr lang="en-GB" sz="1800" dirty="0"/>
          </a:p>
          <a:p>
            <a:r>
              <a:rPr lang="en-GB" sz="1800" dirty="0"/>
              <a:t>Marking schemes for Component 2 assessment resources contain both points-based mark schemes and banded mark schemes.</a:t>
            </a:r>
          </a:p>
          <a:p>
            <a:endParaRPr lang="en-GB" sz="800" dirty="0"/>
          </a:p>
          <a:p>
            <a:r>
              <a:rPr lang="en-GB" sz="1800" b="1" dirty="0"/>
              <a:t>Point-based mark schemes</a:t>
            </a:r>
            <a:endParaRPr lang="en-GB" sz="1800" dirty="0"/>
          </a:p>
          <a:p>
            <a:r>
              <a:rPr lang="en-GB" sz="1800" dirty="0"/>
              <a:t>For questions that are objective or points-based, the mark scheme should be applied precisely. Marks should be awarded as indicated and no further subdivision should be made. The targeted assessment objective (AO) is also indicated within each mark scheme.</a:t>
            </a:r>
          </a:p>
          <a:p>
            <a:endParaRPr lang="en-GB" sz="800" b="1" dirty="0"/>
          </a:p>
          <a:p>
            <a:r>
              <a:rPr lang="en-GB" sz="1800" b="1" dirty="0"/>
              <a:t>Banded mark schemes </a:t>
            </a:r>
            <a:endParaRPr lang="en-GB" sz="1800" dirty="0">
              <a:solidFill>
                <a:srgbClr val="FF0000"/>
              </a:solidFill>
            </a:endParaRPr>
          </a:p>
          <a:p>
            <a:r>
              <a:rPr lang="en-US" sz="1800" dirty="0"/>
              <a:t>The first part of the mark scheme is advice on the indicative content. This suggests the range of likely themes and specialised concepts, processes, scales and environments that may be included in the learner’s answers.</a:t>
            </a:r>
          </a:p>
          <a:p>
            <a:r>
              <a:rPr lang="en-US" sz="1800" dirty="0"/>
              <a:t>The second part of the mark scheme in each section is an assessment grid advising on bands and the associated marks that should be given to responses that demonstrate the qualities needed in the three AOs; AO1, AO2 and AO3, as relevant to the question. See the qualification overview PowerPoint for further guidance. </a:t>
            </a:r>
          </a:p>
          <a:p>
            <a:endParaRPr lang="en-GB" sz="2400" b="1" dirty="0"/>
          </a:p>
          <a:p>
            <a:pPr lvl="0"/>
            <a:endParaRPr lang="en-GB" sz="2400" b="1" dirty="0"/>
          </a:p>
        </p:txBody>
      </p:sp>
    </p:spTree>
    <p:extLst>
      <p:ext uri="{BB962C8B-B14F-4D97-AF65-F5344CB8AC3E}">
        <p14:creationId xmlns:p14="http://schemas.microsoft.com/office/powerpoint/2010/main" val="6448729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resources</a:t>
            </a:r>
          </a:p>
          <a:p>
            <a:pPr lvl="0"/>
            <a:endParaRPr lang="en-GB" sz="1800" dirty="0"/>
          </a:p>
          <a:p>
            <a:r>
              <a:rPr lang="en-GB" sz="1800" dirty="0"/>
              <a:t>The assessment resources for Component 2 are split by topic. For each of the three past papers available you will find separate assessment resources for Global Systems, Global Governance and 21</a:t>
            </a:r>
            <a:r>
              <a:rPr lang="en-GB" sz="1800" baseline="30000" dirty="0"/>
              <a:t>st</a:t>
            </a:r>
            <a:r>
              <a:rPr lang="en-GB" sz="1800" dirty="0"/>
              <a:t> Century Challenges topics. A mark scheme accompanies each of the assessment resources.</a:t>
            </a:r>
          </a:p>
          <a:p>
            <a:endParaRPr lang="en-GB" sz="1800" dirty="0"/>
          </a:p>
          <a:p>
            <a:r>
              <a:rPr lang="en-GB" sz="1800" dirty="0"/>
              <a:t>The structure of assessment items across all Component 2 assessment resources is similar. The following slides will guide you through the application of the mark scheme for the different types of questions found in these assessment resources. Links are made to exemplar material that characterise successful and less successful performance across item types.</a:t>
            </a:r>
          </a:p>
          <a:p>
            <a:endParaRPr lang="en-GB" sz="1800" dirty="0"/>
          </a:p>
          <a:p>
            <a:r>
              <a:rPr lang="en-GB" sz="1800" dirty="0"/>
              <a:t>The marking scheme exemplars used in this presentation are taken from assessment resources 13, 14 and 15 (Autumn 2020 assessments) but the principles apply equally to all assessment resources for Component 2.</a:t>
            </a:r>
          </a:p>
          <a:p>
            <a:endParaRPr lang="en-GB" sz="2400" b="1" dirty="0"/>
          </a:p>
          <a:p>
            <a:endParaRPr lang="en-GB" sz="2400" b="1" dirty="0"/>
          </a:p>
          <a:p>
            <a:pPr lvl="0"/>
            <a:endParaRPr lang="en-GB" sz="2400" b="1" dirty="0"/>
          </a:p>
        </p:txBody>
      </p:sp>
    </p:spTree>
    <p:extLst>
      <p:ext uri="{BB962C8B-B14F-4D97-AF65-F5344CB8AC3E}">
        <p14:creationId xmlns:p14="http://schemas.microsoft.com/office/powerpoint/2010/main" val="10615873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092D3D4-1538-44AB-B9C3-27FEB9682145}"/>
              </a:ext>
            </a:extLst>
          </p:cNvPr>
          <p:cNvPicPr>
            <a:picLocks noChangeAspect="1"/>
          </p:cNvPicPr>
          <p:nvPr/>
        </p:nvPicPr>
        <p:blipFill>
          <a:blip r:embed="rId2"/>
          <a:stretch>
            <a:fillRect/>
          </a:stretch>
        </p:blipFill>
        <p:spPr>
          <a:xfrm>
            <a:off x="1984628" y="1719072"/>
            <a:ext cx="5174743" cy="4901184"/>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5-mark questions testing AO3 </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251024" y="1907177"/>
            <a:ext cx="1632205" cy="4832345"/>
          </a:xfrm>
          <a:prstGeom prst="wedgeRectCallout">
            <a:avLst>
              <a:gd name="adj1" fmla="val 61787"/>
              <a:gd name="adj2" fmla="val -196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and illustrative examples of creditworthy material is contained in the indicative content. Credit any other valid points made which are not contained in the indicative content. </a:t>
            </a:r>
            <a:r>
              <a:rPr lang="en-GB" sz="1400" dirty="0">
                <a:solidFill>
                  <a:schemeClr val="bg1"/>
                </a:solidFill>
              </a:rPr>
              <a:t>Not all answers will match ‘neatly’ with the bands; careful judgement must be exercised in finding the ‘best fit’ for every answer. </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7307070" y="1719072"/>
            <a:ext cx="1632205" cy="5020450"/>
          </a:xfrm>
          <a:prstGeom prst="wedgeRectCallout">
            <a:avLst>
              <a:gd name="adj1" fmla="val -68745"/>
              <a:gd name="adj2" fmla="val 121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The most successful responses will identify and  make explicit reference to the strength of the relationship e.g. the overall relationship between the two variables and/or variations in the relationship over time. This is a geographical skills question and in response to the command ‘Use Figure 1’, the most successful responses will support points with evidence drawn directly from the figure.</a:t>
            </a:r>
          </a:p>
        </p:txBody>
      </p:sp>
    </p:spTree>
    <p:extLst>
      <p:ext uri="{BB962C8B-B14F-4D97-AF65-F5344CB8AC3E}">
        <p14:creationId xmlns:p14="http://schemas.microsoft.com/office/powerpoint/2010/main" val="6387139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7643588-0C81-4354-9345-A6BA18BA9527}">
  <ds:schemaRefs>
    <ds:schemaRef ds:uri="36f98b4f-ba65-4a7d-9a34-48b23de556cb"/>
    <ds:schemaRef ds:uri="http://purl.org/dc/terms/"/>
    <ds:schemaRef ds:uri="http://schemas.microsoft.com/office/2006/metadata/properties"/>
    <ds:schemaRef ds:uri="http://purl.org/dc/elements/1.1/"/>
    <ds:schemaRef ds:uri="http://www.w3.org/XML/1998/namespace"/>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b179d1cf-dfb1-40de-aaee-7a546bb45d7d"/>
  </ds:schemaRefs>
</ds:datastoreItem>
</file>

<file path=customXml/itemProps2.xml><?xml version="1.0" encoding="utf-8"?>
<ds:datastoreItem xmlns:ds="http://schemas.openxmlformats.org/officeDocument/2006/customXml" ds:itemID="{DAFE2ABA-D3E2-4041-B3DA-4DB63CE6E732}"/>
</file>

<file path=customXml/itemProps3.xml><?xml version="1.0" encoding="utf-8"?>
<ds:datastoreItem xmlns:ds="http://schemas.openxmlformats.org/officeDocument/2006/customXml" ds:itemID="{750AF7EA-0D1E-404B-8E33-11E1CAC9C1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625</TotalTime>
  <Words>2864</Words>
  <Application>Microsoft Office PowerPoint</Application>
  <PresentationFormat>On-screen Show (4:3)</PresentationFormat>
  <Paragraphs>222</Paragraphs>
  <Slides>21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Bliss</vt:lpstr>
      <vt:lpstr>Calibri</vt:lpstr>
      <vt:lpstr>Gotham Rounded Book</vt:lpstr>
      <vt:lpstr>Segoe Print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Tovey, Helen</dc:creator>
  <cp:lastModifiedBy>Awdur</cp:lastModifiedBy>
  <cp:revision>10</cp:revision>
  <dcterms:created xsi:type="dcterms:W3CDTF">2021-02-25T10:03:20Z</dcterms:created>
  <dcterms:modified xsi:type="dcterms:W3CDTF">2021-12-20T13:40:38Z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