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8"/>
  </p:notesMasterIdLst>
  <p:sldIdLst>
    <p:sldId id="358" r:id="rId5"/>
    <p:sldId id="315" r:id="rId6"/>
    <p:sldId id="339" r:id="rId7"/>
    <p:sldId id="370" r:id="rId8"/>
    <p:sldId id="371" r:id="rId9"/>
    <p:sldId id="401" r:id="rId10"/>
    <p:sldId id="400" r:id="rId11"/>
    <p:sldId id="378" r:id="rId12"/>
    <p:sldId id="404" r:id="rId13"/>
    <p:sldId id="393" r:id="rId14"/>
    <p:sldId id="394" r:id="rId15"/>
    <p:sldId id="395" r:id="rId16"/>
    <p:sldId id="396" r:id="rId17"/>
    <p:sldId id="402" r:id="rId18"/>
    <p:sldId id="405" r:id="rId19"/>
    <p:sldId id="406" r:id="rId20"/>
    <p:sldId id="407" r:id="rId21"/>
    <p:sldId id="408" r:id="rId22"/>
    <p:sldId id="403" r:id="rId23"/>
    <p:sldId id="385" r:id="rId24"/>
    <p:sldId id="377" r:id="rId25"/>
    <p:sldId id="409" r:id="rId26"/>
    <p:sldId id="359" r:id="rId2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ones, Nia" initials="JN" lastIdx="1" clrIdx="0"/>
  <p:cmAuthor id="2" name="Webster, Catherine" initials="WC" lastIdx="20" clrIdx="1">
    <p:extLst>
      <p:ext uri="{19B8F6BF-5375-455C-9EA6-DF929625EA0E}">
        <p15:presenceInfo xmlns:p15="http://schemas.microsoft.com/office/powerpoint/2012/main" userId="S::webstc@wjec.co.uk::2eca30f4-2322-48a0-a047-898e0e29b71e" providerId="AD"/>
      </p:ext>
    </p:extLst>
  </p:cmAuthor>
  <p:cmAuthor id="3" name="Sarah" initials="S" lastIdx="1" clrIdx="2">
    <p:extLst>
      <p:ext uri="{19B8F6BF-5375-455C-9EA6-DF929625EA0E}">
        <p15:presenceInfo xmlns:p15="http://schemas.microsoft.com/office/powerpoint/2012/main" userId="Sarah" providerId="None"/>
      </p:ext>
    </p:extLst>
  </p:cmAuthor>
  <p:cmAuthor id="4" name="Carlile, Elaine" initials="CE" lastIdx="17" clrIdx="3">
    <p:extLst>
      <p:ext uri="{19B8F6BF-5375-455C-9EA6-DF929625EA0E}">
        <p15:presenceInfo xmlns:p15="http://schemas.microsoft.com/office/powerpoint/2012/main" userId="S::carlie@wjec.co.uk::c0231411-37c3-431a-b511-6f1dc9b758d3" providerId="AD"/>
      </p:ext>
    </p:extLst>
  </p:cmAuthor>
  <p:cmAuthor id="5" name="Wilcock, Kirsten" initials="WK" lastIdx="14" clrIdx="4">
    <p:extLst>
      <p:ext uri="{19B8F6BF-5375-455C-9EA6-DF929625EA0E}">
        <p15:presenceInfo xmlns:p15="http://schemas.microsoft.com/office/powerpoint/2012/main" userId="S::wilcok@wjec.co.uk::aca797bc-42d0-4455-ac3c-3baca35f621b" providerId="AD"/>
      </p:ext>
    </p:extLst>
  </p:cmAuthor>
  <p:cmAuthor id="6" name="Harrison, Julia" initials="HJ" lastIdx="4" clrIdx="5">
    <p:extLst>
      <p:ext uri="{19B8F6BF-5375-455C-9EA6-DF929625EA0E}">
        <p15:presenceInfo xmlns:p15="http://schemas.microsoft.com/office/powerpoint/2012/main" userId="S::harrij@wjec.co.uk::a0fc4b42-9061-447e-89f8-a99c009d80c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55A0F"/>
    <a:srgbClr val="FFFF00"/>
    <a:srgbClr val="DCE6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99" d="100"/>
          <a:sy n="99" d="100"/>
        </p:scale>
        <p:origin x="555" y="75"/>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170FBE1-B2BE-4644-9A79-8E234D21AC4A}" type="datetimeFigureOut">
              <a:rPr lang="en-GB" smtClean="0"/>
              <a:t>20/12/2021</a:t>
            </a:fld>
            <a:endParaRPr lang="en-GB"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2236931-8A55-4E8B-8207-8C1889BB1345}" type="slidenum">
              <a:rPr lang="en-GB" smtClean="0"/>
              <a:t>‹#›</a:t>
            </a:fld>
            <a:endParaRPr lang="en-GB" dirty="0"/>
          </a:p>
        </p:txBody>
      </p:sp>
    </p:spTree>
    <p:extLst>
      <p:ext uri="{BB962C8B-B14F-4D97-AF65-F5344CB8AC3E}">
        <p14:creationId xmlns:p14="http://schemas.microsoft.com/office/powerpoint/2010/main" val="7133930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2236931-8A55-4E8B-8207-8C1889BB1345}" type="slidenum">
              <a:rPr lang="en-GB" smtClean="0"/>
              <a:t>2</a:t>
            </a:fld>
            <a:endParaRPr lang="en-GB" dirty="0"/>
          </a:p>
        </p:txBody>
      </p:sp>
    </p:spTree>
    <p:extLst>
      <p:ext uri="{BB962C8B-B14F-4D97-AF65-F5344CB8AC3E}">
        <p14:creationId xmlns:p14="http://schemas.microsoft.com/office/powerpoint/2010/main" val="5090348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2236931-8A55-4E8B-8207-8C1889BB1345}" type="slidenum">
              <a:rPr lang="en-GB" smtClean="0"/>
              <a:t>12</a:t>
            </a:fld>
            <a:endParaRPr lang="en-GB" dirty="0"/>
          </a:p>
        </p:txBody>
      </p:sp>
    </p:spTree>
    <p:extLst>
      <p:ext uri="{BB962C8B-B14F-4D97-AF65-F5344CB8AC3E}">
        <p14:creationId xmlns:p14="http://schemas.microsoft.com/office/powerpoint/2010/main" val="428789762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D91CEC97-3610-4BC3-9863-84860970E407}" type="datetimeFigureOut">
              <a:rPr lang="en-GB" smtClean="0"/>
              <a:t>20/12/2021</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dirty="0"/>
          </a:p>
        </p:txBody>
      </p:sp>
      <p:pic>
        <p:nvPicPr>
          <p:cNvPr id="1026"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12671" r="12791"/>
          <a:stretch/>
        </p:blipFill>
        <p:spPr bwMode="auto">
          <a:xfrm>
            <a:off x="0" y="0"/>
            <a:ext cx="9144000"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51520" y="5877272"/>
            <a:ext cx="792088" cy="791251"/>
          </a:xfrm>
          <a:prstGeom prst="rect">
            <a:avLst/>
          </a:prstGeom>
        </p:spPr>
      </p:pic>
    </p:spTree>
    <p:extLst>
      <p:ext uri="{BB962C8B-B14F-4D97-AF65-F5344CB8AC3E}">
        <p14:creationId xmlns:p14="http://schemas.microsoft.com/office/powerpoint/2010/main" val="7354595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91CEC97-3610-4BC3-9863-84860970E407}" type="datetimeFigureOut">
              <a:rPr lang="en-GB" smtClean="0"/>
              <a:t>20/12/2021</a:t>
            </a:fld>
            <a:endParaRPr lang="en-GB" dirty="0"/>
          </a:p>
        </p:txBody>
      </p:sp>
      <p:sp>
        <p:nvSpPr>
          <p:cNvPr id="3" name="Footer Placeholder 2"/>
          <p:cNvSpPr>
            <a:spLocks noGrp="1"/>
          </p:cNvSpPr>
          <p:nvPr>
            <p:ph type="ftr" sz="quarter" idx="11"/>
          </p:nvPr>
        </p:nvSpPr>
        <p:spPr/>
        <p:txBody>
          <a:bodyPr/>
          <a:lstStyle/>
          <a:p>
            <a:endParaRPr lang="en-GB" dirty="0"/>
          </a:p>
        </p:txBody>
      </p:sp>
      <p:sp>
        <p:nvSpPr>
          <p:cNvPr id="4" name="Slide Number Placeholder 3"/>
          <p:cNvSpPr>
            <a:spLocks noGrp="1"/>
          </p:cNvSpPr>
          <p:nvPr>
            <p:ph type="sldNum" sz="quarter" idx="12"/>
          </p:nvPr>
        </p:nvSpPr>
        <p:spPr/>
        <p:txBody>
          <a:bodyPr/>
          <a:lstStyle/>
          <a:p>
            <a:fld id="{1F29FF0E-3B88-4BA3-99B1-B148A18A82CB}" type="slidenum">
              <a:rPr lang="en-GB" smtClean="0"/>
              <a:t>‹#›</a:t>
            </a:fld>
            <a:endParaRPr lang="en-GB" dirty="0"/>
          </a:p>
        </p:txBody>
      </p:sp>
      <p:pic>
        <p:nvPicPr>
          <p:cNvPr id="6" name="Eduqas_Powerpoint_Templates_for PPT-1.psd"/>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7" name="TextBox 6"/>
          <p:cNvSpPr txBox="1"/>
          <p:nvPr userDrawn="1"/>
        </p:nvSpPr>
        <p:spPr>
          <a:xfrm>
            <a:off x="278740" y="569174"/>
            <a:ext cx="4769510" cy="634020"/>
          </a:xfrm>
          <a:prstGeom prst="rect">
            <a:avLst/>
          </a:prstGeom>
          <a:noFill/>
        </p:spPr>
        <p:txBody>
          <a:bodyPr wrap="square" rtlCol="0">
            <a:spAutoFit/>
          </a:bodyPr>
          <a:lstStyle/>
          <a:p>
            <a:pPr>
              <a:lnSpc>
                <a:spcPct val="80000"/>
              </a:lnSpc>
            </a:pPr>
            <a:r>
              <a:rPr lang="en-US" sz="4400" kern="1100" spc="-30" dirty="0">
                <a:solidFill>
                  <a:schemeClr val="bg1"/>
                </a:solidFill>
                <a:latin typeface="Gotham Rounded Book"/>
                <a:cs typeface="Gotham Rounded Book"/>
              </a:rPr>
              <a:t>Any Questions?</a:t>
            </a:r>
          </a:p>
        </p:txBody>
      </p:sp>
    </p:spTree>
    <p:extLst>
      <p:ext uri="{BB962C8B-B14F-4D97-AF65-F5344CB8AC3E}">
        <p14:creationId xmlns:p14="http://schemas.microsoft.com/office/powerpoint/2010/main" val="10016741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91CEC97-3610-4BC3-9863-84860970E407}" type="datetimeFigureOut">
              <a:rPr lang="en-GB" smtClean="0"/>
              <a:t>20/12/2021</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1F29FF0E-3B88-4BA3-99B1-B148A18A82CB}" type="slidenum">
              <a:rPr lang="en-GB" smtClean="0"/>
              <a:t>‹#›</a:t>
            </a:fld>
            <a:endParaRPr lang="en-GB" dirty="0"/>
          </a:p>
        </p:txBody>
      </p:sp>
    </p:spTree>
    <p:extLst>
      <p:ext uri="{BB962C8B-B14F-4D97-AF65-F5344CB8AC3E}">
        <p14:creationId xmlns:p14="http://schemas.microsoft.com/office/powerpoint/2010/main" val="24860929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91CEC97-3610-4BC3-9863-84860970E407}" type="datetimeFigureOut">
              <a:rPr lang="en-GB" smtClean="0"/>
              <a:t>20/12/2021</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1F29FF0E-3B88-4BA3-99B1-B148A18A82CB}" type="slidenum">
              <a:rPr lang="en-GB" smtClean="0"/>
              <a:t>‹#›</a:t>
            </a:fld>
            <a:endParaRPr lang="en-GB" dirty="0"/>
          </a:p>
        </p:txBody>
      </p:sp>
    </p:spTree>
    <p:extLst>
      <p:ext uri="{BB962C8B-B14F-4D97-AF65-F5344CB8AC3E}">
        <p14:creationId xmlns:p14="http://schemas.microsoft.com/office/powerpoint/2010/main" val="36274995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D91CEC97-3610-4BC3-9863-84860970E407}" type="datetimeFigureOut">
              <a:rPr lang="en-GB" smtClean="0"/>
              <a:t>20/12/2021</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dirty="0"/>
          </a:p>
        </p:txBody>
      </p:sp>
    </p:spTree>
    <p:extLst>
      <p:ext uri="{BB962C8B-B14F-4D97-AF65-F5344CB8AC3E}">
        <p14:creationId xmlns:p14="http://schemas.microsoft.com/office/powerpoint/2010/main" val="324382830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D91CEC97-3610-4BC3-9863-84860970E407}" type="datetimeFigureOut">
              <a:rPr lang="en-GB" smtClean="0"/>
              <a:t>20/12/2021</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dirty="0"/>
          </a:p>
        </p:txBody>
      </p:sp>
    </p:spTree>
    <p:extLst>
      <p:ext uri="{BB962C8B-B14F-4D97-AF65-F5344CB8AC3E}">
        <p14:creationId xmlns:p14="http://schemas.microsoft.com/office/powerpoint/2010/main" val="42730813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2_Title Slide">
    <p:spTree>
      <p:nvGrpSpPr>
        <p:cNvPr id="1" name=""/>
        <p:cNvGrpSpPr/>
        <p:nvPr/>
      </p:nvGrpSpPr>
      <p:grpSpPr>
        <a:xfrm>
          <a:off x="0" y="0"/>
          <a:ext cx="0" cy="0"/>
          <a:chOff x="0" y="0"/>
          <a:chExt cx="0" cy="0"/>
        </a:xfrm>
      </p:grpSpPr>
      <p:pic>
        <p:nvPicPr>
          <p:cNvPr id="8"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b="15344"/>
          <a:stretch/>
        </p:blipFill>
        <p:spPr bwMode="auto">
          <a:xfrm>
            <a:off x="0" y="0"/>
            <a:ext cx="9144000" cy="58057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pic>
        <p:nvPicPr>
          <p:cNvPr id="9" name="Picture 8"/>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146526" y="5928233"/>
            <a:ext cx="700998" cy="700998"/>
          </a:xfrm>
          <a:prstGeom prst="rect">
            <a:avLst/>
          </a:prstGeom>
          <a:noFill/>
          <a:extLst>
            <a:ext uri="{909E8E84-426E-40DD-AFC4-6F175D3DCCD1}">
              <a14:hiddenFill xmlns:a14="http://schemas.microsoft.com/office/drawing/2010/main">
                <a:solidFill>
                  <a:srgbClr val="FFFFFF"/>
                </a:solidFill>
              </a14:hiddenFill>
            </a:ext>
          </a:extLst>
        </p:spPr>
      </p:pic>
      <p:sp>
        <p:nvSpPr>
          <p:cNvPr id="4" name="Date Placeholder 3"/>
          <p:cNvSpPr>
            <a:spLocks noGrp="1"/>
          </p:cNvSpPr>
          <p:nvPr>
            <p:ph type="dt" sz="half" idx="10"/>
          </p:nvPr>
        </p:nvSpPr>
        <p:spPr/>
        <p:txBody>
          <a:bodyPr/>
          <a:lstStyle/>
          <a:p>
            <a:fld id="{D91CEC97-3610-4BC3-9863-84860970E407}" type="datetimeFigureOut">
              <a:rPr lang="en-GB" smtClean="0"/>
              <a:t>20/12/2021</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dirty="0"/>
          </a:p>
        </p:txBody>
      </p:sp>
    </p:spTree>
    <p:extLst>
      <p:ext uri="{BB962C8B-B14F-4D97-AF65-F5344CB8AC3E}">
        <p14:creationId xmlns:p14="http://schemas.microsoft.com/office/powerpoint/2010/main" val="216542395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2_Blank">
    <p:spTree>
      <p:nvGrpSpPr>
        <p:cNvPr id="1" name=""/>
        <p:cNvGrpSpPr/>
        <p:nvPr/>
      </p:nvGrpSpPr>
      <p:grpSpPr>
        <a:xfrm>
          <a:off x="0" y="0"/>
          <a:ext cx="0" cy="0"/>
          <a:chOff x="0" y="0"/>
          <a:chExt cx="0" cy="0"/>
        </a:xfrm>
      </p:grpSpPr>
      <p:sp>
        <p:nvSpPr>
          <p:cNvPr id="5" name="Text Placeholder 15"/>
          <p:cNvSpPr>
            <a:spLocks noGrp="1"/>
          </p:cNvSpPr>
          <p:nvPr>
            <p:ph type="body" sz="quarter" idx="14" hasCustomPrompt="1"/>
          </p:nvPr>
        </p:nvSpPr>
        <p:spPr>
          <a:xfrm>
            <a:off x="368300" y="1044575"/>
            <a:ext cx="8418513" cy="1046163"/>
          </a:xfrm>
        </p:spPr>
        <p:txBody>
          <a:bodyPr/>
          <a:lstStyle>
            <a:lvl1pPr marL="0" marR="0" indent="0" algn="l" defTabSz="457200" rtl="0" eaLnBrk="1" fontAlgn="auto" latinLnBrk="0" hangingPunct="1">
              <a:lnSpc>
                <a:spcPct val="100000"/>
              </a:lnSpc>
              <a:spcBef>
                <a:spcPts val="0"/>
              </a:spcBef>
              <a:spcAft>
                <a:spcPts val="0"/>
              </a:spcAft>
              <a:buClrTx/>
              <a:buSzTx/>
              <a:buFont typeface="Arial"/>
              <a:buNone/>
              <a:tabLst/>
              <a:defRPr sz="3200" baseline="0">
                <a:solidFill>
                  <a:srgbClr val="E75306"/>
                </a:solidFill>
              </a:defRPr>
            </a:lvl1pPr>
          </a:lstStyle>
          <a:p>
            <a:pPr lvl="0"/>
            <a:r>
              <a:rPr lang="en-US"/>
              <a:t>Title 1</a:t>
            </a:r>
          </a:p>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sz="3100" kern="1100" spc="-50">
                <a:solidFill>
                  <a:srgbClr val="F7B385"/>
                </a:solidFill>
                <a:latin typeface="Gotham Rounded Book"/>
                <a:cs typeface="Gotham Rounded Book"/>
              </a:rPr>
              <a:t>Title 2</a:t>
            </a:r>
          </a:p>
          <a:p>
            <a:pPr marL="0" marR="0" lvl="0" indent="0" algn="l" defTabSz="457200" rtl="0" eaLnBrk="1" fontAlgn="auto" latinLnBrk="0" hangingPunct="1">
              <a:lnSpc>
                <a:spcPct val="100000"/>
              </a:lnSpc>
              <a:spcBef>
                <a:spcPct val="20000"/>
              </a:spcBef>
              <a:spcAft>
                <a:spcPts val="0"/>
              </a:spcAft>
              <a:buClrTx/>
              <a:buSzTx/>
              <a:buFont typeface="Arial"/>
              <a:buNone/>
              <a:tabLst/>
              <a:defRPr/>
            </a:pPr>
            <a:endParaRPr lang="en-US" sz="3100" kern="1100" spc="-50">
              <a:solidFill>
                <a:srgbClr val="F7B385"/>
              </a:solidFill>
              <a:latin typeface="Gotham Rounded Book"/>
              <a:cs typeface="Gotham Rounded Book"/>
            </a:endParaRPr>
          </a:p>
        </p:txBody>
      </p:sp>
    </p:spTree>
    <p:extLst>
      <p:ext uri="{BB962C8B-B14F-4D97-AF65-F5344CB8AC3E}">
        <p14:creationId xmlns:p14="http://schemas.microsoft.com/office/powerpoint/2010/main" val="13855054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pic>
        <p:nvPicPr>
          <p:cNvPr id="8"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b="15344"/>
          <a:stretch/>
        </p:blipFill>
        <p:spPr bwMode="auto">
          <a:xfrm>
            <a:off x="0" y="0"/>
            <a:ext cx="9144000" cy="58057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pic>
        <p:nvPicPr>
          <p:cNvPr id="9" name="Picture 8" descr="Z:\Pictures\logos\WJEC_Logo_RGB.jp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46155" y="5928233"/>
            <a:ext cx="701740" cy="700998"/>
          </a:xfrm>
          <a:prstGeom prst="rect">
            <a:avLst/>
          </a:prstGeom>
          <a:noFill/>
          <a:extLst>
            <a:ext uri="{909E8E84-426E-40DD-AFC4-6F175D3DCCD1}">
              <a14:hiddenFill xmlns:a14="http://schemas.microsoft.com/office/drawing/2010/main">
                <a:solidFill>
                  <a:srgbClr val="FFFFFF"/>
                </a:solidFill>
              </a14:hiddenFill>
            </a:ext>
          </a:extLst>
        </p:spPr>
      </p:pic>
      <p:sp>
        <p:nvSpPr>
          <p:cNvPr id="4" name="Date Placeholder 3"/>
          <p:cNvSpPr>
            <a:spLocks noGrp="1"/>
          </p:cNvSpPr>
          <p:nvPr>
            <p:ph type="dt" sz="half" idx="10"/>
          </p:nvPr>
        </p:nvSpPr>
        <p:spPr/>
        <p:txBody>
          <a:bodyPr/>
          <a:lstStyle/>
          <a:p>
            <a:fld id="{D91CEC97-3610-4BC3-9863-84860970E407}" type="datetimeFigureOut">
              <a:rPr lang="en-GB" smtClean="0"/>
              <a:t>20/12/2021</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dirty="0"/>
          </a:p>
        </p:txBody>
      </p:sp>
    </p:spTree>
    <p:extLst>
      <p:ext uri="{BB962C8B-B14F-4D97-AF65-F5344CB8AC3E}">
        <p14:creationId xmlns:p14="http://schemas.microsoft.com/office/powerpoint/2010/main" val="17689240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7" name="Picture 4" descr="Y:\Tools and Systems\Educational Support\Marketing and Communications\Jay\Banners\Power Point\EDUQAS-POWERPOINTheader.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30891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D91CEC97-3610-4BC3-9863-84860970E407}" type="datetimeFigureOut">
              <a:rPr lang="en-GB" smtClean="0"/>
              <a:t>20/12/2021</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dirty="0"/>
          </a:p>
        </p:txBody>
      </p:sp>
    </p:spTree>
    <p:extLst>
      <p:ext uri="{BB962C8B-B14F-4D97-AF65-F5344CB8AC3E}">
        <p14:creationId xmlns:p14="http://schemas.microsoft.com/office/powerpoint/2010/main" val="5064665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8" name="Picture 7"/>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231" y="1911"/>
            <a:ext cx="9152231" cy="12652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D91CEC97-3610-4BC3-9863-84860970E407}" type="datetimeFigureOut">
              <a:rPr lang="en-GB" smtClean="0"/>
              <a:t>20/12/2021</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dirty="0"/>
          </a:p>
        </p:txBody>
      </p:sp>
    </p:spTree>
    <p:extLst>
      <p:ext uri="{BB962C8B-B14F-4D97-AF65-F5344CB8AC3E}">
        <p14:creationId xmlns:p14="http://schemas.microsoft.com/office/powerpoint/2010/main" val="32996696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91CEC97-3610-4BC3-9863-84860970E407}" type="datetimeFigureOut">
              <a:rPr lang="en-GB" smtClean="0"/>
              <a:t>20/12/2021</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dirty="0"/>
          </a:p>
        </p:txBody>
      </p:sp>
    </p:spTree>
    <p:extLst>
      <p:ext uri="{BB962C8B-B14F-4D97-AF65-F5344CB8AC3E}">
        <p14:creationId xmlns:p14="http://schemas.microsoft.com/office/powerpoint/2010/main" val="41679909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D91CEC97-3610-4BC3-9863-84860970E407}" type="datetimeFigureOut">
              <a:rPr lang="en-GB" smtClean="0"/>
              <a:t>20/12/2021</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1F29FF0E-3B88-4BA3-99B1-B148A18A82CB}" type="slidenum">
              <a:rPr lang="en-GB" smtClean="0"/>
              <a:t>‹#›</a:t>
            </a:fld>
            <a:endParaRPr lang="en-GB" dirty="0"/>
          </a:p>
        </p:txBody>
      </p:sp>
    </p:spTree>
    <p:extLst>
      <p:ext uri="{BB962C8B-B14F-4D97-AF65-F5344CB8AC3E}">
        <p14:creationId xmlns:p14="http://schemas.microsoft.com/office/powerpoint/2010/main" val="31991815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D91CEC97-3610-4BC3-9863-84860970E407}" type="datetimeFigureOut">
              <a:rPr lang="en-GB" smtClean="0"/>
              <a:t>20/12/2021</a:t>
            </a:fld>
            <a:endParaRPr lang="en-GB" dirty="0"/>
          </a:p>
        </p:txBody>
      </p:sp>
      <p:sp>
        <p:nvSpPr>
          <p:cNvPr id="8" name="Footer Placeholder 7"/>
          <p:cNvSpPr>
            <a:spLocks noGrp="1"/>
          </p:cNvSpPr>
          <p:nvPr>
            <p:ph type="ftr" sz="quarter" idx="11"/>
          </p:nvPr>
        </p:nvSpPr>
        <p:spPr/>
        <p:txBody>
          <a:bodyPr/>
          <a:lstStyle/>
          <a:p>
            <a:endParaRPr lang="en-GB" dirty="0"/>
          </a:p>
        </p:txBody>
      </p:sp>
      <p:sp>
        <p:nvSpPr>
          <p:cNvPr id="9" name="Slide Number Placeholder 8"/>
          <p:cNvSpPr>
            <a:spLocks noGrp="1"/>
          </p:cNvSpPr>
          <p:nvPr>
            <p:ph type="sldNum" sz="quarter" idx="12"/>
          </p:nvPr>
        </p:nvSpPr>
        <p:spPr/>
        <p:txBody>
          <a:bodyPr/>
          <a:lstStyle/>
          <a:p>
            <a:fld id="{1F29FF0E-3B88-4BA3-99B1-B148A18A82CB}" type="slidenum">
              <a:rPr lang="en-GB" smtClean="0"/>
              <a:t>‹#›</a:t>
            </a:fld>
            <a:endParaRPr lang="en-GB" dirty="0"/>
          </a:p>
        </p:txBody>
      </p:sp>
    </p:spTree>
    <p:extLst>
      <p:ext uri="{BB962C8B-B14F-4D97-AF65-F5344CB8AC3E}">
        <p14:creationId xmlns:p14="http://schemas.microsoft.com/office/powerpoint/2010/main" val="18955776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D91CEC97-3610-4BC3-9863-84860970E407}" type="datetimeFigureOut">
              <a:rPr lang="en-GB" smtClean="0"/>
              <a:t>20/12/2021</a:t>
            </a:fld>
            <a:endParaRPr lang="en-GB" dirty="0"/>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1F29FF0E-3B88-4BA3-99B1-B148A18A82CB}" type="slidenum">
              <a:rPr lang="en-GB" smtClean="0"/>
              <a:t>‹#›</a:t>
            </a:fld>
            <a:endParaRPr lang="en-GB" dirty="0"/>
          </a:p>
        </p:txBody>
      </p:sp>
    </p:spTree>
    <p:extLst>
      <p:ext uri="{BB962C8B-B14F-4D97-AF65-F5344CB8AC3E}">
        <p14:creationId xmlns:p14="http://schemas.microsoft.com/office/powerpoint/2010/main" val="24537217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91CEC97-3610-4BC3-9863-84860970E407}" type="datetimeFigureOut">
              <a:rPr lang="en-GB" smtClean="0"/>
              <a:t>20/12/2021</a:t>
            </a:fld>
            <a:endParaRPr lang="en-GB" dirty="0"/>
          </a:p>
        </p:txBody>
      </p:sp>
      <p:sp>
        <p:nvSpPr>
          <p:cNvPr id="3" name="Footer Placeholder 2"/>
          <p:cNvSpPr>
            <a:spLocks noGrp="1"/>
          </p:cNvSpPr>
          <p:nvPr>
            <p:ph type="ftr" sz="quarter" idx="11"/>
          </p:nvPr>
        </p:nvSpPr>
        <p:spPr/>
        <p:txBody>
          <a:bodyPr/>
          <a:lstStyle/>
          <a:p>
            <a:endParaRPr lang="en-GB" dirty="0"/>
          </a:p>
        </p:txBody>
      </p:sp>
      <p:sp>
        <p:nvSpPr>
          <p:cNvPr id="4" name="Slide Number Placeholder 3"/>
          <p:cNvSpPr>
            <a:spLocks noGrp="1"/>
          </p:cNvSpPr>
          <p:nvPr>
            <p:ph type="sldNum" sz="quarter" idx="12"/>
          </p:nvPr>
        </p:nvSpPr>
        <p:spPr/>
        <p:txBody>
          <a:bodyPr/>
          <a:lstStyle/>
          <a:p>
            <a:fld id="{1F29FF0E-3B88-4BA3-99B1-B148A18A82CB}" type="slidenum">
              <a:rPr lang="en-GB" smtClean="0"/>
              <a:t>‹#›</a:t>
            </a:fld>
            <a:endParaRPr lang="en-GB" dirty="0"/>
          </a:p>
        </p:txBody>
      </p:sp>
      <p:pic>
        <p:nvPicPr>
          <p:cNvPr id="6" name="Eduqas_Powerpoint_Templates_for PPT-1.psd"/>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7" name="TextBox 6"/>
          <p:cNvSpPr txBox="1"/>
          <p:nvPr userDrawn="1"/>
        </p:nvSpPr>
        <p:spPr>
          <a:xfrm>
            <a:off x="278740" y="569174"/>
            <a:ext cx="4769510" cy="634020"/>
          </a:xfrm>
          <a:prstGeom prst="rect">
            <a:avLst/>
          </a:prstGeom>
          <a:noFill/>
        </p:spPr>
        <p:txBody>
          <a:bodyPr wrap="square" rtlCol="0">
            <a:spAutoFit/>
          </a:bodyPr>
          <a:lstStyle/>
          <a:p>
            <a:pPr>
              <a:lnSpc>
                <a:spcPct val="80000"/>
              </a:lnSpc>
            </a:pPr>
            <a:r>
              <a:rPr lang="en-US" sz="4400" kern="1100" spc="-30" dirty="0">
                <a:solidFill>
                  <a:schemeClr val="bg1"/>
                </a:solidFill>
                <a:latin typeface="Gotham Rounded Book"/>
                <a:cs typeface="Gotham Rounded Book"/>
              </a:rPr>
              <a:t>Any Questions?</a:t>
            </a:r>
          </a:p>
        </p:txBody>
      </p:sp>
    </p:spTree>
    <p:extLst>
      <p:ext uri="{BB962C8B-B14F-4D97-AF65-F5344CB8AC3E}">
        <p14:creationId xmlns:p14="http://schemas.microsoft.com/office/powerpoint/2010/main" val="32895017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1CEC97-3610-4BC3-9863-84860970E407}" type="datetimeFigureOut">
              <a:rPr lang="en-GB" smtClean="0"/>
              <a:t>20/12/2021</a:t>
            </a:fld>
            <a:endParaRPr lang="en-GB"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F29FF0E-3B88-4BA3-99B1-B148A18A82CB}" type="slidenum">
              <a:rPr lang="en-GB" smtClean="0"/>
              <a:t>‹#›</a:t>
            </a:fld>
            <a:endParaRPr lang="en-GB" dirty="0"/>
          </a:p>
        </p:txBody>
      </p:sp>
    </p:spTree>
    <p:extLst>
      <p:ext uri="{BB962C8B-B14F-4D97-AF65-F5344CB8AC3E}">
        <p14:creationId xmlns:p14="http://schemas.microsoft.com/office/powerpoint/2010/main" val="31501308"/>
      </p:ext>
    </p:extLst>
  </p:cSld>
  <p:clrMap bg1="lt1" tx1="dk1" bg2="lt2" tx2="dk2" accent1="accent1" accent2="accent2" accent3="accent3" accent4="accent4" accent5="accent5" accent6="accent6" hlink="hlink" folHlink="folHlink"/>
  <p:sldLayoutIdLst>
    <p:sldLayoutId id="2147483649" r:id="rId1"/>
    <p:sldLayoutId id="2147483661" r:id="rId2"/>
    <p:sldLayoutId id="2147483650" r:id="rId3"/>
    <p:sldLayoutId id="2147483662" r:id="rId4"/>
    <p:sldLayoutId id="2147483651" r:id="rId5"/>
    <p:sldLayoutId id="2147483652" r:id="rId6"/>
    <p:sldLayoutId id="2147483653" r:id="rId7"/>
    <p:sldLayoutId id="2147483654" r:id="rId8"/>
    <p:sldLayoutId id="2147483655" r:id="rId9"/>
    <p:sldLayoutId id="2147483660" r:id="rId10"/>
    <p:sldLayoutId id="2147483656" r:id="rId11"/>
    <p:sldLayoutId id="2147483657" r:id="rId12"/>
    <p:sldLayoutId id="2147483658" r:id="rId13"/>
    <p:sldLayoutId id="2147483659" r:id="rId14"/>
    <p:sldLayoutId id="2147483664" r:id="rId15"/>
    <p:sldLayoutId id="2147483665" r:id="rId16"/>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16.xml"/><Relationship Id="rId4" Type="http://schemas.openxmlformats.org/officeDocument/2006/relationships/image" Target="../media/image1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hyperlink" Target="mailto:GCEGeography@eduqas.co.uk" TargetMode="Externa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duqas_Powerpoint_Templates_for PPT-1.psd"/>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9939"/>
            <a:ext cx="9144000" cy="6858000"/>
          </a:xfrm>
          <a:prstGeom prst="rect">
            <a:avLst/>
          </a:prstGeom>
        </p:spPr>
      </p:pic>
      <p:sp>
        <p:nvSpPr>
          <p:cNvPr id="7" name="TextBox 6"/>
          <p:cNvSpPr txBox="1"/>
          <p:nvPr/>
        </p:nvSpPr>
        <p:spPr>
          <a:xfrm>
            <a:off x="278740" y="1098550"/>
            <a:ext cx="8446160" cy="3884140"/>
          </a:xfrm>
          <a:prstGeom prst="rect">
            <a:avLst/>
          </a:prstGeom>
          <a:noFill/>
        </p:spPr>
        <p:txBody>
          <a:bodyPr wrap="square" rtlCol="0">
            <a:spAutoFit/>
          </a:bodyPr>
          <a:lstStyle/>
          <a:p>
            <a:pPr>
              <a:lnSpc>
                <a:spcPct val="80000"/>
              </a:lnSpc>
            </a:pPr>
            <a:r>
              <a:rPr lang="en-GB" sz="4400" dirty="0">
                <a:solidFill>
                  <a:schemeClr val="bg1"/>
                </a:solidFill>
                <a:latin typeface="Arial" panose="020B0604020202020204" pitchFamily="34" charset="0"/>
                <a:cs typeface="Arial" panose="020B0604020202020204" pitchFamily="34" charset="0"/>
              </a:rPr>
              <a:t>Assessing WJEC Eduqas </a:t>
            </a:r>
            <a:r>
              <a:rPr lang="en-GB" sz="4400" i="1" dirty="0">
                <a:solidFill>
                  <a:schemeClr val="bg1"/>
                </a:solidFill>
                <a:latin typeface="Arial" panose="020B0604020202020204" pitchFamily="34" charset="0"/>
                <a:cs typeface="Arial" panose="020B0604020202020204" pitchFamily="34" charset="0"/>
              </a:rPr>
              <a:t>A level Geography</a:t>
            </a:r>
          </a:p>
          <a:p>
            <a:pPr>
              <a:lnSpc>
                <a:spcPct val="80000"/>
              </a:lnSpc>
            </a:pPr>
            <a:endParaRPr lang="en-GB" sz="4400" i="1" dirty="0">
              <a:solidFill>
                <a:schemeClr val="bg1"/>
              </a:solidFill>
              <a:latin typeface="Arial" panose="020B0604020202020204" pitchFamily="34" charset="0"/>
              <a:cs typeface="Arial" panose="020B0604020202020204" pitchFamily="34" charset="0"/>
            </a:endParaRPr>
          </a:p>
          <a:p>
            <a:pPr>
              <a:lnSpc>
                <a:spcPct val="80000"/>
              </a:lnSpc>
            </a:pPr>
            <a:endParaRPr lang="en-GB" sz="4400" i="1" dirty="0">
              <a:solidFill>
                <a:schemeClr val="bg1"/>
              </a:solidFill>
              <a:latin typeface="Arial" panose="020B0604020202020204" pitchFamily="34" charset="0"/>
              <a:cs typeface="Arial" panose="020B0604020202020204" pitchFamily="34" charset="0"/>
            </a:endParaRPr>
          </a:p>
          <a:p>
            <a:pPr>
              <a:lnSpc>
                <a:spcPct val="80000"/>
              </a:lnSpc>
            </a:pPr>
            <a:endParaRPr lang="en-GB" sz="4400" i="1" dirty="0">
              <a:solidFill>
                <a:schemeClr val="bg1"/>
              </a:solidFill>
              <a:latin typeface="Arial" panose="020B0604020202020204" pitchFamily="34" charset="0"/>
              <a:cs typeface="Arial" panose="020B0604020202020204" pitchFamily="34" charset="0"/>
            </a:endParaRPr>
          </a:p>
          <a:p>
            <a:pPr>
              <a:lnSpc>
                <a:spcPct val="80000"/>
              </a:lnSpc>
            </a:pPr>
            <a:r>
              <a:rPr lang="en-GB" sz="4400" dirty="0">
                <a:solidFill>
                  <a:schemeClr val="bg1"/>
                </a:solidFill>
                <a:latin typeface="Arial" panose="020B0604020202020204" pitchFamily="34" charset="0"/>
                <a:cs typeface="Arial" panose="020B0604020202020204" pitchFamily="34" charset="0"/>
              </a:rPr>
              <a:t>Marking </a:t>
            </a:r>
            <a:r>
              <a:rPr lang="en-GB" sz="4400">
                <a:solidFill>
                  <a:schemeClr val="bg1"/>
                </a:solidFill>
                <a:latin typeface="Arial" panose="020B0604020202020204" pitchFamily="34" charset="0"/>
                <a:cs typeface="Arial" panose="020B0604020202020204" pitchFamily="34" charset="0"/>
              </a:rPr>
              <a:t>Component 3 </a:t>
            </a:r>
            <a:endParaRPr lang="en-US" sz="4400" kern="1100" spc="-30" dirty="0">
              <a:solidFill>
                <a:srgbClr val="F7B385"/>
              </a:solidFill>
              <a:latin typeface="Gotham Rounded Book"/>
              <a:cs typeface="Gotham Rounded Book"/>
            </a:endParaRPr>
          </a:p>
          <a:p>
            <a:pPr>
              <a:lnSpc>
                <a:spcPct val="80000"/>
              </a:lnSpc>
            </a:pPr>
            <a:endParaRPr lang="en-US" sz="4400" kern="1100" spc="-30" dirty="0">
              <a:solidFill>
                <a:schemeClr val="bg1"/>
              </a:solidFill>
              <a:latin typeface="Gotham Rounded Book"/>
              <a:cs typeface="Gotham Rounded Book"/>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3271" y="6120618"/>
            <a:ext cx="678007" cy="6780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 name="Picture 2" descr="Z:\Pictures\logos\WJEC_Logo_RGB.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78740" y="5868674"/>
            <a:ext cx="736270" cy="7354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601981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243408"/>
            <a:ext cx="8229600" cy="143109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3600" dirty="0"/>
              <a:t>Assessing evidence – AO1</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242316" y="1187686"/>
            <a:ext cx="8659368"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endParaRPr lang="en-GB" sz="2400" b="1" dirty="0"/>
          </a:p>
          <a:p>
            <a:endParaRPr lang="en-GB" sz="2400" b="1" dirty="0"/>
          </a:p>
          <a:p>
            <a:pPr lvl="0"/>
            <a:endParaRPr lang="en-GB" sz="2400" b="1" dirty="0"/>
          </a:p>
        </p:txBody>
      </p:sp>
      <p:graphicFrame>
        <p:nvGraphicFramePr>
          <p:cNvPr id="2" name="Table 1">
            <a:extLst>
              <a:ext uri="{FF2B5EF4-FFF2-40B4-BE49-F238E27FC236}">
                <a16:creationId xmlns:a16="http://schemas.microsoft.com/office/drawing/2014/main" id="{04F5C33D-5DE6-41E3-B947-E4CBE442BA84}"/>
              </a:ext>
            </a:extLst>
          </p:cNvPr>
          <p:cNvGraphicFramePr>
            <a:graphicFrameLocks noGrp="1"/>
          </p:cNvGraphicFramePr>
          <p:nvPr>
            <p:extLst>
              <p:ext uri="{D42A27DB-BD31-4B8C-83A1-F6EECF244321}">
                <p14:modId xmlns:p14="http://schemas.microsoft.com/office/powerpoint/2010/main" val="1913338268"/>
              </p:ext>
            </p:extLst>
          </p:nvPr>
        </p:nvGraphicFramePr>
        <p:xfrm>
          <a:off x="1911096" y="1287063"/>
          <a:ext cx="5321808" cy="5334228"/>
        </p:xfrm>
        <a:graphic>
          <a:graphicData uri="http://schemas.openxmlformats.org/drawingml/2006/table">
            <a:tbl>
              <a:tblPr firstRow="1" firstCol="1" bandRow="1"/>
              <a:tblGrid>
                <a:gridCol w="734792">
                  <a:extLst>
                    <a:ext uri="{9D8B030D-6E8A-4147-A177-3AD203B41FA5}">
                      <a16:colId xmlns:a16="http://schemas.microsoft.com/office/drawing/2014/main" val="564865421"/>
                    </a:ext>
                  </a:extLst>
                </a:gridCol>
                <a:gridCol w="4587016">
                  <a:extLst>
                    <a:ext uri="{9D8B030D-6E8A-4147-A177-3AD203B41FA5}">
                      <a16:colId xmlns:a16="http://schemas.microsoft.com/office/drawing/2014/main" val="3696098406"/>
                    </a:ext>
                  </a:extLst>
                </a:gridCol>
              </a:tblGrid>
              <a:tr h="172672">
                <a:tc>
                  <a:txBody>
                    <a:bodyPr/>
                    <a:lstStyle/>
                    <a:p>
                      <a:r>
                        <a:rPr lang="en-GB" sz="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800" dirty="0">
                        <a:effectLst/>
                        <a:latin typeface="Calibri" panose="020F0502020204030204" pitchFamily="34" charset="0"/>
                        <a:ea typeface="Calibri" panose="020F0502020204030204" pitchFamily="34" charset="0"/>
                        <a:cs typeface="Times New Roman" panose="02020603050405020304" pitchFamily="18" charset="0"/>
                      </a:endParaRPr>
                    </a:p>
                  </a:txBody>
                  <a:tcPr marL="8292" marR="8292" marT="5191" marB="519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spcBef>
                          <a:spcPts val="400"/>
                        </a:spcBef>
                        <a:spcAft>
                          <a:spcPts val="400"/>
                        </a:spcAft>
                      </a:pPr>
                      <a:r>
                        <a:rPr lang="en-GB" sz="1000" b="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AO1 [14 marks]</a:t>
                      </a:r>
                      <a:endParaRPr lang="en-GB"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8292" marR="8292" marT="5191" marB="519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3975445828"/>
                  </a:ext>
                </a:extLst>
              </a:tr>
              <a:tr h="417387">
                <a:tc>
                  <a:txBody>
                    <a:bodyPr/>
                    <a:lstStyle/>
                    <a:p>
                      <a:pPr algn="ctr"/>
                      <a:r>
                        <a:rPr lang="en-GB" sz="1000" b="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Band</a:t>
                      </a:r>
                      <a:endParaRPr lang="en-GB"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8292" marR="8292" marT="5191" marB="519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000"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Demonstrate knowledge and understanding of places, environments, concepts, processes, interactions and change at a variety of scales.</a:t>
                      </a:r>
                      <a:endParaRPr lang="en-GB"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8292" marR="8292" marT="5191" marB="519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58743795"/>
                  </a:ext>
                </a:extLst>
              </a:tr>
              <a:tr h="2201475">
                <a:tc>
                  <a:txBody>
                    <a:bodyPr/>
                    <a:lstStyle/>
                    <a:p>
                      <a:pPr algn="ctr"/>
                      <a:r>
                        <a:rPr lang="en-GB" sz="1000" b="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4</a:t>
                      </a:r>
                      <a:endParaRPr lang="en-GB"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8292" marR="8292" marT="5191" marB="519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GB" sz="1100" b="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10-14 marks</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gn="ctr"/>
                      <a:r>
                        <a:rPr lang="en-GB" sz="1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Demonstrates </a:t>
                      </a:r>
                      <a:r>
                        <a:rPr lang="en-GB" sz="1100" dirty="0">
                          <a:solidFill>
                            <a:srgbClr val="00000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thorough and accurate knowledge</a:t>
                      </a:r>
                      <a:r>
                        <a:rPr lang="en-GB" sz="1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confident understanding of relevant concepts and principles throughout the response that is wholly relevant to the question.</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1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endParaRPr lang="en-GB" sz="1100" dirty="0">
                        <a:effectLst/>
                        <a:latin typeface="Arial" panose="020B0604020202020204" pitchFamily="34" charset="0"/>
                        <a:ea typeface="Calibri" panose="020F0502020204030204" pitchFamily="34" charset="0"/>
                        <a:cs typeface="Times New Roman" panose="02020603050405020304" pitchFamily="18" charset="0"/>
                      </a:endParaRPr>
                    </a:p>
                    <a:p>
                      <a:r>
                        <a:rPr lang="en-GB" sz="1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Demonstrates knowledge and understanding through the use of </a:t>
                      </a:r>
                      <a:r>
                        <a:rPr lang="en-GB" sz="1100" dirty="0">
                          <a:solidFill>
                            <a:srgbClr val="00000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appropriate, accurate and well-developed examples</a:t>
                      </a:r>
                      <a:r>
                        <a:rPr lang="en-GB" sz="1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Wholly appropriate, </a:t>
                      </a:r>
                      <a:r>
                        <a:rPr lang="en-GB" sz="1100" dirty="0">
                          <a:solidFill>
                            <a:srgbClr val="00000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accurate and relevant supporting geographical terminology </a:t>
                      </a:r>
                      <a:r>
                        <a:rPr lang="en-GB" sz="1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is well used.</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Well-directed and well-annotated sketch maps / diagrams are included and should be credited.</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8292" marR="8292" marT="5191" marB="519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98131914"/>
                  </a:ext>
                </a:extLst>
              </a:tr>
              <a:tr h="2386827">
                <a:tc>
                  <a:txBody>
                    <a:bodyPr/>
                    <a:lstStyle/>
                    <a:p>
                      <a:pPr algn="ctr"/>
                      <a:r>
                        <a:rPr lang="en-GB" sz="1000" b="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3</a:t>
                      </a:r>
                      <a:endParaRPr lang="en-GB"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7787" marR="77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GB" sz="1100" b="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7-9 marks</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gn="ctr"/>
                      <a:r>
                        <a:rPr lang="en-GB" sz="1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Demonstrates </a:t>
                      </a:r>
                      <a:r>
                        <a:rPr lang="en-GB" sz="1100" dirty="0">
                          <a:solidFill>
                            <a:srgbClr val="00000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secure factual knowledge </a:t>
                      </a:r>
                      <a:r>
                        <a:rPr lang="en-GB" sz="1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and reasonable understanding of relevant concepts and principles for large portions of the response that is mostly relevant to the question.</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Demonstrates knowledge and understanding through the use of appropriate, </a:t>
                      </a:r>
                      <a:r>
                        <a:rPr lang="en-GB" sz="1100" dirty="0">
                          <a:solidFill>
                            <a:srgbClr val="00000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generally accurate and developed examples</a:t>
                      </a:r>
                      <a:r>
                        <a:rPr lang="en-GB" sz="1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The use of </a:t>
                      </a:r>
                      <a:r>
                        <a:rPr lang="en-GB" sz="1100" dirty="0">
                          <a:solidFill>
                            <a:srgbClr val="00000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appropriate and mostly relevant geographical terminology </a:t>
                      </a:r>
                      <a:r>
                        <a:rPr lang="en-GB" sz="1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is evident.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Appropriate, basically accurate annotated sketch maps / diagrams are included and should be credited.</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7787" marR="778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81732618"/>
                  </a:ext>
                </a:extLst>
              </a:tr>
            </a:tbl>
          </a:graphicData>
        </a:graphic>
      </p:graphicFrame>
      <p:sp>
        <p:nvSpPr>
          <p:cNvPr id="5" name="Speech Bubble: Rectangle 4">
            <a:extLst>
              <a:ext uri="{FF2B5EF4-FFF2-40B4-BE49-F238E27FC236}">
                <a16:creationId xmlns:a16="http://schemas.microsoft.com/office/drawing/2014/main" id="{A7FA46FB-989E-40CC-9032-F44E6F277AE5}"/>
              </a:ext>
            </a:extLst>
          </p:cNvPr>
          <p:cNvSpPr/>
          <p:nvPr/>
        </p:nvSpPr>
        <p:spPr>
          <a:xfrm>
            <a:off x="7307886" y="1837852"/>
            <a:ext cx="1685039" cy="1662429"/>
          </a:xfrm>
          <a:prstGeom prst="wedgeRectCallout">
            <a:avLst>
              <a:gd name="adj1" fmla="val -63417"/>
              <a:gd name="adj2" fmla="val 2280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t>In Band 4, look for accurate and developed factual knowledge and examples, appropriately linked to the question.</a:t>
            </a:r>
          </a:p>
        </p:txBody>
      </p:sp>
      <p:sp>
        <p:nvSpPr>
          <p:cNvPr id="7" name="Speech Bubble: Rectangle 6">
            <a:extLst>
              <a:ext uri="{FF2B5EF4-FFF2-40B4-BE49-F238E27FC236}">
                <a16:creationId xmlns:a16="http://schemas.microsoft.com/office/drawing/2014/main" id="{C320ADF1-3BD8-4167-8747-BA0B7FD0FD5A}"/>
              </a:ext>
            </a:extLst>
          </p:cNvPr>
          <p:cNvSpPr/>
          <p:nvPr/>
        </p:nvSpPr>
        <p:spPr>
          <a:xfrm>
            <a:off x="103645" y="2969538"/>
            <a:ext cx="1732469" cy="1753094"/>
          </a:xfrm>
          <a:prstGeom prst="wedgeRectCallout">
            <a:avLst>
              <a:gd name="adj1" fmla="val 63615"/>
              <a:gd name="adj2" fmla="val -2507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t>Accurate and relevant sketch maps or diagrams e.g. Park’s Model can gain good credit where appropriately used, but are </a:t>
            </a:r>
            <a:r>
              <a:rPr lang="en-GB" sz="1400" b="1" dirty="0"/>
              <a:t>not</a:t>
            </a:r>
            <a:r>
              <a:rPr lang="en-GB" sz="1400" dirty="0"/>
              <a:t> compulsory.</a:t>
            </a:r>
          </a:p>
        </p:txBody>
      </p:sp>
      <p:sp>
        <p:nvSpPr>
          <p:cNvPr id="8" name="Speech Bubble: Rectangle 7">
            <a:extLst>
              <a:ext uri="{FF2B5EF4-FFF2-40B4-BE49-F238E27FC236}">
                <a16:creationId xmlns:a16="http://schemas.microsoft.com/office/drawing/2014/main" id="{4D884813-3CA7-4D45-A0D8-DEC78B50FD3B}"/>
              </a:ext>
            </a:extLst>
          </p:cNvPr>
          <p:cNvSpPr/>
          <p:nvPr/>
        </p:nvSpPr>
        <p:spPr>
          <a:xfrm>
            <a:off x="7307886" y="4016495"/>
            <a:ext cx="1685039" cy="2349552"/>
          </a:xfrm>
          <a:prstGeom prst="wedgeRectCallout">
            <a:avLst>
              <a:gd name="adj1" fmla="val -63417"/>
              <a:gd name="adj2" fmla="val 2280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t>In Band 3, look for factual knowledge that is generally secure. Terminology will be mostly relevant with examples  appropriately linked to the question and mostly developed.</a:t>
            </a:r>
          </a:p>
        </p:txBody>
      </p:sp>
    </p:spTree>
    <p:extLst>
      <p:ext uri="{BB962C8B-B14F-4D97-AF65-F5344CB8AC3E}">
        <p14:creationId xmlns:p14="http://schemas.microsoft.com/office/powerpoint/2010/main" val="3243843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243408"/>
            <a:ext cx="8229600" cy="143109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3600" dirty="0"/>
              <a:t>Assessing evidence – AO1</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242316" y="1187686"/>
            <a:ext cx="8659368"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endParaRPr lang="en-GB" sz="2400" b="1" dirty="0"/>
          </a:p>
          <a:p>
            <a:endParaRPr lang="en-GB" sz="2400" b="1" dirty="0"/>
          </a:p>
          <a:p>
            <a:pPr lvl="0"/>
            <a:endParaRPr lang="en-GB" sz="2400" b="1" dirty="0"/>
          </a:p>
        </p:txBody>
      </p:sp>
      <p:graphicFrame>
        <p:nvGraphicFramePr>
          <p:cNvPr id="2" name="Table 1">
            <a:extLst>
              <a:ext uri="{FF2B5EF4-FFF2-40B4-BE49-F238E27FC236}">
                <a16:creationId xmlns:a16="http://schemas.microsoft.com/office/drawing/2014/main" id="{04F5C33D-5DE6-41E3-B947-E4CBE442BA84}"/>
              </a:ext>
            </a:extLst>
          </p:cNvPr>
          <p:cNvGraphicFramePr>
            <a:graphicFrameLocks noGrp="1"/>
          </p:cNvGraphicFramePr>
          <p:nvPr>
            <p:extLst>
              <p:ext uri="{D42A27DB-BD31-4B8C-83A1-F6EECF244321}">
                <p14:modId xmlns:p14="http://schemas.microsoft.com/office/powerpoint/2010/main" val="2649421607"/>
              </p:ext>
            </p:extLst>
          </p:nvPr>
        </p:nvGraphicFramePr>
        <p:xfrm>
          <a:off x="1911096" y="1369359"/>
          <a:ext cx="5321808" cy="4616867"/>
        </p:xfrm>
        <a:graphic>
          <a:graphicData uri="http://schemas.openxmlformats.org/drawingml/2006/table">
            <a:tbl>
              <a:tblPr firstRow="1" firstCol="1" bandRow="1"/>
              <a:tblGrid>
                <a:gridCol w="734792">
                  <a:extLst>
                    <a:ext uri="{9D8B030D-6E8A-4147-A177-3AD203B41FA5}">
                      <a16:colId xmlns:a16="http://schemas.microsoft.com/office/drawing/2014/main" val="564865421"/>
                    </a:ext>
                  </a:extLst>
                </a:gridCol>
                <a:gridCol w="4587016">
                  <a:extLst>
                    <a:ext uri="{9D8B030D-6E8A-4147-A177-3AD203B41FA5}">
                      <a16:colId xmlns:a16="http://schemas.microsoft.com/office/drawing/2014/main" val="3696098406"/>
                    </a:ext>
                  </a:extLst>
                </a:gridCol>
              </a:tblGrid>
              <a:tr h="150393">
                <a:tc>
                  <a:txBody>
                    <a:bodyPr/>
                    <a:lstStyle/>
                    <a:p>
                      <a:r>
                        <a:rPr lang="en-GB" sz="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800" dirty="0">
                        <a:effectLst/>
                        <a:latin typeface="Calibri" panose="020F0502020204030204" pitchFamily="34" charset="0"/>
                        <a:ea typeface="Calibri" panose="020F0502020204030204" pitchFamily="34" charset="0"/>
                        <a:cs typeface="Times New Roman" panose="02020603050405020304" pitchFamily="18" charset="0"/>
                      </a:endParaRPr>
                    </a:p>
                  </a:txBody>
                  <a:tcPr marL="8292" marR="8292" marT="5191" marB="519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spcBef>
                          <a:spcPts val="400"/>
                        </a:spcBef>
                        <a:spcAft>
                          <a:spcPts val="400"/>
                        </a:spcAft>
                      </a:pPr>
                      <a:r>
                        <a:rPr lang="en-GB" sz="1000" b="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AO1 [14 marks]</a:t>
                      </a:r>
                      <a:endParaRPr lang="en-GB"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8292" marR="8292" marT="5191" marB="519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3975445828"/>
                  </a:ext>
                </a:extLst>
              </a:tr>
              <a:tr h="363534">
                <a:tc>
                  <a:txBody>
                    <a:bodyPr/>
                    <a:lstStyle/>
                    <a:p>
                      <a:pPr algn="ctr"/>
                      <a:r>
                        <a:rPr lang="en-GB" sz="1000" b="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Band</a:t>
                      </a:r>
                      <a:endParaRPr lang="en-GB"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8292" marR="8292" marT="5191" marB="519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000"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Demonstrate knowledge and understanding of places, environments, concepts, processes, interactions and change at a variety of scales.</a:t>
                      </a:r>
                      <a:endParaRPr lang="en-GB"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8292" marR="8292" marT="5191" marB="519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58743795"/>
                  </a:ext>
                </a:extLst>
              </a:tr>
              <a:tr h="1917434">
                <a:tc>
                  <a:txBody>
                    <a:bodyPr/>
                    <a:lstStyle/>
                    <a:p>
                      <a:pPr algn="ctr"/>
                      <a:r>
                        <a:rPr lang="en-GB" sz="1000" b="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2</a:t>
                      </a:r>
                      <a:endParaRPr lang="en-GB"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7787" marR="77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GB" sz="1100" b="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4-6 marks</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gn="ctr"/>
                      <a:r>
                        <a:rPr lang="en-GB" sz="1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Demonstrates </a:t>
                      </a:r>
                      <a:r>
                        <a:rPr lang="en-GB" sz="1100" dirty="0">
                          <a:solidFill>
                            <a:srgbClr val="00000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straightforward knowledge with some inaccuracies</a:t>
                      </a:r>
                      <a:r>
                        <a:rPr lang="en-GB" sz="1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some understanding of relevant concepts and principles that is linked to the question.</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Demonstrates knowledge and understanding through the use of</a:t>
                      </a:r>
                      <a:r>
                        <a:rPr lang="en-GB" sz="1100" dirty="0">
                          <a:solidFill>
                            <a:srgbClr val="00000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 limited examples</a:t>
                      </a:r>
                      <a:r>
                        <a:rPr lang="en-GB" sz="1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that may not always be appropriate or accurate.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The use of </a:t>
                      </a:r>
                      <a:r>
                        <a:rPr lang="en-GB" sz="1100" dirty="0">
                          <a:solidFill>
                            <a:srgbClr val="00000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geographical terminology is limited</a:t>
                      </a:r>
                      <a:r>
                        <a:rPr lang="en-GB" sz="1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Annotated sketch maps / diagrams are basic and should be credited.</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7787" marR="778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98131914"/>
                  </a:ext>
                </a:extLst>
              </a:tr>
              <a:tr h="2078871">
                <a:tc>
                  <a:txBody>
                    <a:bodyPr/>
                    <a:lstStyle/>
                    <a:p>
                      <a:pPr algn="ctr"/>
                      <a:r>
                        <a:rPr lang="en-GB" sz="1000" b="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1</a:t>
                      </a:r>
                      <a:endParaRPr lang="en-GB"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7787" marR="77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GB" sz="1100" b="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1-3 marks</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gn="ctr"/>
                      <a:r>
                        <a:rPr lang="en-GB" sz="1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Demonstrates </a:t>
                      </a:r>
                      <a:r>
                        <a:rPr lang="en-GB" sz="1100" dirty="0">
                          <a:solidFill>
                            <a:srgbClr val="00000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poor knowledge with errors </a:t>
                      </a:r>
                      <a:r>
                        <a:rPr lang="en-GB" sz="1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and minimal understanding and linkage to the question.</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Basic use of </a:t>
                      </a:r>
                      <a:r>
                        <a:rPr lang="en-GB" sz="1100" dirty="0">
                          <a:solidFill>
                            <a:srgbClr val="00000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examples</a:t>
                      </a:r>
                      <a:r>
                        <a:rPr lang="en-GB" sz="1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or if evident, </a:t>
                      </a:r>
                      <a:r>
                        <a:rPr lang="en-GB" sz="1100" dirty="0">
                          <a:solidFill>
                            <a:srgbClr val="00000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lack relevance </a:t>
                      </a:r>
                      <a:r>
                        <a:rPr lang="en-GB" sz="1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to the question asked.</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100" dirty="0">
                          <a:solidFill>
                            <a:srgbClr val="00000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Geographical terminology </a:t>
                      </a:r>
                      <a:r>
                        <a:rPr lang="en-GB" sz="1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is </a:t>
                      </a:r>
                      <a:r>
                        <a:rPr lang="en-GB" sz="1100" dirty="0">
                          <a:solidFill>
                            <a:srgbClr val="00000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rarely used </a:t>
                      </a:r>
                      <a:r>
                        <a:rPr lang="en-GB" sz="1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within the response.</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7787" marR="778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81732618"/>
                  </a:ext>
                </a:extLst>
              </a:tr>
            </a:tbl>
          </a:graphicData>
        </a:graphic>
      </p:graphicFrame>
      <p:sp>
        <p:nvSpPr>
          <p:cNvPr id="5" name="Speech Bubble: Rectangle 4">
            <a:extLst>
              <a:ext uri="{FF2B5EF4-FFF2-40B4-BE49-F238E27FC236}">
                <a16:creationId xmlns:a16="http://schemas.microsoft.com/office/drawing/2014/main" id="{16CB638A-8501-41AB-AE41-8C2A8876EB2B}"/>
              </a:ext>
            </a:extLst>
          </p:cNvPr>
          <p:cNvSpPr/>
          <p:nvPr/>
        </p:nvSpPr>
        <p:spPr>
          <a:xfrm>
            <a:off x="7307886" y="1005840"/>
            <a:ext cx="1685039" cy="2807208"/>
          </a:xfrm>
          <a:prstGeom prst="wedgeRectCallout">
            <a:avLst>
              <a:gd name="adj1" fmla="val -63417"/>
              <a:gd name="adj2" fmla="val 2280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t>In Band 2, although understanding of the main concepts and principles will be evident, inaccuracies may become more apparent and exemplar material will not be as developed or well-applied to the question.</a:t>
            </a:r>
          </a:p>
        </p:txBody>
      </p:sp>
      <p:sp>
        <p:nvSpPr>
          <p:cNvPr id="7" name="Speech Bubble: Rectangle 6">
            <a:extLst>
              <a:ext uri="{FF2B5EF4-FFF2-40B4-BE49-F238E27FC236}">
                <a16:creationId xmlns:a16="http://schemas.microsoft.com/office/drawing/2014/main" id="{D5B1B40A-6002-4A3E-A865-846999145491}"/>
              </a:ext>
            </a:extLst>
          </p:cNvPr>
          <p:cNvSpPr/>
          <p:nvPr/>
        </p:nvSpPr>
        <p:spPr>
          <a:xfrm>
            <a:off x="103645" y="3410428"/>
            <a:ext cx="1732469" cy="1312203"/>
          </a:xfrm>
          <a:prstGeom prst="wedgeRectCallout">
            <a:avLst>
              <a:gd name="adj1" fmla="val 63615"/>
              <a:gd name="adj2" fmla="val -2507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t>Accurate and relevant sketch maps or diagrams e.g. Park’s Model can gain good credit but are </a:t>
            </a:r>
            <a:r>
              <a:rPr lang="en-GB" sz="1400" b="1" dirty="0"/>
              <a:t>not</a:t>
            </a:r>
            <a:r>
              <a:rPr lang="en-GB" sz="1400" dirty="0"/>
              <a:t> compulsory.</a:t>
            </a:r>
          </a:p>
        </p:txBody>
      </p:sp>
      <p:sp>
        <p:nvSpPr>
          <p:cNvPr id="8" name="Speech Bubble: Rectangle 7">
            <a:extLst>
              <a:ext uri="{FF2B5EF4-FFF2-40B4-BE49-F238E27FC236}">
                <a16:creationId xmlns:a16="http://schemas.microsoft.com/office/drawing/2014/main" id="{C69F4928-F2F3-4045-A353-9E3051133ED6}"/>
              </a:ext>
            </a:extLst>
          </p:cNvPr>
          <p:cNvSpPr/>
          <p:nvPr/>
        </p:nvSpPr>
        <p:spPr>
          <a:xfrm>
            <a:off x="7307886" y="4016495"/>
            <a:ext cx="1685039" cy="2349552"/>
          </a:xfrm>
          <a:prstGeom prst="wedgeRectCallout">
            <a:avLst>
              <a:gd name="adj1" fmla="val -63417"/>
              <a:gd name="adj2" fmla="val 2280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t>In Band 1, knowledge and understanding of the relevant concepts and principles will be very basic with minimal relevance to the question set. </a:t>
            </a:r>
          </a:p>
        </p:txBody>
      </p:sp>
    </p:spTree>
    <p:extLst>
      <p:ext uri="{BB962C8B-B14F-4D97-AF65-F5344CB8AC3E}">
        <p14:creationId xmlns:p14="http://schemas.microsoft.com/office/powerpoint/2010/main" val="14864450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243408"/>
            <a:ext cx="8229600" cy="143109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3600" dirty="0"/>
              <a:t>Assessing evidence – AO2</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242316" y="1187686"/>
            <a:ext cx="8659368"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endParaRPr lang="en-GB" sz="2400" b="1" dirty="0"/>
          </a:p>
          <a:p>
            <a:endParaRPr lang="en-GB" sz="2400" b="1" dirty="0"/>
          </a:p>
          <a:p>
            <a:pPr lvl="0"/>
            <a:endParaRPr lang="en-GB" sz="2400" b="1" dirty="0"/>
          </a:p>
        </p:txBody>
      </p:sp>
      <p:graphicFrame>
        <p:nvGraphicFramePr>
          <p:cNvPr id="2" name="Table 1">
            <a:extLst>
              <a:ext uri="{FF2B5EF4-FFF2-40B4-BE49-F238E27FC236}">
                <a16:creationId xmlns:a16="http://schemas.microsoft.com/office/drawing/2014/main" id="{04F5C33D-5DE6-41E3-B947-E4CBE442BA84}"/>
              </a:ext>
            </a:extLst>
          </p:cNvPr>
          <p:cNvGraphicFramePr>
            <a:graphicFrameLocks noGrp="1"/>
          </p:cNvGraphicFramePr>
          <p:nvPr>
            <p:extLst>
              <p:ext uri="{D42A27DB-BD31-4B8C-83A1-F6EECF244321}">
                <p14:modId xmlns:p14="http://schemas.microsoft.com/office/powerpoint/2010/main" val="2465839659"/>
              </p:ext>
            </p:extLst>
          </p:nvPr>
        </p:nvGraphicFramePr>
        <p:xfrm>
          <a:off x="1911096" y="1287063"/>
          <a:ext cx="5321808" cy="5178361"/>
        </p:xfrm>
        <a:graphic>
          <a:graphicData uri="http://schemas.openxmlformats.org/drawingml/2006/table">
            <a:tbl>
              <a:tblPr firstRow="1" firstCol="1" bandRow="1"/>
              <a:tblGrid>
                <a:gridCol w="734792">
                  <a:extLst>
                    <a:ext uri="{9D8B030D-6E8A-4147-A177-3AD203B41FA5}">
                      <a16:colId xmlns:a16="http://schemas.microsoft.com/office/drawing/2014/main" val="564865421"/>
                    </a:ext>
                  </a:extLst>
                </a:gridCol>
                <a:gridCol w="4587016">
                  <a:extLst>
                    <a:ext uri="{9D8B030D-6E8A-4147-A177-3AD203B41FA5}">
                      <a16:colId xmlns:a16="http://schemas.microsoft.com/office/drawing/2014/main" val="3696098406"/>
                    </a:ext>
                  </a:extLst>
                </a:gridCol>
              </a:tblGrid>
              <a:tr h="172672">
                <a:tc>
                  <a:txBody>
                    <a:bodyPr/>
                    <a:lstStyle/>
                    <a:p>
                      <a:r>
                        <a:rPr lang="en-GB" sz="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800" dirty="0">
                        <a:effectLst/>
                        <a:latin typeface="Calibri" panose="020F0502020204030204" pitchFamily="34" charset="0"/>
                        <a:ea typeface="Calibri" panose="020F0502020204030204" pitchFamily="34" charset="0"/>
                        <a:cs typeface="Times New Roman" panose="02020603050405020304" pitchFamily="18" charset="0"/>
                      </a:endParaRPr>
                    </a:p>
                  </a:txBody>
                  <a:tcPr marL="8292" marR="8292" marT="5191" marB="519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spcBef>
                          <a:spcPts val="400"/>
                        </a:spcBef>
                        <a:spcAft>
                          <a:spcPts val="400"/>
                        </a:spcAft>
                      </a:pPr>
                      <a:r>
                        <a:rPr lang="en-GB" sz="1000" b="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AO2 [20 marks]</a:t>
                      </a:r>
                      <a:endParaRPr lang="en-GB"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8292" marR="8292" marT="5191" marB="519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3975445828"/>
                  </a:ext>
                </a:extLst>
              </a:tr>
              <a:tr h="417387">
                <a:tc>
                  <a:txBody>
                    <a:bodyPr/>
                    <a:lstStyle/>
                    <a:p>
                      <a:pPr algn="ctr"/>
                      <a:r>
                        <a:rPr lang="en-GB" sz="1000" b="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Band</a:t>
                      </a:r>
                      <a:endParaRPr lang="en-GB"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8292" marR="8292" marT="5191" marB="519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000" i="1" dirty="0">
                          <a:effectLst/>
                          <a:latin typeface="Arial" panose="020B0604020202020204" pitchFamily="34" charset="0"/>
                          <a:ea typeface="Times New Roman" panose="02020603050405020304" pitchFamily="18" charset="0"/>
                          <a:cs typeface="Times New Roman" panose="02020603050405020304" pitchFamily="18" charset="0"/>
                        </a:rPr>
                        <a:t>Apply knowledge and understanding in different contexts either to analyse or interpret or evaluate geographical issues and information.</a:t>
                      </a:r>
                      <a:endParaRPr lang="en-GB"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58743795"/>
                  </a:ext>
                </a:extLst>
              </a:tr>
              <a:tr h="2201475">
                <a:tc>
                  <a:txBody>
                    <a:bodyPr/>
                    <a:lstStyle/>
                    <a:p>
                      <a:pPr algn="ctr"/>
                      <a:r>
                        <a:rPr lang="en-GB" sz="1000" b="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4</a:t>
                      </a:r>
                      <a:endParaRPr lang="en-GB"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8292" marR="8292" marT="5191" marB="519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GB" sz="1100" b="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16-20 marks</a:t>
                      </a:r>
                    </a:p>
                    <a:p>
                      <a:pPr algn="ctr"/>
                      <a:endParaRPr lang="en-GB" sz="11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p>
                      <a:r>
                        <a:rPr lang="en-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Demonstrates </a:t>
                      </a:r>
                      <a:r>
                        <a:rPr lang="en-GB" sz="1100" dirty="0">
                          <a:solidFill>
                            <a:srgbClr val="000000"/>
                          </a:solidFill>
                          <a:effectLst/>
                          <a:highlight>
                            <a:srgbClr val="00FFFF"/>
                          </a:highlight>
                          <a:latin typeface="Arial" panose="020B0604020202020204" pitchFamily="34" charset="0"/>
                          <a:ea typeface="Calibri" panose="020F0502020204030204" pitchFamily="34" charset="0"/>
                          <a:cs typeface="Times New Roman" panose="02020603050405020304" pitchFamily="18" charset="0"/>
                        </a:rPr>
                        <a:t>sophisticated application </a:t>
                      </a:r>
                      <a:r>
                        <a:rPr lang="en-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of knowledge and understanding either to analyse or interpret or evaluate in order to produce a full and coherent response that is supported by </a:t>
                      </a:r>
                      <a:r>
                        <a:rPr lang="en-GB" sz="1100" dirty="0">
                          <a:solidFill>
                            <a:srgbClr val="000000"/>
                          </a:solidFill>
                          <a:effectLst/>
                          <a:highlight>
                            <a:srgbClr val="00FFFF"/>
                          </a:highlight>
                          <a:latin typeface="Arial" panose="020B0604020202020204" pitchFamily="34" charset="0"/>
                          <a:ea typeface="Calibri" panose="020F0502020204030204" pitchFamily="34" charset="0"/>
                          <a:cs typeface="Times New Roman" panose="02020603050405020304" pitchFamily="18" charset="0"/>
                        </a:rPr>
                        <a:t>wholly appropriate evidence</a:t>
                      </a:r>
                      <a:r>
                        <a:rPr lang="en-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Demonstrates application of knowledge and understanding through the </a:t>
                      </a:r>
                      <a:r>
                        <a:rPr lang="en-GB" sz="1100" dirty="0">
                          <a:solidFill>
                            <a:srgbClr val="000000"/>
                          </a:solidFill>
                          <a:effectLst/>
                          <a:highlight>
                            <a:srgbClr val="00FFFF"/>
                          </a:highlight>
                          <a:latin typeface="Arial" panose="020B0604020202020204" pitchFamily="34" charset="0"/>
                          <a:ea typeface="Calibri" panose="020F0502020204030204" pitchFamily="34" charset="0"/>
                          <a:cs typeface="Times New Roman" panose="02020603050405020304" pitchFamily="18" charset="0"/>
                        </a:rPr>
                        <a:t>synthesis of the connections </a:t>
                      </a:r>
                      <a:r>
                        <a:rPr lang="en-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between different elements of the question.</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100" dirty="0">
                          <a:solidFill>
                            <a:srgbClr val="000000"/>
                          </a:solidFill>
                          <a:effectLst/>
                          <a:latin typeface="Arial" panose="020B0604020202020204" pitchFamily="34" charset="0"/>
                          <a:ea typeface="Calibri" panose="020F0502020204030204" pitchFamily="34" charset="0"/>
                        </a:rPr>
                        <a:t>Demonstrates application of knowledge and understanding through the </a:t>
                      </a:r>
                      <a:r>
                        <a:rPr lang="en-GB" sz="1100" dirty="0">
                          <a:solidFill>
                            <a:srgbClr val="000000"/>
                          </a:solidFill>
                          <a:effectLst/>
                          <a:highlight>
                            <a:srgbClr val="00FFFF"/>
                          </a:highlight>
                          <a:latin typeface="Arial" panose="020B0604020202020204" pitchFamily="34" charset="0"/>
                          <a:ea typeface="Calibri" panose="020F0502020204030204" pitchFamily="34" charset="0"/>
                        </a:rPr>
                        <a:t>confident application of the specialised concepts </a:t>
                      </a:r>
                      <a:r>
                        <a:rPr lang="en-GB" sz="1100" dirty="0">
                          <a:solidFill>
                            <a:srgbClr val="000000"/>
                          </a:solidFill>
                          <a:effectLst/>
                          <a:latin typeface="Arial" panose="020B0604020202020204" pitchFamily="34" charset="0"/>
                          <a:ea typeface="Calibri" panose="020F0502020204030204" pitchFamily="34" charset="0"/>
                        </a:rPr>
                        <a:t>throughout the response.</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8292" marR="8292" marT="5191" marB="519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98131914"/>
                  </a:ext>
                </a:extLst>
              </a:tr>
              <a:tr h="2386827">
                <a:tc>
                  <a:txBody>
                    <a:bodyPr/>
                    <a:lstStyle/>
                    <a:p>
                      <a:pPr algn="ctr"/>
                      <a:r>
                        <a:rPr lang="en-GB" sz="1000" b="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3</a:t>
                      </a:r>
                      <a:endParaRPr lang="en-GB"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7787" marR="77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GB" sz="1100" b="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11-15 marks</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gn="ctr"/>
                      <a:r>
                        <a:rPr lang="en-GB" sz="1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p>
                    <a:p>
                      <a:r>
                        <a:rPr lang="en-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Demonstrates </a:t>
                      </a:r>
                      <a:r>
                        <a:rPr lang="en-GB" sz="1100" dirty="0">
                          <a:solidFill>
                            <a:srgbClr val="000000"/>
                          </a:solidFill>
                          <a:effectLst/>
                          <a:highlight>
                            <a:srgbClr val="00FFFF"/>
                          </a:highlight>
                          <a:latin typeface="Arial" panose="020B0604020202020204" pitchFamily="34" charset="0"/>
                          <a:ea typeface="Calibri" panose="020F0502020204030204" pitchFamily="34" charset="0"/>
                          <a:cs typeface="Times New Roman" panose="02020603050405020304" pitchFamily="18" charset="0"/>
                        </a:rPr>
                        <a:t>accurate application </a:t>
                      </a:r>
                      <a:r>
                        <a:rPr lang="en-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of knowledge and understanding either to interpret or analyse or evaluate in order to produce a partial but coherent response that is supported by </a:t>
                      </a:r>
                      <a:r>
                        <a:rPr lang="en-GB" sz="1100" dirty="0">
                          <a:solidFill>
                            <a:srgbClr val="000000"/>
                          </a:solidFill>
                          <a:effectLst/>
                          <a:highlight>
                            <a:srgbClr val="00FFFF"/>
                          </a:highlight>
                          <a:latin typeface="Arial" panose="020B0604020202020204" pitchFamily="34" charset="0"/>
                          <a:ea typeface="Calibri" panose="020F0502020204030204" pitchFamily="34" charset="0"/>
                          <a:cs typeface="Times New Roman" panose="02020603050405020304" pitchFamily="18" charset="0"/>
                        </a:rPr>
                        <a:t>mostly appropriate evidence</a:t>
                      </a:r>
                      <a:r>
                        <a:rPr lang="en-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Demonstrates application of knowledge and understanding through the </a:t>
                      </a:r>
                      <a:r>
                        <a:rPr lang="en-GB" sz="1100" dirty="0">
                          <a:solidFill>
                            <a:srgbClr val="000000"/>
                          </a:solidFill>
                          <a:effectLst/>
                          <a:highlight>
                            <a:srgbClr val="00FFFF"/>
                          </a:highlight>
                          <a:latin typeface="Arial" panose="020B0604020202020204" pitchFamily="34" charset="0"/>
                          <a:ea typeface="Calibri" panose="020F0502020204030204" pitchFamily="34" charset="0"/>
                          <a:cs typeface="Times New Roman" panose="02020603050405020304" pitchFamily="18" charset="0"/>
                        </a:rPr>
                        <a:t>partial synthesis of the connections </a:t>
                      </a:r>
                      <a:r>
                        <a:rPr lang="en-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between different elements of the question.</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Demonstrates application of knowledge and understanding through the </a:t>
                      </a:r>
                      <a:r>
                        <a:rPr lang="en-GB" sz="1100" dirty="0">
                          <a:solidFill>
                            <a:srgbClr val="000000"/>
                          </a:solidFill>
                          <a:effectLst/>
                          <a:highlight>
                            <a:srgbClr val="00FFFF"/>
                          </a:highlight>
                          <a:latin typeface="Arial" panose="020B0604020202020204" pitchFamily="34" charset="0"/>
                          <a:ea typeface="Calibri" panose="020F0502020204030204" pitchFamily="34" charset="0"/>
                          <a:cs typeface="Times New Roman" panose="02020603050405020304" pitchFamily="18" charset="0"/>
                        </a:rPr>
                        <a:t>mostly relevant application of the specialised concepts</a:t>
                      </a:r>
                      <a:r>
                        <a:rPr lang="en-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gn="ct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7787" marR="778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81732618"/>
                  </a:ext>
                </a:extLst>
              </a:tr>
            </a:tbl>
          </a:graphicData>
        </a:graphic>
      </p:graphicFrame>
      <p:sp>
        <p:nvSpPr>
          <p:cNvPr id="5" name="Speech Bubble: Rectangle 4">
            <a:extLst>
              <a:ext uri="{FF2B5EF4-FFF2-40B4-BE49-F238E27FC236}">
                <a16:creationId xmlns:a16="http://schemas.microsoft.com/office/drawing/2014/main" id="{62CB5EF1-DA28-43FB-8902-C6A3CB3DDF64}"/>
              </a:ext>
            </a:extLst>
          </p:cNvPr>
          <p:cNvSpPr/>
          <p:nvPr/>
        </p:nvSpPr>
        <p:spPr>
          <a:xfrm>
            <a:off x="7232904" y="1004936"/>
            <a:ext cx="1818632" cy="2671397"/>
          </a:xfrm>
          <a:prstGeom prst="wedgeRectCallout">
            <a:avLst>
              <a:gd name="adj1" fmla="val -58273"/>
              <a:gd name="adj2" fmla="val 2216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t>In Band 4, look for evidence of critical thinking and an ability to synthesise knowledge and understanding appropriate to the debate. Discussion of specialised concepts, where understanding is explicitly shown, gains AO2 credit.</a:t>
            </a:r>
          </a:p>
        </p:txBody>
      </p:sp>
      <p:sp>
        <p:nvSpPr>
          <p:cNvPr id="8" name="Speech Bubble: Rectangle 7">
            <a:extLst>
              <a:ext uri="{FF2B5EF4-FFF2-40B4-BE49-F238E27FC236}">
                <a16:creationId xmlns:a16="http://schemas.microsoft.com/office/drawing/2014/main" id="{933F4064-E443-47E7-9B8D-C57FCC2D24B9}"/>
              </a:ext>
            </a:extLst>
          </p:cNvPr>
          <p:cNvSpPr/>
          <p:nvPr/>
        </p:nvSpPr>
        <p:spPr>
          <a:xfrm>
            <a:off x="7119428" y="3803494"/>
            <a:ext cx="1932108" cy="2761307"/>
          </a:xfrm>
          <a:prstGeom prst="wedgeRectCallout">
            <a:avLst>
              <a:gd name="adj1" fmla="val -58263"/>
              <a:gd name="adj2" fmla="val 1067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t>In Band 3, the response will only show partial synthesis to address the different elements of the question and the evidence used to substantiate arguments may not be wholly appropriate. Application of specialised concepts will be less thorough. </a:t>
            </a:r>
          </a:p>
        </p:txBody>
      </p:sp>
      <p:sp>
        <p:nvSpPr>
          <p:cNvPr id="9" name="Speech Bubble: Rectangle 8">
            <a:extLst>
              <a:ext uri="{FF2B5EF4-FFF2-40B4-BE49-F238E27FC236}">
                <a16:creationId xmlns:a16="http://schemas.microsoft.com/office/drawing/2014/main" id="{16726D85-5DB1-44B4-886D-F7D440C49E89}"/>
              </a:ext>
            </a:extLst>
          </p:cNvPr>
          <p:cNvSpPr/>
          <p:nvPr/>
        </p:nvSpPr>
        <p:spPr>
          <a:xfrm>
            <a:off x="92464" y="1694469"/>
            <a:ext cx="1932108" cy="3766781"/>
          </a:xfrm>
          <a:prstGeom prst="wedgeRectCallout">
            <a:avLst>
              <a:gd name="adj1" fmla="val 70409"/>
              <a:gd name="adj2" fmla="val -2550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t>In Band 4, learners will be able to effectively deconstruct the questions and synthesise knowledge and understanding to address different elements of it. </a:t>
            </a:r>
            <a:r>
              <a:rPr lang="en-GB" sz="1400" dirty="0">
                <a:solidFill>
                  <a:schemeClr val="bg1"/>
                </a:solidFill>
              </a:rPr>
              <a:t>Responses that exemplify considerable  breadth with less depth are as valid as those which exemplify less breadth in more depth. Both can be awarded marks in the highest bands.</a:t>
            </a:r>
          </a:p>
        </p:txBody>
      </p:sp>
    </p:spTree>
    <p:extLst>
      <p:ext uri="{BB962C8B-B14F-4D97-AF65-F5344CB8AC3E}">
        <p14:creationId xmlns:p14="http://schemas.microsoft.com/office/powerpoint/2010/main" val="13025850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243408"/>
            <a:ext cx="8229600" cy="143109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3600" dirty="0"/>
              <a:t>Assessing evidence – AO2</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242316" y="1187686"/>
            <a:ext cx="8659368"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endParaRPr lang="en-GB" sz="2400" b="1" dirty="0"/>
          </a:p>
          <a:p>
            <a:endParaRPr lang="en-GB" sz="2400" b="1" dirty="0"/>
          </a:p>
          <a:p>
            <a:pPr lvl="0"/>
            <a:endParaRPr lang="en-GB" sz="2400" b="1" dirty="0"/>
          </a:p>
        </p:txBody>
      </p:sp>
      <p:graphicFrame>
        <p:nvGraphicFramePr>
          <p:cNvPr id="2" name="Table 1">
            <a:extLst>
              <a:ext uri="{FF2B5EF4-FFF2-40B4-BE49-F238E27FC236}">
                <a16:creationId xmlns:a16="http://schemas.microsoft.com/office/drawing/2014/main" id="{04F5C33D-5DE6-41E3-B947-E4CBE442BA84}"/>
              </a:ext>
            </a:extLst>
          </p:cNvPr>
          <p:cNvGraphicFramePr>
            <a:graphicFrameLocks noGrp="1"/>
          </p:cNvGraphicFramePr>
          <p:nvPr>
            <p:extLst>
              <p:ext uri="{D42A27DB-BD31-4B8C-83A1-F6EECF244321}">
                <p14:modId xmlns:p14="http://schemas.microsoft.com/office/powerpoint/2010/main" val="2802747906"/>
              </p:ext>
            </p:extLst>
          </p:nvPr>
        </p:nvGraphicFramePr>
        <p:xfrm>
          <a:off x="1911096" y="1369359"/>
          <a:ext cx="5321808" cy="4717316"/>
        </p:xfrm>
        <a:graphic>
          <a:graphicData uri="http://schemas.openxmlformats.org/drawingml/2006/table">
            <a:tbl>
              <a:tblPr firstRow="1" firstCol="1" bandRow="1"/>
              <a:tblGrid>
                <a:gridCol w="734792">
                  <a:extLst>
                    <a:ext uri="{9D8B030D-6E8A-4147-A177-3AD203B41FA5}">
                      <a16:colId xmlns:a16="http://schemas.microsoft.com/office/drawing/2014/main" val="564865421"/>
                    </a:ext>
                  </a:extLst>
                </a:gridCol>
                <a:gridCol w="4587016">
                  <a:extLst>
                    <a:ext uri="{9D8B030D-6E8A-4147-A177-3AD203B41FA5}">
                      <a16:colId xmlns:a16="http://schemas.microsoft.com/office/drawing/2014/main" val="3696098406"/>
                    </a:ext>
                  </a:extLst>
                </a:gridCol>
              </a:tblGrid>
              <a:tr h="150393">
                <a:tc>
                  <a:txBody>
                    <a:bodyPr/>
                    <a:lstStyle/>
                    <a:p>
                      <a:r>
                        <a:rPr lang="en-GB" sz="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800" dirty="0">
                        <a:effectLst/>
                        <a:latin typeface="Calibri" panose="020F0502020204030204" pitchFamily="34" charset="0"/>
                        <a:ea typeface="Calibri" panose="020F0502020204030204" pitchFamily="34" charset="0"/>
                        <a:cs typeface="Times New Roman" panose="02020603050405020304" pitchFamily="18" charset="0"/>
                      </a:endParaRPr>
                    </a:p>
                  </a:txBody>
                  <a:tcPr marL="8292" marR="8292" marT="5191" marB="519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spcBef>
                          <a:spcPts val="400"/>
                        </a:spcBef>
                        <a:spcAft>
                          <a:spcPts val="400"/>
                        </a:spcAft>
                      </a:pPr>
                      <a:r>
                        <a:rPr lang="en-GB" sz="1000" b="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AO2 [20 marks]</a:t>
                      </a:r>
                      <a:endParaRPr lang="en-GB"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8292" marR="8292" marT="5191" marB="519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3975445828"/>
                  </a:ext>
                </a:extLst>
              </a:tr>
              <a:tr h="363534">
                <a:tc>
                  <a:txBody>
                    <a:bodyPr/>
                    <a:lstStyle/>
                    <a:p>
                      <a:pPr algn="ctr"/>
                      <a:r>
                        <a:rPr lang="en-GB" sz="1000" b="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Band</a:t>
                      </a:r>
                      <a:endParaRPr lang="en-GB"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8292" marR="8292" marT="5191" marB="519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000"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Demonstrate knowledge and understanding of places, environments, concepts, processes, interactions and change at a variety of scales.</a:t>
                      </a:r>
                      <a:endParaRPr lang="en-GB"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8292" marR="8292" marT="5191" marB="519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58743795"/>
                  </a:ext>
                </a:extLst>
              </a:tr>
              <a:tr h="1917434">
                <a:tc>
                  <a:txBody>
                    <a:bodyPr/>
                    <a:lstStyle/>
                    <a:p>
                      <a:pPr algn="ctr"/>
                      <a:r>
                        <a:rPr lang="en-GB" sz="1000" b="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2</a:t>
                      </a:r>
                      <a:endParaRPr lang="en-GB"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7787" marR="77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GB" sz="1100" b="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6-10 marks</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gn="ctr"/>
                      <a:r>
                        <a:rPr lang="en-GB" sz="1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Demonstrates </a:t>
                      </a:r>
                      <a:r>
                        <a:rPr lang="en-GB" sz="1100" dirty="0">
                          <a:solidFill>
                            <a:srgbClr val="000000"/>
                          </a:solidFill>
                          <a:effectLst/>
                          <a:highlight>
                            <a:srgbClr val="00FFFF"/>
                          </a:highlight>
                          <a:latin typeface="Arial" panose="020B0604020202020204" pitchFamily="34" charset="0"/>
                          <a:ea typeface="Calibri" panose="020F0502020204030204" pitchFamily="34" charset="0"/>
                          <a:cs typeface="Times New Roman" panose="02020603050405020304" pitchFamily="18" charset="0"/>
                        </a:rPr>
                        <a:t>some application </a:t>
                      </a:r>
                      <a:r>
                        <a:rPr lang="en-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of knowledge and understanding either to interpret or analyse or evaluate in order to produce a response which is limited in coherence and is supported by </a:t>
                      </a:r>
                      <a:r>
                        <a:rPr lang="en-GB" sz="1100" dirty="0">
                          <a:solidFill>
                            <a:srgbClr val="000000"/>
                          </a:solidFill>
                          <a:effectLst/>
                          <a:highlight>
                            <a:srgbClr val="00FFFF"/>
                          </a:highlight>
                          <a:latin typeface="Arial" panose="020B0604020202020204" pitchFamily="34" charset="0"/>
                          <a:ea typeface="Calibri" panose="020F0502020204030204" pitchFamily="34" charset="0"/>
                          <a:cs typeface="Times New Roman" panose="02020603050405020304" pitchFamily="18" charset="0"/>
                        </a:rPr>
                        <a:t>limited appropriate evidence</a:t>
                      </a:r>
                      <a:r>
                        <a:rPr lang="en-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Demonstrates application of knowledge and understanding through the </a:t>
                      </a:r>
                      <a:r>
                        <a:rPr lang="en-GB" sz="1100" dirty="0">
                          <a:solidFill>
                            <a:srgbClr val="000000"/>
                          </a:solidFill>
                          <a:effectLst/>
                          <a:highlight>
                            <a:srgbClr val="00FFFF"/>
                          </a:highlight>
                          <a:latin typeface="Arial" panose="020B0604020202020204" pitchFamily="34" charset="0"/>
                          <a:ea typeface="Calibri" panose="020F0502020204030204" pitchFamily="34" charset="0"/>
                          <a:cs typeface="Times New Roman" panose="02020603050405020304" pitchFamily="18" charset="0"/>
                        </a:rPr>
                        <a:t>limited synthesis of the connections </a:t>
                      </a:r>
                      <a:r>
                        <a:rPr lang="en-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between different elements of the question.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100" dirty="0">
                          <a:solidFill>
                            <a:srgbClr val="000000"/>
                          </a:solidFill>
                          <a:effectLst/>
                          <a:latin typeface="Arial" panose="020B0604020202020204" pitchFamily="34" charset="0"/>
                          <a:ea typeface="Calibri" panose="020F0502020204030204" pitchFamily="34" charset="0"/>
                        </a:rPr>
                        <a:t>Demonstrate application of knowledge and understanding through</a:t>
                      </a:r>
                      <a:r>
                        <a:rPr lang="en-GB" sz="1100" dirty="0">
                          <a:solidFill>
                            <a:srgbClr val="000000"/>
                          </a:solidFill>
                          <a:effectLst/>
                          <a:highlight>
                            <a:srgbClr val="00FFFF"/>
                          </a:highlight>
                          <a:latin typeface="Arial" panose="020B0604020202020204" pitchFamily="34" charset="0"/>
                          <a:ea typeface="Calibri" panose="020F0502020204030204" pitchFamily="34" charset="0"/>
                        </a:rPr>
                        <a:t> limited application of the specialised concepts</a:t>
                      </a:r>
                      <a:r>
                        <a:rPr lang="en-GB" sz="1100" dirty="0">
                          <a:solidFill>
                            <a:srgbClr val="000000"/>
                          </a:solidFill>
                          <a:effectLst/>
                          <a:latin typeface="Arial" panose="020B0604020202020204" pitchFamily="34" charset="0"/>
                          <a:ea typeface="Calibri" panose="020F0502020204030204" pitchFamily="34" charset="0"/>
                        </a:rPr>
                        <a:t>.</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7787" marR="778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98131914"/>
                  </a:ext>
                </a:extLst>
              </a:tr>
              <a:tr h="2078871">
                <a:tc>
                  <a:txBody>
                    <a:bodyPr/>
                    <a:lstStyle/>
                    <a:p>
                      <a:pPr algn="ctr"/>
                      <a:r>
                        <a:rPr lang="en-GB" sz="1000" b="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1</a:t>
                      </a:r>
                      <a:endParaRPr lang="en-GB"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7787" marR="77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GB" sz="1100" b="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1-5 marks</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gn="ctr"/>
                      <a:r>
                        <a:rPr lang="en-GB" sz="1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Demonstrates application either to interpret or analyse or evaluate in order to produce a response which lacks coherence and is </a:t>
                      </a:r>
                      <a:r>
                        <a:rPr lang="en-GB" sz="1100" dirty="0">
                          <a:solidFill>
                            <a:srgbClr val="000000"/>
                          </a:solidFill>
                          <a:effectLst/>
                          <a:highlight>
                            <a:srgbClr val="00FFFF"/>
                          </a:highlight>
                          <a:latin typeface="Arial" panose="020B0604020202020204" pitchFamily="34" charset="0"/>
                          <a:ea typeface="Calibri" panose="020F0502020204030204" pitchFamily="34" charset="0"/>
                          <a:cs typeface="Times New Roman" panose="02020603050405020304" pitchFamily="18" charset="0"/>
                        </a:rPr>
                        <a:t>unsupported by appropriate evidence</a:t>
                      </a:r>
                      <a:r>
                        <a:rPr lang="en-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Demonstrates application of knowledge and understanding through the </a:t>
                      </a:r>
                      <a:r>
                        <a:rPr lang="en-GB" sz="1100" dirty="0">
                          <a:solidFill>
                            <a:srgbClr val="000000"/>
                          </a:solidFill>
                          <a:effectLst/>
                          <a:highlight>
                            <a:srgbClr val="00FFFF"/>
                          </a:highlight>
                          <a:latin typeface="Arial" panose="020B0604020202020204" pitchFamily="34" charset="0"/>
                          <a:ea typeface="Calibri" panose="020F0502020204030204" pitchFamily="34" charset="0"/>
                          <a:cs typeface="Times New Roman" panose="02020603050405020304" pitchFamily="18" charset="0"/>
                        </a:rPr>
                        <a:t>superficial synthesis of the connections </a:t>
                      </a:r>
                      <a:r>
                        <a:rPr lang="en-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between different elements of the question.</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100" dirty="0">
                          <a:solidFill>
                            <a:srgbClr val="000000"/>
                          </a:solidFill>
                          <a:effectLst/>
                          <a:latin typeface="Arial" panose="020B0604020202020204" pitchFamily="34" charset="0"/>
                          <a:ea typeface="Calibri" panose="020F0502020204030204" pitchFamily="34" charset="0"/>
                        </a:rPr>
                        <a:t>Demonstrate application of knowledge and understanding through </a:t>
                      </a:r>
                      <a:r>
                        <a:rPr lang="en-GB" sz="1100" dirty="0">
                          <a:solidFill>
                            <a:srgbClr val="000000"/>
                          </a:solidFill>
                          <a:effectLst/>
                          <a:highlight>
                            <a:srgbClr val="00FFFF"/>
                          </a:highlight>
                          <a:latin typeface="Arial" panose="020B0604020202020204" pitchFamily="34" charset="0"/>
                          <a:ea typeface="Calibri" panose="020F0502020204030204" pitchFamily="34" charset="0"/>
                        </a:rPr>
                        <a:t>superficial application of the specialised concepts</a:t>
                      </a:r>
                      <a:r>
                        <a:rPr lang="en-GB" sz="1100" dirty="0">
                          <a:solidFill>
                            <a:srgbClr val="000000"/>
                          </a:solidFill>
                          <a:effectLst/>
                          <a:latin typeface="Arial" panose="020B0604020202020204" pitchFamily="34" charset="0"/>
                          <a:ea typeface="Calibri" panose="020F0502020204030204" pitchFamily="34" charset="0"/>
                        </a:rPr>
                        <a:t>.</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7787" marR="778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81732618"/>
                  </a:ext>
                </a:extLst>
              </a:tr>
            </a:tbl>
          </a:graphicData>
        </a:graphic>
      </p:graphicFrame>
      <p:sp>
        <p:nvSpPr>
          <p:cNvPr id="5" name="Speech Bubble: Rectangle 4">
            <a:extLst>
              <a:ext uri="{FF2B5EF4-FFF2-40B4-BE49-F238E27FC236}">
                <a16:creationId xmlns:a16="http://schemas.microsoft.com/office/drawing/2014/main" id="{2DE0E391-EC5D-4253-A5A5-66AF84253336}"/>
              </a:ext>
            </a:extLst>
          </p:cNvPr>
          <p:cNvSpPr/>
          <p:nvPr/>
        </p:nvSpPr>
        <p:spPr>
          <a:xfrm>
            <a:off x="134816" y="1369359"/>
            <a:ext cx="1685039" cy="3123444"/>
          </a:xfrm>
          <a:prstGeom prst="wedgeRectCallout">
            <a:avLst>
              <a:gd name="adj1" fmla="val 66606"/>
              <a:gd name="adj2" fmla="val 1725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dirty="0"/>
          </a:p>
          <a:p>
            <a:pPr algn="ctr"/>
            <a:r>
              <a:rPr lang="en-GB" sz="1400" dirty="0"/>
              <a:t>In Band 2, The debate created in response to the question may be superficial, may lack balance and will consider issues in less depth than Band 3 responses. Some application of specialised concepts will be evident but their application will be limited. </a:t>
            </a:r>
          </a:p>
          <a:p>
            <a:pPr algn="ctr"/>
            <a:endParaRPr lang="en-GB" sz="1400" dirty="0"/>
          </a:p>
        </p:txBody>
      </p:sp>
      <p:sp>
        <p:nvSpPr>
          <p:cNvPr id="8" name="Speech Bubble: Rectangle 7">
            <a:extLst>
              <a:ext uri="{FF2B5EF4-FFF2-40B4-BE49-F238E27FC236}">
                <a16:creationId xmlns:a16="http://schemas.microsoft.com/office/drawing/2014/main" id="{4F39C845-4F68-43A6-A157-7F63B2EA93CD}"/>
              </a:ext>
            </a:extLst>
          </p:cNvPr>
          <p:cNvSpPr/>
          <p:nvPr/>
        </p:nvSpPr>
        <p:spPr>
          <a:xfrm>
            <a:off x="7307886" y="3854954"/>
            <a:ext cx="1685039" cy="2511093"/>
          </a:xfrm>
          <a:prstGeom prst="wedgeRectCallout">
            <a:avLst>
              <a:gd name="adj1" fmla="val -63417"/>
              <a:gd name="adj2" fmla="val 2280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t>In Band 1, the response will lack coherence and the evidence used may be unsuitable or irrelevant to the question. Little understanding of relevant specialised concepts will be shown.</a:t>
            </a:r>
          </a:p>
        </p:txBody>
      </p:sp>
    </p:spTree>
    <p:extLst>
      <p:ext uri="{BB962C8B-B14F-4D97-AF65-F5344CB8AC3E}">
        <p14:creationId xmlns:p14="http://schemas.microsoft.com/office/powerpoint/2010/main" val="298632444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243408"/>
            <a:ext cx="8229600" cy="143109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3600" dirty="0"/>
              <a:t>Assessing evidence – AO3</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242316" y="1187686"/>
            <a:ext cx="8659368"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endParaRPr lang="en-GB" sz="2400" b="1" dirty="0"/>
          </a:p>
          <a:p>
            <a:endParaRPr lang="en-GB" sz="2400" b="1" dirty="0"/>
          </a:p>
          <a:p>
            <a:pPr lvl="0"/>
            <a:endParaRPr lang="en-GB" sz="2400" b="1" dirty="0"/>
          </a:p>
        </p:txBody>
      </p:sp>
      <p:graphicFrame>
        <p:nvGraphicFramePr>
          <p:cNvPr id="3" name="Table 2">
            <a:extLst>
              <a:ext uri="{FF2B5EF4-FFF2-40B4-BE49-F238E27FC236}">
                <a16:creationId xmlns:a16="http://schemas.microsoft.com/office/drawing/2014/main" id="{DEFB576C-AF2B-47CE-900D-541D8BEF048C}"/>
              </a:ext>
            </a:extLst>
          </p:cNvPr>
          <p:cNvGraphicFramePr>
            <a:graphicFrameLocks noGrp="1"/>
          </p:cNvGraphicFramePr>
          <p:nvPr>
            <p:extLst>
              <p:ext uri="{D42A27DB-BD31-4B8C-83A1-F6EECF244321}">
                <p14:modId xmlns:p14="http://schemas.microsoft.com/office/powerpoint/2010/main" val="2881828967"/>
              </p:ext>
            </p:extLst>
          </p:nvPr>
        </p:nvGraphicFramePr>
        <p:xfrm>
          <a:off x="2367788" y="1277249"/>
          <a:ext cx="4408424" cy="5178363"/>
        </p:xfrm>
        <a:graphic>
          <a:graphicData uri="http://schemas.openxmlformats.org/drawingml/2006/table">
            <a:tbl>
              <a:tblPr firstRow="1" firstCol="1" bandRow="1"/>
              <a:tblGrid>
                <a:gridCol w="677164">
                  <a:extLst>
                    <a:ext uri="{9D8B030D-6E8A-4147-A177-3AD203B41FA5}">
                      <a16:colId xmlns:a16="http://schemas.microsoft.com/office/drawing/2014/main" val="3987708682"/>
                    </a:ext>
                  </a:extLst>
                </a:gridCol>
                <a:gridCol w="3731260">
                  <a:extLst>
                    <a:ext uri="{9D8B030D-6E8A-4147-A177-3AD203B41FA5}">
                      <a16:colId xmlns:a16="http://schemas.microsoft.com/office/drawing/2014/main" val="1977912513"/>
                    </a:ext>
                  </a:extLst>
                </a:gridCol>
              </a:tblGrid>
              <a:tr h="217122">
                <a:tc>
                  <a:txBody>
                    <a:bodyPr/>
                    <a:lstStyle/>
                    <a:p>
                      <a:pPr algn="ctr">
                        <a:spcBef>
                          <a:spcPts val="400"/>
                        </a:spcBef>
                        <a:spcAft>
                          <a:spcPts val="400"/>
                        </a:spcAft>
                      </a:pP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0800" marR="20800" marT="13023" marB="1302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spcBef>
                          <a:spcPts val="400"/>
                        </a:spcBef>
                        <a:spcAft>
                          <a:spcPts val="400"/>
                        </a:spcAft>
                      </a:pPr>
                      <a:r>
                        <a:rPr lang="en-GB" sz="1100" b="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AO3 [4 marks]</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0800" marR="20800" marT="13023" marB="1302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3822777489"/>
                  </a:ext>
                </a:extLst>
              </a:tr>
              <a:tr h="370878">
                <a:tc>
                  <a:txBody>
                    <a:bodyPr/>
                    <a:lstStyle/>
                    <a:p>
                      <a:pPr algn="ctr"/>
                      <a:r>
                        <a:rPr lang="en-GB" sz="1000" b="1" dirty="0">
                          <a:effectLst/>
                          <a:latin typeface="Arial" panose="020B0604020202020204" pitchFamily="34" charset="0"/>
                          <a:ea typeface="Calibri" panose="020F0502020204030204" pitchFamily="34" charset="0"/>
                          <a:cs typeface="Arial" panose="020B0604020202020204" pitchFamily="34" charset="0"/>
                        </a:rPr>
                        <a:t>Band</a:t>
                      </a:r>
                    </a:p>
                  </a:txBody>
                  <a:tcPr marL="20800" marR="20800" marT="13023" marB="1302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000"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Use a variety of relevant qualitative skills to construct arguments and draw conclusions.</a:t>
                      </a:r>
                      <a:endParaRPr lang="en-GB"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20800" marR="20800" marT="13023" marB="1302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00840717"/>
                  </a:ext>
                </a:extLst>
              </a:tr>
              <a:tr h="1344667">
                <a:tc>
                  <a:txBody>
                    <a:bodyPr/>
                    <a:lstStyle/>
                    <a:p>
                      <a:pPr algn="ctr"/>
                      <a:r>
                        <a:rPr lang="en-GB" sz="1100" b="1" dirty="0">
                          <a:effectLst/>
                          <a:latin typeface="Arial" panose="020B0604020202020204" pitchFamily="34" charset="0"/>
                          <a:ea typeface="Calibri" panose="020F0502020204030204" pitchFamily="34" charset="0"/>
                          <a:cs typeface="Arial" panose="020B0604020202020204" pitchFamily="34" charset="0"/>
                        </a:rPr>
                        <a:t>4</a:t>
                      </a:r>
                    </a:p>
                  </a:txBody>
                  <a:tcPr marL="20800" marR="20800" marT="13023" marB="1302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GB" sz="1100" b="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4 marks</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gn="ctr"/>
                      <a:r>
                        <a:rPr lang="en-GB" sz="1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The response uses wholly relevant qualitative skills to construct </a:t>
                      </a:r>
                      <a:r>
                        <a:rPr lang="en-GB" sz="1100" dirty="0">
                          <a:solidFill>
                            <a:srgbClr val="000000"/>
                          </a:solidFill>
                          <a:effectLst/>
                          <a:highlight>
                            <a:srgbClr val="00FF00"/>
                          </a:highlight>
                          <a:latin typeface="Arial" panose="020B0604020202020204" pitchFamily="34" charset="0"/>
                          <a:ea typeface="Times New Roman" panose="02020603050405020304" pitchFamily="18" charset="0"/>
                          <a:cs typeface="Times New Roman" panose="02020603050405020304" pitchFamily="18" charset="0"/>
                        </a:rPr>
                        <a:t>clear, coherent and appropriately structured arguments and conclusions</a:t>
                      </a:r>
                      <a:r>
                        <a:rPr lang="en-GB" sz="1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0800" marR="20800" marT="13023" marB="1302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24018392"/>
                  </a:ext>
                </a:extLst>
              </a:tr>
              <a:tr h="1185242">
                <a:tc>
                  <a:txBody>
                    <a:bodyPr/>
                    <a:lstStyle/>
                    <a:p>
                      <a:pPr algn="ctr"/>
                      <a:r>
                        <a:rPr lang="en-GB" sz="1100" b="1" dirty="0">
                          <a:effectLst/>
                          <a:latin typeface="Arial" panose="020B0604020202020204" pitchFamily="34" charset="0"/>
                          <a:ea typeface="Calibri" panose="020F0502020204030204" pitchFamily="34" charset="0"/>
                          <a:cs typeface="Arial" panose="020B0604020202020204" pitchFamily="34" charset="0"/>
                        </a:rPr>
                        <a:t>3</a:t>
                      </a:r>
                    </a:p>
                  </a:txBody>
                  <a:tcPr marL="19534" marR="1953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GB" sz="1100" b="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3 marks</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gn="ctr"/>
                      <a:r>
                        <a:rPr lang="en-GB" sz="1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The response uses mostly relevant qualitative skills to construct </a:t>
                      </a:r>
                      <a:r>
                        <a:rPr lang="en-GB" sz="1100" dirty="0">
                          <a:solidFill>
                            <a:srgbClr val="000000"/>
                          </a:solidFill>
                          <a:effectLst/>
                          <a:highlight>
                            <a:srgbClr val="00FF00"/>
                          </a:highlight>
                          <a:latin typeface="Arial" panose="020B0604020202020204" pitchFamily="34" charset="0"/>
                          <a:ea typeface="Times New Roman" panose="02020603050405020304" pitchFamily="18" charset="0"/>
                          <a:cs typeface="Times New Roman" panose="02020603050405020304" pitchFamily="18" charset="0"/>
                        </a:rPr>
                        <a:t>structured arguments and conclusions where coherence is variable</a:t>
                      </a:r>
                      <a:r>
                        <a:rPr lang="en-GB" sz="1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19534" marR="195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7607327"/>
                  </a:ext>
                </a:extLst>
              </a:tr>
              <a:tr h="1051610">
                <a:tc>
                  <a:txBody>
                    <a:bodyPr/>
                    <a:lstStyle/>
                    <a:p>
                      <a:pPr algn="ctr"/>
                      <a:r>
                        <a:rPr lang="en-GB" sz="1100" b="1" dirty="0">
                          <a:effectLst/>
                          <a:latin typeface="Arial" panose="020B0604020202020204" pitchFamily="34" charset="0"/>
                          <a:ea typeface="Calibri" panose="020F0502020204030204" pitchFamily="34" charset="0"/>
                          <a:cs typeface="Arial" panose="020B0604020202020204" pitchFamily="34" charset="0"/>
                        </a:rPr>
                        <a:t>2</a:t>
                      </a:r>
                    </a:p>
                  </a:txBody>
                  <a:tcPr marL="19534" marR="1953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GB" sz="1100" b="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2 marks</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gn="ctr"/>
                      <a:r>
                        <a:rPr lang="en-GB" sz="1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The response uses limited qualitative skills to construct </a:t>
                      </a:r>
                      <a:r>
                        <a:rPr lang="en-GB" sz="1100" dirty="0">
                          <a:solidFill>
                            <a:srgbClr val="000000"/>
                          </a:solidFill>
                          <a:effectLst/>
                          <a:highlight>
                            <a:srgbClr val="00FF00"/>
                          </a:highlight>
                          <a:latin typeface="Arial" panose="020B0604020202020204" pitchFamily="34" charset="0"/>
                          <a:ea typeface="Times New Roman" panose="02020603050405020304" pitchFamily="18" charset="0"/>
                          <a:cs typeface="Times New Roman" panose="02020603050405020304" pitchFamily="18" charset="0"/>
                        </a:rPr>
                        <a:t>argument(s) and conclusion(s) that are superficial in structure with minimal coherence</a:t>
                      </a:r>
                      <a:r>
                        <a:rPr lang="en-GB" sz="1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19534" marR="195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71825753"/>
                  </a:ext>
                </a:extLst>
              </a:tr>
              <a:tr h="1008844">
                <a:tc>
                  <a:txBody>
                    <a:bodyPr/>
                    <a:lstStyle/>
                    <a:p>
                      <a:pPr algn="ctr"/>
                      <a:r>
                        <a:rPr lang="en-GB" sz="1100" b="1" dirty="0">
                          <a:effectLst/>
                          <a:latin typeface="Arial" panose="020B0604020202020204" pitchFamily="34" charset="0"/>
                          <a:ea typeface="Calibri" panose="020F0502020204030204" pitchFamily="34" charset="0"/>
                          <a:cs typeface="Arial" panose="020B0604020202020204" pitchFamily="34" charset="0"/>
                        </a:rPr>
                        <a:t>1</a:t>
                      </a:r>
                    </a:p>
                  </a:txBody>
                  <a:tcPr marL="19534" marR="1953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GB" sz="1100" b="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1 mark</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gn="ctr"/>
                      <a:r>
                        <a:rPr lang="en-GB" sz="1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The response uses qualitative skills superficially to construct an </a:t>
                      </a:r>
                      <a:r>
                        <a:rPr lang="en-GB" sz="1100" dirty="0">
                          <a:solidFill>
                            <a:srgbClr val="000000"/>
                          </a:solidFill>
                          <a:effectLst/>
                          <a:highlight>
                            <a:srgbClr val="00FF00"/>
                          </a:highlight>
                          <a:latin typeface="Arial" panose="020B0604020202020204" pitchFamily="34" charset="0"/>
                          <a:ea typeface="Times New Roman" panose="02020603050405020304" pitchFamily="18" charset="0"/>
                          <a:cs typeface="Times New Roman" panose="02020603050405020304" pitchFamily="18" charset="0"/>
                        </a:rPr>
                        <a:t>argument / conclusion that is incomplete and lacks coherence</a:t>
                      </a:r>
                      <a:r>
                        <a:rPr lang="en-GB" sz="1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19534" marR="195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70037138"/>
                  </a:ext>
                </a:extLst>
              </a:tr>
            </a:tbl>
          </a:graphicData>
        </a:graphic>
      </p:graphicFrame>
      <p:sp>
        <p:nvSpPr>
          <p:cNvPr id="7" name="Speech Bubble: Rectangle 6">
            <a:extLst>
              <a:ext uri="{FF2B5EF4-FFF2-40B4-BE49-F238E27FC236}">
                <a16:creationId xmlns:a16="http://schemas.microsoft.com/office/drawing/2014/main" id="{934DD26A-C01B-4548-9230-C16BD8FD9FCC}"/>
              </a:ext>
            </a:extLst>
          </p:cNvPr>
          <p:cNvSpPr/>
          <p:nvPr/>
        </p:nvSpPr>
        <p:spPr>
          <a:xfrm>
            <a:off x="6914883" y="1318606"/>
            <a:ext cx="1685039" cy="2622458"/>
          </a:xfrm>
          <a:prstGeom prst="wedgeRectCallout">
            <a:avLst>
              <a:gd name="adj1" fmla="val -63417"/>
              <a:gd name="adj2" fmla="val 2280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t>More successful responses will be clearly and logically structured, will be coherent throughout; and a conclusion or conclusions (either ongoing and/or summative) will be evident.</a:t>
            </a:r>
          </a:p>
        </p:txBody>
      </p:sp>
      <p:sp>
        <p:nvSpPr>
          <p:cNvPr id="9" name="Speech Bubble: Rectangle 8">
            <a:extLst>
              <a:ext uri="{FF2B5EF4-FFF2-40B4-BE49-F238E27FC236}">
                <a16:creationId xmlns:a16="http://schemas.microsoft.com/office/drawing/2014/main" id="{A58F835D-BCE5-427C-B463-D38D8AB702C7}"/>
              </a:ext>
            </a:extLst>
          </p:cNvPr>
          <p:cNvSpPr/>
          <p:nvPr/>
        </p:nvSpPr>
        <p:spPr>
          <a:xfrm>
            <a:off x="6914882" y="4762123"/>
            <a:ext cx="1685039" cy="1377932"/>
          </a:xfrm>
          <a:prstGeom prst="wedgeRectCallout">
            <a:avLst>
              <a:gd name="adj1" fmla="val -63417"/>
              <a:gd name="adj2" fmla="val 2280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t>At the lower end, answers will have a superficial structure with only minimal coherence.</a:t>
            </a:r>
          </a:p>
        </p:txBody>
      </p:sp>
    </p:spTree>
    <p:extLst>
      <p:ext uri="{BB962C8B-B14F-4D97-AF65-F5344CB8AC3E}">
        <p14:creationId xmlns:p14="http://schemas.microsoft.com/office/powerpoint/2010/main" val="262913892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243408"/>
            <a:ext cx="8229600" cy="143109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242316" y="1187686"/>
            <a:ext cx="8546084"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sz="2400" b="1" dirty="0"/>
              <a:t>Assessment resources: Contemporary Themes in Geography</a:t>
            </a:r>
          </a:p>
          <a:p>
            <a:pPr lvl="0"/>
            <a:endParaRPr lang="en-GB" sz="1200" dirty="0"/>
          </a:p>
          <a:p>
            <a:r>
              <a:rPr lang="en-GB" sz="1800" dirty="0"/>
              <a:t>In Contemporary Themes in Geography essays</a:t>
            </a:r>
            <a:r>
              <a:rPr lang="en-US" sz="1800" dirty="0"/>
              <a:t> learners are assessed on the strength of each of the three assessment objectives. Essays can be awarded a maximum mark of 45. The main distinction is the increase in the number of AO1 marks available, with available AO3 marks ranging from 1-5. Assessors must be very mindful of these differences.</a:t>
            </a:r>
            <a:endParaRPr lang="en-GB" sz="1800" dirty="0"/>
          </a:p>
          <a:p>
            <a:endParaRPr lang="en-GB" sz="1800" dirty="0"/>
          </a:p>
          <a:p>
            <a:endParaRPr lang="en-GB" sz="2400" b="1" dirty="0"/>
          </a:p>
          <a:p>
            <a:endParaRPr lang="en-GB" sz="2400" b="1" dirty="0"/>
          </a:p>
          <a:p>
            <a:pPr lvl="0"/>
            <a:endParaRPr lang="en-GB" sz="2400" b="1" dirty="0"/>
          </a:p>
        </p:txBody>
      </p:sp>
      <p:graphicFrame>
        <p:nvGraphicFramePr>
          <p:cNvPr id="2" name="Table 1">
            <a:extLst>
              <a:ext uri="{FF2B5EF4-FFF2-40B4-BE49-F238E27FC236}">
                <a16:creationId xmlns:a16="http://schemas.microsoft.com/office/drawing/2014/main" id="{CDB79F5A-A449-4166-ABDA-6626560EE2A0}"/>
              </a:ext>
            </a:extLst>
          </p:cNvPr>
          <p:cNvGraphicFramePr>
            <a:graphicFrameLocks noGrp="1"/>
          </p:cNvGraphicFramePr>
          <p:nvPr>
            <p:extLst>
              <p:ext uri="{D42A27DB-BD31-4B8C-83A1-F6EECF244321}">
                <p14:modId xmlns:p14="http://schemas.microsoft.com/office/powerpoint/2010/main" val="382263528"/>
              </p:ext>
            </p:extLst>
          </p:nvPr>
        </p:nvGraphicFramePr>
        <p:xfrm>
          <a:off x="761746" y="3881366"/>
          <a:ext cx="7507224" cy="2484681"/>
        </p:xfrm>
        <a:graphic>
          <a:graphicData uri="http://schemas.openxmlformats.org/drawingml/2006/table">
            <a:tbl>
              <a:tblPr firstRow="1" firstCol="1" bandRow="1"/>
              <a:tblGrid>
                <a:gridCol w="749807">
                  <a:extLst>
                    <a:ext uri="{9D8B030D-6E8A-4147-A177-3AD203B41FA5}">
                      <a16:colId xmlns:a16="http://schemas.microsoft.com/office/drawing/2014/main" val="3065025061"/>
                    </a:ext>
                  </a:extLst>
                </a:gridCol>
                <a:gridCol w="2166532">
                  <a:extLst>
                    <a:ext uri="{9D8B030D-6E8A-4147-A177-3AD203B41FA5}">
                      <a16:colId xmlns:a16="http://schemas.microsoft.com/office/drawing/2014/main" val="1766124961"/>
                    </a:ext>
                  </a:extLst>
                </a:gridCol>
                <a:gridCol w="2380110">
                  <a:extLst>
                    <a:ext uri="{9D8B030D-6E8A-4147-A177-3AD203B41FA5}">
                      <a16:colId xmlns:a16="http://schemas.microsoft.com/office/drawing/2014/main" val="3142787870"/>
                    </a:ext>
                  </a:extLst>
                </a:gridCol>
                <a:gridCol w="2210775">
                  <a:extLst>
                    <a:ext uri="{9D8B030D-6E8A-4147-A177-3AD203B41FA5}">
                      <a16:colId xmlns:a16="http://schemas.microsoft.com/office/drawing/2014/main" val="3014148325"/>
                    </a:ext>
                  </a:extLst>
                </a:gridCol>
              </a:tblGrid>
              <a:tr h="533961">
                <a:tc>
                  <a:txBody>
                    <a:bodyPr/>
                    <a:lstStyle/>
                    <a:p>
                      <a:r>
                        <a:rPr lang="en-GB"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endParaRPr lang="en-GB" sz="1400" dirty="0">
                        <a:effectLst/>
                        <a:latin typeface="Arial" panose="020B0604020202020204" pitchFamily="34" charset="0"/>
                        <a:ea typeface="Calibri" panose="020F0502020204030204" pitchFamily="34" charset="0"/>
                        <a:cs typeface="Arial" panose="020B0604020202020204" pitchFamily="34" charset="0"/>
                      </a:endParaRPr>
                    </a:p>
                  </a:txBody>
                  <a:tcPr marL="73025" marR="730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r>
                        <a:rPr lang="en-GB" sz="1600" b="1" dirty="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AO1</a:t>
                      </a:r>
                      <a:r>
                        <a:rPr lang="en-GB" sz="1600" b="1" dirty="0">
                          <a:effectLst/>
                          <a:latin typeface="Arial" panose="020B0604020202020204" pitchFamily="34" charset="0"/>
                          <a:ea typeface="Times New Roman" panose="02020603050405020304" pitchFamily="18" charset="0"/>
                          <a:cs typeface="Times New Roman" panose="02020603050405020304" pitchFamily="18" charset="0"/>
                        </a:rPr>
                        <a:t> [</a:t>
                      </a:r>
                      <a:r>
                        <a:rPr lang="en-GB" sz="1600" b="1" dirty="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20 marks</a:t>
                      </a:r>
                      <a:r>
                        <a:rPr lang="en-GB" sz="1600" b="1" dirty="0">
                          <a:effectLst/>
                          <a:latin typeface="Arial" panose="020B0604020202020204" pitchFamily="34" charset="0"/>
                          <a:ea typeface="Times New Roman" panose="02020603050405020304" pitchFamily="18" charset="0"/>
                          <a:cs typeface="Times New Roman" panose="02020603050405020304" pitchFamily="18" charset="0"/>
                        </a:rPr>
                        <a:t>]</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r>
                        <a:rPr lang="en-GB" sz="1600" b="1" dirty="0">
                          <a:effectLst/>
                          <a:highlight>
                            <a:srgbClr val="00FFFF"/>
                          </a:highlight>
                          <a:latin typeface="Arial" panose="020B0604020202020204" pitchFamily="34" charset="0"/>
                          <a:ea typeface="Times New Roman" panose="02020603050405020304" pitchFamily="18" charset="0"/>
                          <a:cs typeface="Times New Roman" panose="02020603050405020304" pitchFamily="18" charset="0"/>
                        </a:rPr>
                        <a:t>AO2</a:t>
                      </a:r>
                      <a:r>
                        <a:rPr lang="en-GB" sz="1600" b="1" dirty="0">
                          <a:effectLst/>
                          <a:latin typeface="Arial" panose="020B0604020202020204" pitchFamily="34" charset="0"/>
                          <a:ea typeface="Times New Roman" panose="02020603050405020304" pitchFamily="18" charset="0"/>
                          <a:cs typeface="Times New Roman" panose="02020603050405020304" pitchFamily="18" charset="0"/>
                        </a:rPr>
                        <a:t> [</a:t>
                      </a:r>
                      <a:r>
                        <a:rPr lang="en-GB" sz="1600" b="1" dirty="0">
                          <a:effectLst/>
                          <a:highlight>
                            <a:srgbClr val="00FFFF"/>
                          </a:highlight>
                          <a:latin typeface="Arial" panose="020B0604020202020204" pitchFamily="34" charset="0"/>
                          <a:ea typeface="Times New Roman" panose="02020603050405020304" pitchFamily="18" charset="0"/>
                          <a:cs typeface="Times New Roman" panose="02020603050405020304" pitchFamily="18" charset="0"/>
                        </a:rPr>
                        <a:t>20 marks</a:t>
                      </a:r>
                      <a:r>
                        <a:rPr lang="en-GB" sz="1600" b="1" dirty="0">
                          <a:effectLst/>
                          <a:latin typeface="Arial" panose="020B0604020202020204" pitchFamily="34" charset="0"/>
                          <a:ea typeface="Times New Roman" panose="02020603050405020304" pitchFamily="18" charset="0"/>
                          <a:cs typeface="Times New Roman" panose="02020603050405020304" pitchFamily="18" charset="0"/>
                        </a:rPr>
                        <a:t>]</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r>
                        <a:rPr lang="en-GB" sz="1600" b="1" dirty="0">
                          <a:effectLst/>
                          <a:highlight>
                            <a:srgbClr val="00FF00"/>
                          </a:highlight>
                          <a:latin typeface="Arial" panose="020B0604020202020204" pitchFamily="34" charset="0"/>
                          <a:ea typeface="Times New Roman" panose="02020603050405020304" pitchFamily="18" charset="0"/>
                          <a:cs typeface="Times New Roman" panose="02020603050405020304" pitchFamily="18" charset="0"/>
                        </a:rPr>
                        <a:t>AO3</a:t>
                      </a:r>
                      <a:r>
                        <a:rPr lang="en-GB" sz="1600" b="1" dirty="0">
                          <a:effectLst/>
                          <a:latin typeface="Arial" panose="020B0604020202020204" pitchFamily="34" charset="0"/>
                          <a:ea typeface="Times New Roman" panose="02020603050405020304" pitchFamily="18" charset="0"/>
                          <a:cs typeface="Times New Roman" panose="02020603050405020304" pitchFamily="18" charset="0"/>
                        </a:rPr>
                        <a:t> [</a:t>
                      </a:r>
                      <a:r>
                        <a:rPr lang="en-GB" sz="1600" b="1" dirty="0">
                          <a:effectLst/>
                          <a:highlight>
                            <a:srgbClr val="00FF00"/>
                          </a:highlight>
                          <a:latin typeface="Arial" panose="020B0604020202020204" pitchFamily="34" charset="0"/>
                          <a:ea typeface="Times New Roman" panose="02020603050405020304" pitchFamily="18" charset="0"/>
                          <a:cs typeface="Times New Roman" panose="02020603050405020304" pitchFamily="18" charset="0"/>
                        </a:rPr>
                        <a:t>5 marks</a:t>
                      </a:r>
                      <a:r>
                        <a:rPr lang="en-GB" sz="1600" b="1" dirty="0">
                          <a:effectLst/>
                          <a:latin typeface="Arial" panose="020B0604020202020204" pitchFamily="34" charset="0"/>
                          <a:ea typeface="Times New Roman" panose="02020603050405020304" pitchFamily="18" charset="0"/>
                          <a:cs typeface="Times New Roman" panose="02020603050405020304" pitchFamily="18" charset="0"/>
                        </a:rPr>
                        <a:t>]</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1532893406"/>
                  </a:ext>
                </a:extLst>
              </a:tr>
              <a:tr h="1067922">
                <a:tc>
                  <a:txBody>
                    <a:bodyPr/>
                    <a:lstStyle/>
                    <a:p>
                      <a:pPr algn="ctr"/>
                      <a:r>
                        <a:rPr lang="en-GB" sz="14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Band</a:t>
                      </a:r>
                      <a:endParaRPr lang="en-GB" sz="1400" dirty="0">
                        <a:effectLst/>
                        <a:latin typeface="Arial" panose="020B0604020202020204" pitchFamily="34" charset="0"/>
                        <a:ea typeface="Calibri" panose="020F0502020204030204" pitchFamily="34" charset="0"/>
                        <a:cs typeface="Arial" panose="020B0604020202020204" pitchFamily="34" charset="0"/>
                      </a:endParaRPr>
                    </a:p>
                  </a:txBody>
                  <a:tcPr marL="73025" marR="730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600" i="1" dirty="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Demonstrate knowledge and understanding of places, environments, concepts, processes, interactions and change at a variety of scales.</a:t>
                      </a:r>
                      <a:endParaRPr lang="en-GB" sz="16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600" i="1" dirty="0">
                          <a:effectLst/>
                          <a:highlight>
                            <a:srgbClr val="00FFFF"/>
                          </a:highlight>
                          <a:latin typeface="Arial" panose="020B0604020202020204" pitchFamily="34" charset="0"/>
                          <a:ea typeface="Times New Roman" panose="02020603050405020304" pitchFamily="18" charset="0"/>
                          <a:cs typeface="Times New Roman" panose="02020603050405020304" pitchFamily="18" charset="0"/>
                        </a:rPr>
                        <a:t>Apply knowledge and understanding in different contexts either to analyse or interpret or evaluate geographical issues and information.</a:t>
                      </a:r>
                      <a:endParaRPr lang="en-GB" sz="1600" dirty="0">
                        <a:effectLst/>
                        <a:highlight>
                          <a:srgbClr val="00FFF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600" i="1" dirty="0">
                          <a:effectLst/>
                          <a:highlight>
                            <a:srgbClr val="00FF00"/>
                          </a:highlight>
                          <a:latin typeface="Arial" panose="020B0604020202020204" pitchFamily="34" charset="0"/>
                          <a:ea typeface="Times New Roman" panose="02020603050405020304" pitchFamily="18" charset="0"/>
                          <a:cs typeface="Times New Roman" panose="02020603050405020304" pitchFamily="18" charset="0"/>
                        </a:rPr>
                        <a:t>Use a variety of relevant qualitative skills to construct arguments and draw conclusions.</a:t>
                      </a:r>
                      <a:endParaRPr lang="en-GB" sz="1600" dirty="0">
                        <a:effectLst/>
                        <a:highlight>
                          <a:srgbClr val="00FF00"/>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92381462"/>
                  </a:ext>
                </a:extLst>
              </a:tr>
            </a:tbl>
          </a:graphicData>
        </a:graphic>
      </p:graphicFrame>
    </p:spTree>
    <p:extLst>
      <p:ext uri="{BB962C8B-B14F-4D97-AF65-F5344CB8AC3E}">
        <p14:creationId xmlns:p14="http://schemas.microsoft.com/office/powerpoint/2010/main" val="386246133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7CDBA986-2499-4C46-8D61-5D07E355EEBF}"/>
              </a:ext>
            </a:extLst>
          </p:cNvPr>
          <p:cNvGraphicFramePr>
            <a:graphicFrameLocks noGrp="1"/>
          </p:cNvGraphicFramePr>
          <p:nvPr>
            <p:ph idx="1"/>
            <p:extLst>
              <p:ext uri="{D42A27DB-BD31-4B8C-83A1-F6EECF244321}">
                <p14:modId xmlns:p14="http://schemas.microsoft.com/office/powerpoint/2010/main" val="2613011108"/>
              </p:ext>
            </p:extLst>
          </p:nvPr>
        </p:nvGraphicFramePr>
        <p:xfrm>
          <a:off x="1426464" y="1517904"/>
          <a:ext cx="6291072" cy="4297680"/>
        </p:xfrm>
        <a:graphic>
          <a:graphicData uri="http://schemas.openxmlformats.org/drawingml/2006/table">
            <a:tbl>
              <a:tblPr firstRow="1" firstCol="1" bandRow="1"/>
              <a:tblGrid>
                <a:gridCol w="402336">
                  <a:extLst>
                    <a:ext uri="{9D8B030D-6E8A-4147-A177-3AD203B41FA5}">
                      <a16:colId xmlns:a16="http://schemas.microsoft.com/office/drawing/2014/main" val="934914881"/>
                    </a:ext>
                  </a:extLst>
                </a:gridCol>
                <a:gridCol w="2093976">
                  <a:extLst>
                    <a:ext uri="{9D8B030D-6E8A-4147-A177-3AD203B41FA5}">
                      <a16:colId xmlns:a16="http://schemas.microsoft.com/office/drawing/2014/main" val="1203457476"/>
                    </a:ext>
                  </a:extLst>
                </a:gridCol>
                <a:gridCol w="2322576">
                  <a:extLst>
                    <a:ext uri="{9D8B030D-6E8A-4147-A177-3AD203B41FA5}">
                      <a16:colId xmlns:a16="http://schemas.microsoft.com/office/drawing/2014/main" val="233933369"/>
                    </a:ext>
                  </a:extLst>
                </a:gridCol>
                <a:gridCol w="1472184">
                  <a:extLst>
                    <a:ext uri="{9D8B030D-6E8A-4147-A177-3AD203B41FA5}">
                      <a16:colId xmlns:a16="http://schemas.microsoft.com/office/drawing/2014/main" val="4190263981"/>
                    </a:ext>
                  </a:extLst>
                </a:gridCol>
              </a:tblGrid>
              <a:tr h="155867">
                <a:tc>
                  <a:txBody>
                    <a:bodyPr/>
                    <a:lstStyle/>
                    <a:p>
                      <a:r>
                        <a:rPr lang="en-GB" sz="1000" dirty="0">
                          <a:effectLst/>
                          <a:latin typeface="Arial" panose="020B0604020202020204" pitchFamily="34" charset="0"/>
                          <a:ea typeface="Times New Roman" panose="02020603050405020304" pitchFamily="18" charset="0"/>
                          <a:cs typeface="Arial" panose="020B0604020202020204" pitchFamily="34" charset="0"/>
                        </a:rPr>
                        <a:t> </a:t>
                      </a:r>
                      <a:endParaRPr lang="en-GB" sz="1000" dirty="0">
                        <a:effectLst/>
                        <a:latin typeface="Arial" panose="020B0604020202020204" pitchFamily="34" charset="0"/>
                        <a:ea typeface="Calibri" panose="020F0502020204030204" pitchFamily="34" charset="0"/>
                        <a:cs typeface="Arial" panose="020B0604020202020204" pitchFamily="34" charset="0"/>
                      </a:endParaRPr>
                    </a:p>
                  </a:txBody>
                  <a:tcPr marL="17194" marR="17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GB" sz="1000" b="1" dirty="0">
                          <a:effectLst/>
                          <a:latin typeface="Arial" panose="020B0604020202020204" pitchFamily="34" charset="0"/>
                          <a:ea typeface="Times New Roman" panose="02020603050405020304" pitchFamily="18" charset="0"/>
                          <a:cs typeface="Arial" panose="020B0604020202020204" pitchFamily="34" charset="0"/>
                        </a:rPr>
                        <a:t>AO1 [20 marks]</a:t>
                      </a:r>
                      <a:endParaRPr lang="en-GB" sz="1000" dirty="0">
                        <a:effectLst/>
                        <a:latin typeface="Arial" panose="020B0604020202020204" pitchFamily="34" charset="0"/>
                        <a:ea typeface="Calibri" panose="020F0502020204030204" pitchFamily="34" charset="0"/>
                        <a:cs typeface="Arial" panose="020B0604020202020204" pitchFamily="34" charset="0"/>
                      </a:endParaRPr>
                    </a:p>
                  </a:txBody>
                  <a:tcPr marL="17194" marR="17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GB" sz="1000" b="1" dirty="0">
                          <a:effectLst/>
                          <a:latin typeface="Arial" panose="020B0604020202020204" pitchFamily="34" charset="0"/>
                          <a:ea typeface="Times New Roman" panose="02020603050405020304" pitchFamily="18" charset="0"/>
                          <a:cs typeface="Arial" panose="020B0604020202020204" pitchFamily="34" charset="0"/>
                        </a:rPr>
                        <a:t>AO2 [20 marks]</a:t>
                      </a:r>
                      <a:endParaRPr lang="en-GB" sz="1000" dirty="0">
                        <a:effectLst/>
                        <a:latin typeface="Arial" panose="020B0604020202020204" pitchFamily="34" charset="0"/>
                        <a:ea typeface="Calibri" panose="020F0502020204030204" pitchFamily="34" charset="0"/>
                        <a:cs typeface="Arial" panose="020B0604020202020204" pitchFamily="34" charset="0"/>
                      </a:endParaRPr>
                    </a:p>
                  </a:txBody>
                  <a:tcPr marL="17194" marR="17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GB" sz="1000" b="1" dirty="0">
                          <a:effectLst/>
                          <a:latin typeface="Arial" panose="020B0604020202020204" pitchFamily="34" charset="0"/>
                          <a:ea typeface="Times New Roman" panose="02020603050405020304" pitchFamily="18" charset="0"/>
                          <a:cs typeface="Arial" panose="020B0604020202020204" pitchFamily="34" charset="0"/>
                        </a:rPr>
                        <a:t>AO3 [5 marks]</a:t>
                      </a:r>
                      <a:endParaRPr lang="en-GB" sz="1000" dirty="0">
                        <a:effectLst/>
                        <a:latin typeface="Arial" panose="020B0604020202020204" pitchFamily="34" charset="0"/>
                        <a:ea typeface="Calibri" panose="020F0502020204030204" pitchFamily="34" charset="0"/>
                        <a:cs typeface="Arial" panose="020B0604020202020204" pitchFamily="34" charset="0"/>
                      </a:endParaRPr>
                    </a:p>
                  </a:txBody>
                  <a:tcPr marL="17194" marR="17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79795596"/>
                  </a:ext>
                </a:extLst>
              </a:tr>
              <a:tr h="859117">
                <a:tc>
                  <a:txBody>
                    <a:bodyPr/>
                    <a:lstStyle/>
                    <a:p>
                      <a:pPr algn="ctr"/>
                      <a:r>
                        <a:rPr lang="en-GB" sz="1000" b="1" dirty="0">
                          <a:effectLst/>
                          <a:latin typeface="Arial" panose="020B0604020202020204" pitchFamily="34" charset="0"/>
                          <a:ea typeface="Times New Roman" panose="02020603050405020304" pitchFamily="18" charset="0"/>
                          <a:cs typeface="Arial" panose="020B0604020202020204" pitchFamily="34" charset="0"/>
                        </a:rPr>
                        <a:t>Band</a:t>
                      </a:r>
                      <a:endParaRPr lang="en-GB" sz="1000" dirty="0">
                        <a:effectLst/>
                        <a:latin typeface="Arial" panose="020B0604020202020204" pitchFamily="34" charset="0"/>
                        <a:ea typeface="Calibri" panose="020F0502020204030204" pitchFamily="34" charset="0"/>
                        <a:cs typeface="Arial" panose="020B0604020202020204" pitchFamily="34" charset="0"/>
                      </a:endParaRPr>
                    </a:p>
                  </a:txBody>
                  <a:tcPr marL="17194" marR="17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000"/>
                      <a:r>
                        <a:rPr lang="en-GB" sz="1000" i="1" dirty="0">
                          <a:effectLst/>
                          <a:latin typeface="Arial" panose="020B0604020202020204" pitchFamily="34" charset="0"/>
                          <a:ea typeface="Times New Roman" panose="02020603050405020304" pitchFamily="18" charset="0"/>
                          <a:cs typeface="Arial" panose="020B0604020202020204" pitchFamily="34" charset="0"/>
                        </a:rPr>
                        <a:t>Demonstrate knowledge and understanding of places, environments, concepts, processes, interactions and change at a variety of scales.</a:t>
                      </a:r>
                      <a:endParaRPr lang="en-GB" sz="1000" dirty="0">
                        <a:effectLst/>
                        <a:latin typeface="Arial" panose="020B0604020202020204" pitchFamily="34" charset="0"/>
                        <a:ea typeface="Calibri" panose="020F0502020204030204" pitchFamily="34" charset="0"/>
                        <a:cs typeface="Arial" panose="020B0604020202020204" pitchFamily="34" charset="0"/>
                      </a:endParaRPr>
                    </a:p>
                  </a:txBody>
                  <a:tcPr marL="17194" marR="17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000"/>
                      <a:r>
                        <a:rPr lang="en-GB" sz="1000" i="1" dirty="0">
                          <a:effectLst/>
                          <a:latin typeface="Arial" panose="020B0604020202020204" pitchFamily="34" charset="0"/>
                          <a:ea typeface="Times New Roman" panose="02020603050405020304" pitchFamily="18" charset="0"/>
                          <a:cs typeface="Arial" panose="020B0604020202020204" pitchFamily="34" charset="0"/>
                        </a:rPr>
                        <a:t>Apply knowledge and understanding in different contexts either to analyse or interpret or evaluate geographical issues and information.</a:t>
                      </a:r>
                      <a:endParaRPr lang="en-GB" sz="1000" dirty="0">
                        <a:effectLst/>
                        <a:latin typeface="Arial" panose="020B0604020202020204" pitchFamily="34" charset="0"/>
                        <a:ea typeface="Calibri" panose="020F0502020204030204" pitchFamily="34" charset="0"/>
                        <a:cs typeface="Arial" panose="020B0604020202020204" pitchFamily="34" charset="0"/>
                      </a:endParaRPr>
                    </a:p>
                  </a:txBody>
                  <a:tcPr marL="17194" marR="17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000"/>
                      <a:r>
                        <a:rPr lang="en-GB" sz="1000" i="1" dirty="0">
                          <a:effectLst/>
                          <a:latin typeface="Arial" panose="020B0604020202020204" pitchFamily="34" charset="0"/>
                          <a:ea typeface="Times New Roman" panose="02020603050405020304" pitchFamily="18" charset="0"/>
                          <a:cs typeface="Arial" panose="020B0604020202020204" pitchFamily="34" charset="0"/>
                        </a:rPr>
                        <a:t>Use a variety of relevant qualitative skills to construct arguments and draw conclusions.</a:t>
                      </a:r>
                      <a:endParaRPr lang="en-GB" sz="1000" dirty="0">
                        <a:effectLst/>
                        <a:latin typeface="Arial" panose="020B0604020202020204" pitchFamily="34" charset="0"/>
                        <a:ea typeface="Calibri" panose="020F0502020204030204" pitchFamily="34" charset="0"/>
                        <a:cs typeface="Arial" panose="020B0604020202020204" pitchFamily="34" charset="0"/>
                      </a:endParaRPr>
                    </a:p>
                  </a:txBody>
                  <a:tcPr marL="17194" marR="17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94721996"/>
                  </a:ext>
                </a:extLst>
              </a:tr>
              <a:tr h="3282696">
                <a:tc>
                  <a:txBody>
                    <a:bodyPr/>
                    <a:lstStyle/>
                    <a:p>
                      <a:pPr algn="ctr"/>
                      <a:r>
                        <a:rPr lang="en-GB" sz="1000" b="1" dirty="0">
                          <a:effectLst/>
                          <a:latin typeface="Arial" panose="020B0604020202020204" pitchFamily="34" charset="0"/>
                          <a:ea typeface="Times New Roman" panose="02020603050405020304" pitchFamily="18" charset="0"/>
                          <a:cs typeface="Arial" panose="020B0604020202020204" pitchFamily="34" charset="0"/>
                        </a:rPr>
                        <a:t>5</a:t>
                      </a:r>
                      <a:endParaRPr lang="en-GB" sz="1000" dirty="0">
                        <a:effectLst/>
                        <a:latin typeface="Arial" panose="020B0604020202020204" pitchFamily="34" charset="0"/>
                        <a:ea typeface="Calibri" panose="020F0502020204030204" pitchFamily="34" charset="0"/>
                        <a:cs typeface="Arial" panose="020B0604020202020204" pitchFamily="34" charset="0"/>
                      </a:endParaRPr>
                    </a:p>
                  </a:txBody>
                  <a:tcPr marL="17194" marR="17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000" algn="ctr"/>
                      <a:r>
                        <a:rPr lang="en-GB" sz="1000" b="1" dirty="0">
                          <a:effectLst/>
                          <a:latin typeface="Arial" panose="020B0604020202020204" pitchFamily="34" charset="0"/>
                          <a:ea typeface="Times New Roman" panose="02020603050405020304" pitchFamily="18" charset="0"/>
                          <a:cs typeface="Arial" panose="020B0604020202020204" pitchFamily="34" charset="0"/>
                        </a:rPr>
                        <a:t>17-20 marks</a:t>
                      </a:r>
                      <a:endParaRPr lang="en-GB" sz="1000" dirty="0">
                        <a:effectLst/>
                        <a:latin typeface="Arial" panose="020B0604020202020204" pitchFamily="34" charset="0"/>
                        <a:ea typeface="Calibri" panose="020F0502020204030204" pitchFamily="34" charset="0"/>
                        <a:cs typeface="Arial" panose="020B0604020202020204" pitchFamily="34" charset="0"/>
                      </a:endParaRPr>
                    </a:p>
                    <a:p>
                      <a:pPr marL="36000" algn="ctr"/>
                      <a:r>
                        <a:rPr lang="en-GB" sz="1000" dirty="0">
                          <a:effectLst/>
                          <a:latin typeface="Arial" panose="020B0604020202020204" pitchFamily="34" charset="0"/>
                          <a:ea typeface="Times New Roman" panose="02020603050405020304" pitchFamily="18" charset="0"/>
                          <a:cs typeface="Arial" panose="020B0604020202020204" pitchFamily="34" charset="0"/>
                        </a:rPr>
                        <a:t> </a:t>
                      </a:r>
                      <a:endParaRPr lang="en-GB" sz="1000" dirty="0">
                        <a:effectLst/>
                        <a:latin typeface="Arial" panose="020B0604020202020204" pitchFamily="34" charset="0"/>
                        <a:ea typeface="Calibri" panose="020F0502020204030204" pitchFamily="34" charset="0"/>
                        <a:cs typeface="Arial" panose="020B0604020202020204" pitchFamily="34" charset="0"/>
                      </a:endParaRPr>
                    </a:p>
                    <a:p>
                      <a:pPr marL="36000"/>
                      <a:r>
                        <a:rPr lang="en-GB" sz="1000" dirty="0">
                          <a:effectLst/>
                          <a:latin typeface="Arial" panose="020B0604020202020204" pitchFamily="34" charset="0"/>
                          <a:ea typeface="Times New Roman" panose="02020603050405020304" pitchFamily="18" charset="0"/>
                          <a:cs typeface="Arial" panose="020B0604020202020204" pitchFamily="34" charset="0"/>
                        </a:rPr>
                        <a:t>Demonstrates wide ranging, thorough and accurate knowledge with a high order of conceptual understanding throughout the response that is wholly relevant to the question.</a:t>
                      </a:r>
                      <a:endParaRPr lang="en-GB" sz="1000" dirty="0">
                        <a:effectLst/>
                        <a:latin typeface="Arial" panose="020B0604020202020204" pitchFamily="34" charset="0"/>
                        <a:ea typeface="Calibri" panose="020F0502020204030204" pitchFamily="34" charset="0"/>
                        <a:cs typeface="Arial" panose="020B0604020202020204" pitchFamily="34" charset="0"/>
                      </a:endParaRPr>
                    </a:p>
                    <a:p>
                      <a:pPr marL="36000"/>
                      <a:r>
                        <a:rPr lang="en-GB" sz="1000" dirty="0">
                          <a:effectLst/>
                          <a:latin typeface="Arial" panose="020B0604020202020204" pitchFamily="34" charset="0"/>
                          <a:ea typeface="Times New Roman" panose="02020603050405020304" pitchFamily="18" charset="0"/>
                          <a:cs typeface="Arial" panose="020B0604020202020204" pitchFamily="34" charset="0"/>
                        </a:rPr>
                        <a:t> </a:t>
                      </a:r>
                      <a:endParaRPr lang="en-GB" sz="1000" dirty="0">
                        <a:effectLst/>
                        <a:latin typeface="Arial" panose="020B0604020202020204" pitchFamily="34" charset="0"/>
                        <a:ea typeface="Calibri" panose="020F0502020204030204" pitchFamily="34" charset="0"/>
                        <a:cs typeface="Arial" panose="020B0604020202020204" pitchFamily="34" charset="0"/>
                      </a:endParaRPr>
                    </a:p>
                    <a:p>
                      <a:pPr marL="36000"/>
                      <a:r>
                        <a:rPr lang="en-GB" sz="1000" dirty="0">
                          <a:effectLst/>
                          <a:latin typeface="Arial" panose="020B0604020202020204" pitchFamily="34" charset="0"/>
                          <a:ea typeface="Times New Roman" panose="02020603050405020304" pitchFamily="18" charset="0"/>
                          <a:cs typeface="Arial" panose="020B0604020202020204" pitchFamily="34" charset="0"/>
                        </a:rPr>
                        <a:t>Demonstrates knowledge and understanding through the use of wholly appropriate, accurate and well-developed examples.</a:t>
                      </a:r>
                      <a:endParaRPr lang="en-GB" sz="1000" dirty="0">
                        <a:effectLst/>
                        <a:latin typeface="Arial" panose="020B0604020202020204" pitchFamily="34" charset="0"/>
                        <a:ea typeface="Calibri" panose="020F0502020204030204" pitchFamily="34" charset="0"/>
                        <a:cs typeface="Arial" panose="020B0604020202020204" pitchFamily="34" charset="0"/>
                      </a:endParaRPr>
                    </a:p>
                    <a:p>
                      <a:pPr marL="36000"/>
                      <a:r>
                        <a:rPr lang="en-GB" sz="1000" dirty="0">
                          <a:effectLst/>
                          <a:latin typeface="Arial" panose="020B0604020202020204" pitchFamily="34" charset="0"/>
                          <a:ea typeface="Times New Roman" panose="02020603050405020304" pitchFamily="18" charset="0"/>
                          <a:cs typeface="Arial" panose="020B0604020202020204" pitchFamily="34" charset="0"/>
                        </a:rPr>
                        <a:t> </a:t>
                      </a:r>
                      <a:endParaRPr lang="en-GB" sz="1000" dirty="0">
                        <a:effectLst/>
                        <a:latin typeface="Arial" panose="020B0604020202020204" pitchFamily="34" charset="0"/>
                        <a:ea typeface="Calibri" panose="020F0502020204030204" pitchFamily="34" charset="0"/>
                        <a:cs typeface="Arial" panose="020B0604020202020204" pitchFamily="34" charset="0"/>
                      </a:endParaRPr>
                    </a:p>
                    <a:p>
                      <a:pPr marL="36000"/>
                      <a:r>
                        <a:rPr lang="en-GB" sz="1000" dirty="0">
                          <a:effectLst/>
                          <a:latin typeface="Arial" panose="020B0604020202020204" pitchFamily="34" charset="0"/>
                          <a:ea typeface="Times New Roman" panose="02020603050405020304" pitchFamily="18" charset="0"/>
                          <a:cs typeface="Arial" panose="020B0604020202020204" pitchFamily="34" charset="0"/>
                        </a:rPr>
                        <a:t>Wholly appropriate, accurate and relevant supporting geographical terminology is well used.</a:t>
                      </a:r>
                      <a:endParaRPr lang="en-GB" sz="1000" dirty="0">
                        <a:effectLst/>
                        <a:latin typeface="Arial" panose="020B0604020202020204" pitchFamily="34" charset="0"/>
                        <a:ea typeface="Calibri" panose="020F0502020204030204" pitchFamily="34" charset="0"/>
                        <a:cs typeface="Arial" panose="020B0604020202020204" pitchFamily="34" charset="0"/>
                      </a:endParaRPr>
                    </a:p>
                    <a:p>
                      <a:pPr marL="36000"/>
                      <a:r>
                        <a:rPr lang="en-GB" sz="1000" dirty="0">
                          <a:effectLst/>
                          <a:latin typeface="Arial" panose="020B0604020202020204" pitchFamily="34" charset="0"/>
                          <a:ea typeface="Times New Roman" panose="02020603050405020304" pitchFamily="18" charset="0"/>
                          <a:cs typeface="Arial" panose="020B0604020202020204" pitchFamily="34" charset="0"/>
                        </a:rPr>
                        <a:t> </a:t>
                      </a:r>
                      <a:endParaRPr lang="en-GB" sz="1000" dirty="0">
                        <a:effectLst/>
                        <a:latin typeface="Arial" panose="020B0604020202020204" pitchFamily="34" charset="0"/>
                        <a:ea typeface="Calibri" panose="020F0502020204030204" pitchFamily="34" charset="0"/>
                        <a:cs typeface="Arial" panose="020B0604020202020204" pitchFamily="34" charset="0"/>
                      </a:endParaRPr>
                    </a:p>
                    <a:p>
                      <a:pPr marL="36000"/>
                      <a:r>
                        <a:rPr lang="en-GB" sz="1000" dirty="0">
                          <a:effectLst/>
                          <a:latin typeface="Arial" panose="020B0604020202020204" pitchFamily="34" charset="0"/>
                          <a:ea typeface="Times New Roman" panose="02020603050405020304" pitchFamily="18" charset="0"/>
                          <a:cs typeface="Arial" panose="020B0604020202020204" pitchFamily="34" charset="0"/>
                        </a:rPr>
                        <a:t>Well-directed and well-annotated sketch maps / diagrams are integrated and should be credited.</a:t>
                      </a:r>
                      <a:endParaRPr lang="en-GB" sz="1000" dirty="0">
                        <a:effectLst/>
                        <a:latin typeface="Arial" panose="020B0604020202020204" pitchFamily="34" charset="0"/>
                        <a:ea typeface="Calibri" panose="020F0502020204030204" pitchFamily="34" charset="0"/>
                        <a:cs typeface="Arial" panose="020B0604020202020204" pitchFamily="34" charset="0"/>
                      </a:endParaRPr>
                    </a:p>
                  </a:txBody>
                  <a:tcPr marL="17194" marR="17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000" algn="ctr"/>
                      <a:r>
                        <a:rPr lang="en-GB" sz="1000" b="1" dirty="0">
                          <a:effectLst/>
                          <a:latin typeface="Arial" panose="020B0604020202020204" pitchFamily="34" charset="0"/>
                          <a:ea typeface="Times New Roman" panose="02020603050405020304" pitchFamily="18" charset="0"/>
                          <a:cs typeface="Arial" panose="020B0604020202020204" pitchFamily="34" charset="0"/>
                        </a:rPr>
                        <a:t>17-20 marks</a:t>
                      </a:r>
                      <a:endParaRPr lang="en-GB" sz="1000" dirty="0">
                        <a:effectLst/>
                        <a:latin typeface="Arial" panose="020B0604020202020204" pitchFamily="34" charset="0"/>
                        <a:ea typeface="Calibri" panose="020F0502020204030204" pitchFamily="34" charset="0"/>
                        <a:cs typeface="Arial" panose="020B0604020202020204" pitchFamily="34" charset="0"/>
                      </a:endParaRPr>
                    </a:p>
                    <a:p>
                      <a:pPr marL="36000" algn="ctr"/>
                      <a:r>
                        <a:rPr lang="en-GB" sz="1000" dirty="0">
                          <a:effectLst/>
                          <a:latin typeface="Arial" panose="020B0604020202020204" pitchFamily="34" charset="0"/>
                          <a:ea typeface="Times New Roman" panose="02020603050405020304" pitchFamily="18" charset="0"/>
                          <a:cs typeface="Arial" panose="020B0604020202020204" pitchFamily="34" charset="0"/>
                        </a:rPr>
                        <a:t> </a:t>
                      </a:r>
                      <a:endParaRPr lang="en-GB" sz="1000" dirty="0">
                        <a:effectLst/>
                        <a:latin typeface="Arial" panose="020B0604020202020204" pitchFamily="34" charset="0"/>
                        <a:ea typeface="Calibri" panose="020F0502020204030204" pitchFamily="34" charset="0"/>
                        <a:cs typeface="Arial" panose="020B0604020202020204" pitchFamily="34" charset="0"/>
                      </a:endParaRPr>
                    </a:p>
                    <a:p>
                      <a:pPr marL="36000"/>
                      <a:r>
                        <a:rPr lang="en-GB" sz="1000" dirty="0">
                          <a:effectLst/>
                          <a:latin typeface="Arial" panose="020B0604020202020204" pitchFamily="34" charset="0"/>
                          <a:ea typeface="Times New Roman" panose="02020603050405020304" pitchFamily="18" charset="0"/>
                          <a:cs typeface="Arial" panose="020B0604020202020204" pitchFamily="34" charset="0"/>
                        </a:rPr>
                        <a:t>Demonstrates sophisticated application of knowledge and understanding either to analyse or interpret or evaluate in order to produce a full, comprehensive and coherent response that is supported by wholly appropriate, wide ranging and relevant evidence.</a:t>
                      </a:r>
                      <a:endParaRPr lang="en-GB" sz="1000" dirty="0">
                        <a:effectLst/>
                        <a:latin typeface="Arial" panose="020B0604020202020204" pitchFamily="34" charset="0"/>
                        <a:ea typeface="Calibri" panose="020F0502020204030204" pitchFamily="34" charset="0"/>
                        <a:cs typeface="Arial" panose="020B0604020202020204" pitchFamily="34" charset="0"/>
                      </a:endParaRPr>
                    </a:p>
                    <a:p>
                      <a:pPr marL="36000"/>
                      <a:r>
                        <a:rPr lang="en-GB" sz="1000" dirty="0">
                          <a:effectLst/>
                          <a:latin typeface="Arial" panose="020B0604020202020204" pitchFamily="34" charset="0"/>
                          <a:ea typeface="Times New Roman" panose="02020603050405020304" pitchFamily="18" charset="0"/>
                          <a:cs typeface="Arial" panose="020B0604020202020204" pitchFamily="34" charset="0"/>
                        </a:rPr>
                        <a:t> </a:t>
                      </a:r>
                      <a:endParaRPr lang="en-GB" sz="1000" dirty="0">
                        <a:effectLst/>
                        <a:latin typeface="Arial" panose="020B0604020202020204" pitchFamily="34" charset="0"/>
                        <a:ea typeface="Calibri" panose="020F0502020204030204" pitchFamily="34" charset="0"/>
                        <a:cs typeface="Arial" panose="020B0604020202020204" pitchFamily="34" charset="0"/>
                      </a:endParaRPr>
                    </a:p>
                    <a:p>
                      <a:pPr marL="36000"/>
                      <a:r>
                        <a:rPr lang="en-GB" sz="1000" dirty="0">
                          <a:effectLst/>
                          <a:latin typeface="Arial" panose="020B0604020202020204" pitchFamily="34" charset="0"/>
                          <a:ea typeface="Times New Roman" panose="02020603050405020304" pitchFamily="18" charset="0"/>
                          <a:cs typeface="Arial" panose="020B0604020202020204" pitchFamily="34" charset="0"/>
                        </a:rPr>
                        <a:t>Demonstrates application of knowledge and understanding through the sophisticated synthesis of the connections between different elements of the question.</a:t>
                      </a:r>
                      <a:endParaRPr lang="en-GB" sz="1000" dirty="0">
                        <a:effectLst/>
                        <a:latin typeface="Arial" panose="020B0604020202020204" pitchFamily="34" charset="0"/>
                        <a:ea typeface="Calibri" panose="020F0502020204030204" pitchFamily="34" charset="0"/>
                        <a:cs typeface="Arial" panose="020B0604020202020204" pitchFamily="34" charset="0"/>
                      </a:endParaRPr>
                    </a:p>
                    <a:p>
                      <a:pPr marL="36000"/>
                      <a:r>
                        <a:rPr lang="en-GB" sz="1000" dirty="0">
                          <a:effectLst/>
                          <a:latin typeface="Arial" panose="020B0604020202020204" pitchFamily="34" charset="0"/>
                          <a:ea typeface="Times New Roman" panose="02020603050405020304" pitchFamily="18" charset="0"/>
                          <a:cs typeface="Arial" panose="020B0604020202020204" pitchFamily="34" charset="0"/>
                        </a:rPr>
                        <a:t> </a:t>
                      </a:r>
                      <a:endParaRPr lang="en-GB" sz="1000" dirty="0">
                        <a:effectLst/>
                        <a:latin typeface="Arial" panose="020B0604020202020204" pitchFamily="34" charset="0"/>
                        <a:ea typeface="Calibri" panose="020F0502020204030204" pitchFamily="34" charset="0"/>
                        <a:cs typeface="Arial" panose="020B0604020202020204" pitchFamily="34" charset="0"/>
                      </a:endParaRPr>
                    </a:p>
                    <a:p>
                      <a:pPr marL="36000"/>
                      <a:r>
                        <a:rPr lang="en-GB" sz="1000" dirty="0">
                          <a:effectLst/>
                          <a:latin typeface="Arial" panose="020B0604020202020204" pitchFamily="34" charset="0"/>
                          <a:ea typeface="Times New Roman" panose="02020603050405020304" pitchFamily="18" charset="0"/>
                          <a:cs typeface="Arial" panose="020B0604020202020204" pitchFamily="34" charset="0"/>
                        </a:rPr>
                        <a:t>Demonstrates application of knowledge and understanding through the confident application of the specialised concepts throughout the response.</a:t>
                      </a:r>
                      <a:endParaRPr lang="en-GB" sz="1000" dirty="0">
                        <a:effectLst/>
                        <a:latin typeface="Arial" panose="020B0604020202020204" pitchFamily="34" charset="0"/>
                        <a:ea typeface="Calibri" panose="020F0502020204030204" pitchFamily="34" charset="0"/>
                        <a:cs typeface="Arial" panose="020B0604020202020204" pitchFamily="34" charset="0"/>
                      </a:endParaRPr>
                    </a:p>
                    <a:p>
                      <a:pPr marL="36000"/>
                      <a:r>
                        <a:rPr lang="en-GB" sz="1000" dirty="0">
                          <a:effectLst/>
                          <a:latin typeface="Arial" panose="020B0604020202020204" pitchFamily="34" charset="0"/>
                          <a:ea typeface="Times New Roman" panose="02020603050405020304" pitchFamily="18" charset="0"/>
                          <a:cs typeface="Arial" panose="020B0604020202020204" pitchFamily="34" charset="0"/>
                        </a:rPr>
                        <a:t> </a:t>
                      </a:r>
                      <a:endParaRPr lang="en-GB" sz="1000" dirty="0">
                        <a:effectLst/>
                        <a:latin typeface="Arial" panose="020B0604020202020204" pitchFamily="34" charset="0"/>
                        <a:ea typeface="Calibri" panose="020F0502020204030204" pitchFamily="34" charset="0"/>
                        <a:cs typeface="Arial" panose="020B0604020202020204" pitchFamily="34" charset="0"/>
                      </a:endParaRPr>
                    </a:p>
                  </a:txBody>
                  <a:tcPr marL="17194" marR="17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000" algn="ctr"/>
                      <a:r>
                        <a:rPr lang="en-GB" sz="1000" b="1" dirty="0">
                          <a:effectLst/>
                          <a:latin typeface="Arial" panose="020B0604020202020204" pitchFamily="34" charset="0"/>
                          <a:ea typeface="Times New Roman" panose="02020603050405020304" pitchFamily="18" charset="0"/>
                          <a:cs typeface="Arial" panose="020B0604020202020204" pitchFamily="34" charset="0"/>
                        </a:rPr>
                        <a:t>5 marks</a:t>
                      </a:r>
                      <a:endParaRPr lang="en-GB" sz="1000" dirty="0">
                        <a:effectLst/>
                        <a:latin typeface="Arial" panose="020B0604020202020204" pitchFamily="34" charset="0"/>
                        <a:ea typeface="Calibri" panose="020F0502020204030204" pitchFamily="34" charset="0"/>
                        <a:cs typeface="Arial" panose="020B0604020202020204" pitchFamily="34" charset="0"/>
                      </a:endParaRPr>
                    </a:p>
                    <a:p>
                      <a:pPr marL="36000" algn="ctr"/>
                      <a:r>
                        <a:rPr lang="en-GB" sz="1000" dirty="0">
                          <a:effectLst/>
                          <a:latin typeface="Arial" panose="020B0604020202020204" pitchFamily="34" charset="0"/>
                          <a:ea typeface="Times New Roman" panose="02020603050405020304" pitchFamily="18" charset="0"/>
                          <a:cs typeface="Arial" panose="020B0604020202020204" pitchFamily="34" charset="0"/>
                        </a:rPr>
                        <a:t> </a:t>
                      </a:r>
                      <a:endParaRPr lang="en-GB" sz="1000" dirty="0">
                        <a:effectLst/>
                        <a:latin typeface="Arial" panose="020B0604020202020204" pitchFamily="34" charset="0"/>
                        <a:ea typeface="Calibri" panose="020F0502020204030204" pitchFamily="34" charset="0"/>
                        <a:cs typeface="Arial" panose="020B0604020202020204" pitchFamily="34" charset="0"/>
                      </a:endParaRPr>
                    </a:p>
                    <a:p>
                      <a:pPr marL="36000"/>
                      <a:r>
                        <a:rPr lang="en-GB" sz="1000" dirty="0">
                          <a:effectLst/>
                          <a:latin typeface="Arial" panose="020B0604020202020204" pitchFamily="34" charset="0"/>
                          <a:ea typeface="Times New Roman" panose="02020603050405020304" pitchFamily="18" charset="0"/>
                          <a:cs typeface="Arial" panose="020B0604020202020204" pitchFamily="34" charset="0"/>
                        </a:rPr>
                        <a:t>The response uses wholly relevant qualitative skills to produce well-constructed, coherent, sophisticated and logical arguments and conclusions.</a:t>
                      </a:r>
                      <a:endParaRPr lang="en-GB" sz="1000" dirty="0">
                        <a:effectLst/>
                        <a:latin typeface="Arial" panose="020B0604020202020204" pitchFamily="34" charset="0"/>
                        <a:ea typeface="Calibri" panose="020F0502020204030204" pitchFamily="34" charset="0"/>
                        <a:cs typeface="Arial" panose="020B0604020202020204" pitchFamily="34" charset="0"/>
                      </a:endParaRPr>
                    </a:p>
                  </a:txBody>
                  <a:tcPr marL="17194" marR="17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49914537"/>
                  </a:ext>
                </a:extLst>
              </a:tr>
            </a:tbl>
          </a:graphicData>
        </a:graphic>
      </p:graphicFrame>
      <p:sp>
        <p:nvSpPr>
          <p:cNvPr id="5" name="Title 1">
            <a:extLst>
              <a:ext uri="{FF2B5EF4-FFF2-40B4-BE49-F238E27FC236}">
                <a16:creationId xmlns:a16="http://schemas.microsoft.com/office/drawing/2014/main" id="{0AF973EC-26A5-476E-9D6B-C32E56A8F5CF}"/>
              </a:ext>
            </a:extLst>
          </p:cNvPr>
          <p:cNvSpPr txBox="1">
            <a:spLocks/>
          </p:cNvSpPr>
          <p:nvPr/>
        </p:nvSpPr>
        <p:spPr>
          <a:xfrm>
            <a:off x="558800" y="-243408"/>
            <a:ext cx="8229600" cy="143109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3600" dirty="0"/>
              <a:t>Assessing evidence – Band 5</a:t>
            </a:r>
          </a:p>
        </p:txBody>
      </p:sp>
      <p:sp>
        <p:nvSpPr>
          <p:cNvPr id="6" name="Speech Bubble: Rectangle 5">
            <a:extLst>
              <a:ext uri="{FF2B5EF4-FFF2-40B4-BE49-F238E27FC236}">
                <a16:creationId xmlns:a16="http://schemas.microsoft.com/office/drawing/2014/main" id="{9A3600D1-9E63-4230-BD09-EBA130D83F6A}"/>
              </a:ext>
            </a:extLst>
          </p:cNvPr>
          <p:cNvSpPr/>
          <p:nvPr/>
        </p:nvSpPr>
        <p:spPr>
          <a:xfrm>
            <a:off x="118872" y="1042416"/>
            <a:ext cx="1531421" cy="5595041"/>
          </a:xfrm>
          <a:prstGeom prst="wedgeRectCallout">
            <a:avLst>
              <a:gd name="adj1" fmla="val 55425"/>
              <a:gd name="adj2" fmla="val 1299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t>In Band 5, look for accurate and wide-ranging factual knowledge, drawing on a number of well-developed examples to support the points made. The balance of marks between AO1/AO2 is equal in this section. Look for arguments that are appropriately and accurately evidenced throughout but </a:t>
            </a:r>
            <a:r>
              <a:rPr lang="en-GB" sz="1400" dirty="0">
                <a:solidFill>
                  <a:schemeClr val="bg1"/>
                </a:solidFill>
              </a:rPr>
              <a:t>remember to reward both breadth and depth of argument.</a:t>
            </a:r>
          </a:p>
        </p:txBody>
      </p:sp>
      <p:sp>
        <p:nvSpPr>
          <p:cNvPr id="7" name="Speech Bubble: Rectangle 6">
            <a:extLst>
              <a:ext uri="{FF2B5EF4-FFF2-40B4-BE49-F238E27FC236}">
                <a16:creationId xmlns:a16="http://schemas.microsoft.com/office/drawing/2014/main" id="{C33557CE-369E-478B-A6C8-7D13266A24B4}"/>
              </a:ext>
            </a:extLst>
          </p:cNvPr>
          <p:cNvSpPr/>
          <p:nvPr/>
        </p:nvSpPr>
        <p:spPr>
          <a:xfrm>
            <a:off x="3114392" y="5924226"/>
            <a:ext cx="5275655" cy="795528"/>
          </a:xfrm>
          <a:prstGeom prst="wedgeRectCallout">
            <a:avLst>
              <a:gd name="adj1" fmla="val -23420"/>
              <a:gd name="adj2" fmla="val -8153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t>In Band 5, learners will address the different elements of the question with some sophistication and will successfully apply knowledge and understanding of a relevant range of specialised concepts.</a:t>
            </a:r>
          </a:p>
        </p:txBody>
      </p:sp>
      <p:sp>
        <p:nvSpPr>
          <p:cNvPr id="8" name="Speech Bubble: Rectangle 7">
            <a:extLst>
              <a:ext uri="{FF2B5EF4-FFF2-40B4-BE49-F238E27FC236}">
                <a16:creationId xmlns:a16="http://schemas.microsoft.com/office/drawing/2014/main" id="{2C527306-7BBC-4069-B2DF-E442E6183734}"/>
              </a:ext>
            </a:extLst>
          </p:cNvPr>
          <p:cNvSpPr/>
          <p:nvPr/>
        </p:nvSpPr>
        <p:spPr>
          <a:xfrm>
            <a:off x="7210584" y="4109718"/>
            <a:ext cx="1661813" cy="1431094"/>
          </a:xfrm>
          <a:prstGeom prst="wedgeRectCallout">
            <a:avLst>
              <a:gd name="adj1" fmla="val -45757"/>
              <a:gd name="adj2" fmla="val -7077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t>In Band 5, expect structured answers and sophisticated, </a:t>
            </a:r>
            <a:r>
              <a:rPr lang="en-GB" sz="1400" dirty="0">
                <a:solidFill>
                  <a:schemeClr val="bg1"/>
                </a:solidFill>
              </a:rPr>
              <a:t>possibly nuanced, </a:t>
            </a:r>
            <a:r>
              <a:rPr lang="en-GB" sz="1400" dirty="0"/>
              <a:t>conclusions to the debate.</a:t>
            </a:r>
          </a:p>
        </p:txBody>
      </p:sp>
    </p:spTree>
    <p:extLst>
      <p:ext uri="{BB962C8B-B14F-4D97-AF65-F5344CB8AC3E}">
        <p14:creationId xmlns:p14="http://schemas.microsoft.com/office/powerpoint/2010/main" val="285082058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7CDBA986-2499-4C46-8D61-5D07E355EEBF}"/>
              </a:ext>
            </a:extLst>
          </p:cNvPr>
          <p:cNvGraphicFramePr>
            <a:graphicFrameLocks noGrp="1"/>
          </p:cNvGraphicFramePr>
          <p:nvPr>
            <p:ph idx="1"/>
            <p:extLst>
              <p:ext uri="{D42A27DB-BD31-4B8C-83A1-F6EECF244321}">
                <p14:modId xmlns:p14="http://schemas.microsoft.com/office/powerpoint/2010/main" val="865732472"/>
              </p:ext>
            </p:extLst>
          </p:nvPr>
        </p:nvGraphicFramePr>
        <p:xfrm>
          <a:off x="1426464" y="1490473"/>
          <a:ext cx="6291072" cy="4693920"/>
        </p:xfrm>
        <a:graphic>
          <a:graphicData uri="http://schemas.openxmlformats.org/drawingml/2006/table">
            <a:tbl>
              <a:tblPr firstRow="1" firstCol="1" bandRow="1"/>
              <a:tblGrid>
                <a:gridCol w="402336">
                  <a:extLst>
                    <a:ext uri="{9D8B030D-6E8A-4147-A177-3AD203B41FA5}">
                      <a16:colId xmlns:a16="http://schemas.microsoft.com/office/drawing/2014/main" val="934914881"/>
                    </a:ext>
                  </a:extLst>
                </a:gridCol>
                <a:gridCol w="2093976">
                  <a:extLst>
                    <a:ext uri="{9D8B030D-6E8A-4147-A177-3AD203B41FA5}">
                      <a16:colId xmlns:a16="http://schemas.microsoft.com/office/drawing/2014/main" val="1203457476"/>
                    </a:ext>
                  </a:extLst>
                </a:gridCol>
                <a:gridCol w="2322576">
                  <a:extLst>
                    <a:ext uri="{9D8B030D-6E8A-4147-A177-3AD203B41FA5}">
                      <a16:colId xmlns:a16="http://schemas.microsoft.com/office/drawing/2014/main" val="233933369"/>
                    </a:ext>
                  </a:extLst>
                </a:gridCol>
                <a:gridCol w="1472184">
                  <a:extLst>
                    <a:ext uri="{9D8B030D-6E8A-4147-A177-3AD203B41FA5}">
                      <a16:colId xmlns:a16="http://schemas.microsoft.com/office/drawing/2014/main" val="4190263981"/>
                    </a:ext>
                  </a:extLst>
                </a:gridCol>
              </a:tblGrid>
              <a:tr h="105439">
                <a:tc>
                  <a:txBody>
                    <a:bodyPr/>
                    <a:lstStyle/>
                    <a:p>
                      <a:r>
                        <a:rPr lang="en-GB" sz="1000" dirty="0">
                          <a:effectLst/>
                          <a:latin typeface="Arial" panose="020B0604020202020204" pitchFamily="34" charset="0"/>
                          <a:ea typeface="Times New Roman" panose="02020603050405020304" pitchFamily="18" charset="0"/>
                          <a:cs typeface="Arial" panose="020B0604020202020204" pitchFamily="34" charset="0"/>
                        </a:rPr>
                        <a:t> </a:t>
                      </a:r>
                      <a:endParaRPr lang="en-GB" sz="1000" dirty="0">
                        <a:effectLst/>
                        <a:latin typeface="Arial" panose="020B0604020202020204" pitchFamily="34" charset="0"/>
                        <a:ea typeface="Calibri" panose="020F0502020204030204" pitchFamily="34" charset="0"/>
                        <a:cs typeface="Arial" panose="020B0604020202020204" pitchFamily="34" charset="0"/>
                      </a:endParaRPr>
                    </a:p>
                  </a:txBody>
                  <a:tcPr marL="17194" marR="17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GB" sz="1000" b="1" dirty="0">
                          <a:effectLst/>
                          <a:latin typeface="Arial" panose="020B0604020202020204" pitchFamily="34" charset="0"/>
                          <a:ea typeface="Times New Roman" panose="02020603050405020304" pitchFamily="18" charset="0"/>
                          <a:cs typeface="Arial" panose="020B0604020202020204" pitchFamily="34" charset="0"/>
                        </a:rPr>
                        <a:t>AO1 [20 marks]</a:t>
                      </a:r>
                      <a:endParaRPr lang="en-GB" sz="1000" dirty="0">
                        <a:effectLst/>
                        <a:latin typeface="Arial" panose="020B0604020202020204" pitchFamily="34" charset="0"/>
                        <a:ea typeface="Calibri" panose="020F0502020204030204" pitchFamily="34" charset="0"/>
                        <a:cs typeface="Arial" panose="020B0604020202020204" pitchFamily="34" charset="0"/>
                      </a:endParaRPr>
                    </a:p>
                  </a:txBody>
                  <a:tcPr marL="17194" marR="17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GB" sz="1000" b="1" dirty="0">
                          <a:effectLst/>
                          <a:latin typeface="Arial" panose="020B0604020202020204" pitchFamily="34" charset="0"/>
                          <a:ea typeface="Times New Roman" panose="02020603050405020304" pitchFamily="18" charset="0"/>
                          <a:cs typeface="Arial" panose="020B0604020202020204" pitchFamily="34" charset="0"/>
                        </a:rPr>
                        <a:t>AO2 [20 marks]</a:t>
                      </a:r>
                      <a:endParaRPr lang="en-GB" sz="1000" dirty="0">
                        <a:effectLst/>
                        <a:latin typeface="Arial" panose="020B0604020202020204" pitchFamily="34" charset="0"/>
                        <a:ea typeface="Calibri" panose="020F0502020204030204" pitchFamily="34" charset="0"/>
                        <a:cs typeface="Arial" panose="020B0604020202020204" pitchFamily="34" charset="0"/>
                      </a:endParaRPr>
                    </a:p>
                  </a:txBody>
                  <a:tcPr marL="17194" marR="17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GB" sz="1000" b="1" dirty="0">
                          <a:effectLst/>
                          <a:latin typeface="Arial" panose="020B0604020202020204" pitchFamily="34" charset="0"/>
                          <a:ea typeface="Times New Roman" panose="02020603050405020304" pitchFamily="18" charset="0"/>
                          <a:cs typeface="Arial" panose="020B0604020202020204" pitchFamily="34" charset="0"/>
                        </a:rPr>
                        <a:t>AO3 [5 marks]</a:t>
                      </a:r>
                      <a:endParaRPr lang="en-GB" sz="1000" dirty="0">
                        <a:effectLst/>
                        <a:latin typeface="Arial" panose="020B0604020202020204" pitchFamily="34" charset="0"/>
                        <a:ea typeface="Calibri" panose="020F0502020204030204" pitchFamily="34" charset="0"/>
                        <a:cs typeface="Arial" panose="020B0604020202020204" pitchFamily="34" charset="0"/>
                      </a:endParaRPr>
                    </a:p>
                  </a:txBody>
                  <a:tcPr marL="17194" marR="17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79795596"/>
                  </a:ext>
                </a:extLst>
              </a:tr>
              <a:tr h="697618">
                <a:tc>
                  <a:txBody>
                    <a:bodyPr/>
                    <a:lstStyle/>
                    <a:p>
                      <a:pPr algn="ctr"/>
                      <a:r>
                        <a:rPr lang="en-GB" sz="1000" b="1" dirty="0">
                          <a:effectLst/>
                          <a:latin typeface="Arial" panose="020B0604020202020204" pitchFamily="34" charset="0"/>
                          <a:ea typeface="Times New Roman" panose="02020603050405020304" pitchFamily="18" charset="0"/>
                          <a:cs typeface="Arial" panose="020B0604020202020204" pitchFamily="34" charset="0"/>
                        </a:rPr>
                        <a:t>Band</a:t>
                      </a:r>
                      <a:endParaRPr lang="en-GB" sz="1000" dirty="0">
                        <a:effectLst/>
                        <a:latin typeface="Arial" panose="020B0604020202020204" pitchFamily="34" charset="0"/>
                        <a:ea typeface="Calibri" panose="020F0502020204030204" pitchFamily="34" charset="0"/>
                        <a:cs typeface="Arial" panose="020B0604020202020204" pitchFamily="34" charset="0"/>
                      </a:endParaRPr>
                    </a:p>
                  </a:txBody>
                  <a:tcPr marL="17194" marR="17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000"/>
                      <a:r>
                        <a:rPr lang="en-GB" sz="1000" i="1" dirty="0">
                          <a:effectLst/>
                          <a:latin typeface="Arial" panose="020B0604020202020204" pitchFamily="34" charset="0"/>
                          <a:ea typeface="Times New Roman" panose="02020603050405020304" pitchFamily="18" charset="0"/>
                          <a:cs typeface="Arial" panose="020B0604020202020204" pitchFamily="34" charset="0"/>
                        </a:rPr>
                        <a:t>Demonstrate knowledge and understanding of places, environments, concepts, processes, interactions and change at a variety of scales.</a:t>
                      </a:r>
                    </a:p>
                    <a:p>
                      <a:pPr marL="36000"/>
                      <a:endParaRPr lang="en-GB" sz="800" dirty="0">
                        <a:effectLst/>
                        <a:latin typeface="Arial" panose="020B0604020202020204" pitchFamily="34" charset="0"/>
                        <a:ea typeface="Calibri" panose="020F0502020204030204" pitchFamily="34" charset="0"/>
                        <a:cs typeface="Arial" panose="020B0604020202020204" pitchFamily="34" charset="0"/>
                      </a:endParaRPr>
                    </a:p>
                  </a:txBody>
                  <a:tcPr marL="17194" marR="17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000"/>
                      <a:r>
                        <a:rPr lang="en-GB" sz="1000" i="1" dirty="0">
                          <a:effectLst/>
                          <a:latin typeface="Arial" panose="020B0604020202020204" pitchFamily="34" charset="0"/>
                          <a:ea typeface="Times New Roman" panose="02020603050405020304" pitchFamily="18" charset="0"/>
                          <a:cs typeface="Arial" panose="020B0604020202020204" pitchFamily="34" charset="0"/>
                        </a:rPr>
                        <a:t>Apply knowledge and understanding in different contexts either to analyse or interpret or evaluate geographical issues and information.</a:t>
                      </a:r>
                      <a:endParaRPr lang="en-GB" sz="1000" dirty="0">
                        <a:effectLst/>
                        <a:latin typeface="Arial" panose="020B0604020202020204" pitchFamily="34" charset="0"/>
                        <a:ea typeface="Calibri" panose="020F0502020204030204" pitchFamily="34" charset="0"/>
                        <a:cs typeface="Arial" panose="020B0604020202020204" pitchFamily="34" charset="0"/>
                      </a:endParaRPr>
                    </a:p>
                  </a:txBody>
                  <a:tcPr marL="17194" marR="17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000"/>
                      <a:r>
                        <a:rPr lang="en-GB" sz="1000" i="1" dirty="0">
                          <a:effectLst/>
                          <a:latin typeface="Arial" panose="020B0604020202020204" pitchFamily="34" charset="0"/>
                          <a:ea typeface="Times New Roman" panose="02020603050405020304" pitchFamily="18" charset="0"/>
                          <a:cs typeface="Arial" panose="020B0604020202020204" pitchFamily="34" charset="0"/>
                        </a:rPr>
                        <a:t>Use a variety of relevant qualitative skills to construct arguments and draw conclusions.</a:t>
                      </a:r>
                      <a:endParaRPr lang="en-GB" sz="1000" dirty="0">
                        <a:effectLst/>
                        <a:latin typeface="Arial" panose="020B0604020202020204" pitchFamily="34" charset="0"/>
                        <a:ea typeface="Calibri" panose="020F0502020204030204" pitchFamily="34" charset="0"/>
                        <a:cs typeface="Arial" panose="020B0604020202020204" pitchFamily="34" charset="0"/>
                      </a:endParaRPr>
                    </a:p>
                  </a:txBody>
                  <a:tcPr marL="17194" marR="17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94721996"/>
                  </a:ext>
                </a:extLst>
              </a:tr>
              <a:tr h="3547871">
                <a:tc>
                  <a:txBody>
                    <a:bodyPr/>
                    <a:lstStyle/>
                    <a:p>
                      <a:pPr algn="ctr"/>
                      <a:r>
                        <a:rPr lang="en-GB" sz="1000" b="1" dirty="0">
                          <a:effectLst/>
                          <a:latin typeface="Arial" panose="020B0604020202020204" pitchFamily="34" charset="0"/>
                          <a:ea typeface="Times New Roman" panose="02020603050405020304" pitchFamily="18" charset="0"/>
                          <a:cs typeface="Arial" panose="020B0604020202020204" pitchFamily="34" charset="0"/>
                        </a:rPr>
                        <a:t>3</a:t>
                      </a:r>
                      <a:endParaRPr lang="en-GB" sz="1000" dirty="0">
                        <a:effectLst/>
                        <a:latin typeface="Arial" panose="020B0604020202020204" pitchFamily="34" charset="0"/>
                        <a:ea typeface="Calibri" panose="020F0502020204030204" pitchFamily="34" charset="0"/>
                        <a:cs typeface="Arial" panose="020B0604020202020204" pitchFamily="34" charset="0"/>
                      </a:endParaRPr>
                    </a:p>
                  </a:txBody>
                  <a:tcPr marL="17194" marR="17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000" algn="ctr"/>
                      <a:r>
                        <a:rPr lang="en-GB" sz="1000" b="1" dirty="0">
                          <a:effectLst/>
                          <a:latin typeface="Arial" panose="020B0604020202020204" pitchFamily="34" charset="0"/>
                          <a:ea typeface="Times New Roman" panose="02020603050405020304" pitchFamily="18" charset="0"/>
                          <a:cs typeface="Arial" panose="020B0604020202020204" pitchFamily="34" charset="0"/>
                        </a:rPr>
                        <a:t>9-12 marks</a:t>
                      </a:r>
                      <a:endParaRPr lang="en-GB" sz="1000" dirty="0">
                        <a:effectLst/>
                        <a:latin typeface="Arial" panose="020B0604020202020204" pitchFamily="34" charset="0"/>
                        <a:ea typeface="Calibri" panose="020F0502020204030204" pitchFamily="34" charset="0"/>
                        <a:cs typeface="Arial" panose="020B0604020202020204" pitchFamily="34" charset="0"/>
                      </a:endParaRPr>
                    </a:p>
                    <a:p>
                      <a:pPr marL="36000" algn="ctr"/>
                      <a:r>
                        <a:rPr lang="en-GB" sz="1000" dirty="0">
                          <a:effectLst/>
                          <a:latin typeface="Arial" panose="020B0604020202020204" pitchFamily="34" charset="0"/>
                          <a:ea typeface="Times New Roman" panose="02020603050405020304" pitchFamily="18" charset="0"/>
                          <a:cs typeface="Arial" panose="020B0604020202020204" pitchFamily="34" charset="0"/>
                        </a:rPr>
                        <a:t> </a:t>
                      </a:r>
                      <a:endParaRPr lang="en-GB" sz="1000" dirty="0">
                        <a:effectLst/>
                        <a:latin typeface="Arial" panose="020B0604020202020204" pitchFamily="34" charset="0"/>
                        <a:ea typeface="Calibri" panose="020F0502020204030204" pitchFamily="34" charset="0"/>
                        <a:cs typeface="Arial" panose="020B0604020202020204" pitchFamily="34" charset="0"/>
                      </a:endParaRPr>
                    </a:p>
                    <a:p>
                      <a:pPr marL="36000"/>
                      <a:r>
                        <a:rPr lang="en-GB" sz="1000" dirty="0">
                          <a:effectLst/>
                          <a:latin typeface="Arial" panose="020B0604020202020204" pitchFamily="34" charset="0"/>
                          <a:ea typeface="Times New Roman" panose="02020603050405020304" pitchFamily="18" charset="0"/>
                          <a:cs typeface="Arial" panose="020B0604020202020204" pitchFamily="34" charset="0"/>
                        </a:rPr>
                        <a:t>Demonstrates secure, straightforward knowledge and reasonable understanding of relevant concepts and principles throughout most of the response that is mostly relevant to the question.</a:t>
                      </a:r>
                      <a:endParaRPr lang="en-GB" sz="1000" dirty="0">
                        <a:effectLst/>
                        <a:latin typeface="Arial" panose="020B0604020202020204" pitchFamily="34" charset="0"/>
                        <a:ea typeface="Calibri" panose="020F0502020204030204" pitchFamily="34" charset="0"/>
                        <a:cs typeface="Arial" panose="020B0604020202020204" pitchFamily="34" charset="0"/>
                      </a:endParaRPr>
                    </a:p>
                    <a:p>
                      <a:pPr marL="36000"/>
                      <a:r>
                        <a:rPr lang="en-GB" sz="1000" dirty="0">
                          <a:effectLst/>
                          <a:latin typeface="Arial" panose="020B0604020202020204" pitchFamily="34" charset="0"/>
                          <a:ea typeface="Times New Roman" panose="02020603050405020304" pitchFamily="18" charset="0"/>
                          <a:cs typeface="Arial" panose="020B0604020202020204" pitchFamily="34" charset="0"/>
                        </a:rPr>
                        <a:t> </a:t>
                      </a:r>
                      <a:endParaRPr lang="en-GB" sz="1000" dirty="0">
                        <a:effectLst/>
                        <a:latin typeface="Arial" panose="020B0604020202020204" pitchFamily="34" charset="0"/>
                        <a:ea typeface="Calibri" panose="020F0502020204030204" pitchFamily="34" charset="0"/>
                        <a:cs typeface="Arial" panose="020B0604020202020204" pitchFamily="34" charset="0"/>
                      </a:endParaRPr>
                    </a:p>
                    <a:p>
                      <a:pPr marL="36000"/>
                      <a:r>
                        <a:rPr lang="en-GB" sz="1000" dirty="0">
                          <a:effectLst/>
                          <a:latin typeface="Arial" panose="020B0604020202020204" pitchFamily="34" charset="0"/>
                          <a:ea typeface="Times New Roman" panose="02020603050405020304" pitchFamily="18" charset="0"/>
                          <a:cs typeface="Arial" panose="020B0604020202020204" pitchFamily="34" charset="0"/>
                        </a:rPr>
                        <a:t>Demonstrates knowledge and understanding through the use of mostly appropriate, mostly accurate and developed examples.</a:t>
                      </a:r>
                      <a:endParaRPr lang="en-GB" sz="1000" dirty="0">
                        <a:effectLst/>
                        <a:latin typeface="Arial" panose="020B0604020202020204" pitchFamily="34" charset="0"/>
                        <a:ea typeface="Calibri" panose="020F0502020204030204" pitchFamily="34" charset="0"/>
                        <a:cs typeface="Arial" panose="020B0604020202020204" pitchFamily="34" charset="0"/>
                      </a:endParaRPr>
                    </a:p>
                    <a:p>
                      <a:pPr marL="36000"/>
                      <a:r>
                        <a:rPr lang="en-GB" sz="1000" dirty="0">
                          <a:effectLst/>
                          <a:latin typeface="Arial" panose="020B0604020202020204" pitchFamily="34" charset="0"/>
                          <a:ea typeface="Times New Roman" panose="02020603050405020304" pitchFamily="18" charset="0"/>
                          <a:cs typeface="Arial" panose="020B0604020202020204" pitchFamily="34" charset="0"/>
                        </a:rPr>
                        <a:t> </a:t>
                      </a:r>
                      <a:endParaRPr lang="en-GB" sz="1000" dirty="0">
                        <a:effectLst/>
                        <a:latin typeface="Arial" panose="020B0604020202020204" pitchFamily="34" charset="0"/>
                        <a:ea typeface="Calibri" panose="020F0502020204030204" pitchFamily="34" charset="0"/>
                        <a:cs typeface="Arial" panose="020B0604020202020204" pitchFamily="34" charset="0"/>
                      </a:endParaRPr>
                    </a:p>
                    <a:p>
                      <a:pPr marL="36000"/>
                      <a:r>
                        <a:rPr lang="en-GB" sz="1000" dirty="0">
                          <a:effectLst/>
                          <a:latin typeface="Arial" panose="020B0604020202020204" pitchFamily="34" charset="0"/>
                          <a:ea typeface="Times New Roman" panose="02020603050405020304" pitchFamily="18" charset="0"/>
                          <a:cs typeface="Arial" panose="020B0604020202020204" pitchFamily="34" charset="0"/>
                        </a:rPr>
                        <a:t>Mostly appropriate, accurate and mostly relevant geographical terminology is evident but is variable in its use.</a:t>
                      </a:r>
                      <a:endParaRPr lang="en-GB" sz="1000" dirty="0">
                        <a:effectLst/>
                        <a:latin typeface="Arial" panose="020B0604020202020204" pitchFamily="34" charset="0"/>
                        <a:ea typeface="Calibri" panose="020F0502020204030204" pitchFamily="34" charset="0"/>
                        <a:cs typeface="Arial" panose="020B0604020202020204" pitchFamily="34" charset="0"/>
                      </a:endParaRPr>
                    </a:p>
                    <a:p>
                      <a:pPr marL="36000"/>
                      <a:r>
                        <a:rPr lang="en-GB" sz="1000" dirty="0">
                          <a:effectLst/>
                          <a:latin typeface="Arial" panose="020B0604020202020204" pitchFamily="34" charset="0"/>
                          <a:ea typeface="Times New Roman" panose="02020603050405020304" pitchFamily="18" charset="0"/>
                          <a:cs typeface="Arial" panose="020B0604020202020204" pitchFamily="34" charset="0"/>
                        </a:rPr>
                        <a:t> </a:t>
                      </a:r>
                      <a:endParaRPr lang="en-GB" sz="1000" dirty="0">
                        <a:effectLst/>
                        <a:latin typeface="Arial" panose="020B0604020202020204" pitchFamily="34" charset="0"/>
                        <a:ea typeface="Calibri" panose="020F0502020204030204" pitchFamily="34" charset="0"/>
                        <a:cs typeface="Arial" panose="020B0604020202020204" pitchFamily="34" charset="0"/>
                      </a:endParaRPr>
                    </a:p>
                    <a:p>
                      <a:pPr marL="36000"/>
                      <a:r>
                        <a:rPr lang="en-GB" sz="1000" dirty="0">
                          <a:effectLst/>
                          <a:latin typeface="Arial" panose="020B0604020202020204" pitchFamily="34" charset="0"/>
                          <a:ea typeface="Times New Roman" panose="02020603050405020304" pitchFamily="18" charset="0"/>
                          <a:cs typeface="Arial" panose="020B0604020202020204" pitchFamily="34" charset="0"/>
                        </a:rPr>
                        <a:t>Appropriate, basically accurate annotated sketch maps / diagrams are included and should be credited.</a:t>
                      </a:r>
                      <a:endParaRPr lang="en-GB" sz="1000" dirty="0">
                        <a:effectLst/>
                        <a:latin typeface="Arial" panose="020B0604020202020204" pitchFamily="34" charset="0"/>
                        <a:ea typeface="Calibri" panose="020F0502020204030204" pitchFamily="34" charset="0"/>
                        <a:cs typeface="Arial" panose="020B0604020202020204" pitchFamily="34" charset="0"/>
                      </a:endParaRPr>
                    </a:p>
                  </a:txBody>
                  <a:tcPr marL="17194" marR="17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000" algn="ctr"/>
                      <a:r>
                        <a:rPr lang="en-GB" sz="1000" b="1" dirty="0">
                          <a:effectLst/>
                          <a:latin typeface="Arial" panose="020B0604020202020204" pitchFamily="34" charset="0"/>
                          <a:ea typeface="Times New Roman" panose="02020603050405020304" pitchFamily="18" charset="0"/>
                          <a:cs typeface="Arial" panose="020B0604020202020204" pitchFamily="34" charset="0"/>
                        </a:rPr>
                        <a:t>9-12 marks</a:t>
                      </a:r>
                      <a:endParaRPr lang="en-GB" sz="1000" dirty="0">
                        <a:effectLst/>
                        <a:latin typeface="Arial" panose="020B0604020202020204" pitchFamily="34" charset="0"/>
                        <a:ea typeface="Calibri" panose="020F0502020204030204" pitchFamily="34" charset="0"/>
                        <a:cs typeface="Arial" panose="020B0604020202020204" pitchFamily="34" charset="0"/>
                      </a:endParaRPr>
                    </a:p>
                    <a:p>
                      <a:pPr marL="36000" algn="ctr"/>
                      <a:r>
                        <a:rPr lang="en-GB" sz="1000" dirty="0">
                          <a:effectLst/>
                          <a:latin typeface="Arial" panose="020B0604020202020204" pitchFamily="34" charset="0"/>
                          <a:ea typeface="Times New Roman" panose="02020603050405020304" pitchFamily="18" charset="0"/>
                          <a:cs typeface="Arial" panose="020B0604020202020204" pitchFamily="34" charset="0"/>
                        </a:rPr>
                        <a:t> </a:t>
                      </a:r>
                      <a:endParaRPr lang="en-GB" sz="1000" dirty="0">
                        <a:effectLst/>
                        <a:latin typeface="Arial" panose="020B0604020202020204" pitchFamily="34" charset="0"/>
                        <a:ea typeface="Calibri" panose="020F0502020204030204" pitchFamily="34" charset="0"/>
                        <a:cs typeface="Arial" panose="020B0604020202020204" pitchFamily="34" charset="0"/>
                      </a:endParaRPr>
                    </a:p>
                    <a:p>
                      <a:pPr marL="36000"/>
                      <a:r>
                        <a:rPr lang="en-GB" sz="1000" dirty="0">
                          <a:effectLst/>
                          <a:latin typeface="Arial" panose="020B0604020202020204" pitchFamily="34" charset="0"/>
                          <a:ea typeface="Times New Roman" panose="02020603050405020304" pitchFamily="18" charset="0"/>
                          <a:cs typeface="Arial" panose="020B0604020202020204" pitchFamily="34" charset="0"/>
                        </a:rPr>
                        <a:t>Demonstrates partial application either to analyse or interpret or evaluate in order to produce a partial but coherent response that is supported by mostly appropriate evidence. </a:t>
                      </a:r>
                      <a:endParaRPr lang="en-GB" sz="1000" dirty="0">
                        <a:effectLst/>
                        <a:latin typeface="Arial" panose="020B0604020202020204" pitchFamily="34" charset="0"/>
                        <a:ea typeface="Calibri" panose="020F0502020204030204" pitchFamily="34" charset="0"/>
                        <a:cs typeface="Arial" panose="020B0604020202020204" pitchFamily="34" charset="0"/>
                      </a:endParaRPr>
                    </a:p>
                    <a:p>
                      <a:pPr marL="36000"/>
                      <a:r>
                        <a:rPr lang="en-GB" sz="1000" dirty="0">
                          <a:effectLst/>
                          <a:latin typeface="Arial" panose="020B0604020202020204" pitchFamily="34" charset="0"/>
                          <a:ea typeface="Times New Roman" panose="02020603050405020304" pitchFamily="18" charset="0"/>
                          <a:cs typeface="Arial" panose="020B0604020202020204" pitchFamily="34" charset="0"/>
                        </a:rPr>
                        <a:t> </a:t>
                      </a:r>
                      <a:endParaRPr lang="en-GB" sz="1000" dirty="0">
                        <a:effectLst/>
                        <a:latin typeface="Arial" panose="020B0604020202020204" pitchFamily="34" charset="0"/>
                        <a:ea typeface="Calibri" panose="020F0502020204030204" pitchFamily="34" charset="0"/>
                        <a:cs typeface="Arial" panose="020B0604020202020204" pitchFamily="34" charset="0"/>
                      </a:endParaRPr>
                    </a:p>
                    <a:p>
                      <a:pPr marL="36000"/>
                      <a:r>
                        <a:rPr lang="en-GB" sz="1000" dirty="0">
                          <a:effectLst/>
                          <a:latin typeface="Arial" panose="020B0604020202020204" pitchFamily="34" charset="0"/>
                          <a:ea typeface="Times New Roman" panose="02020603050405020304" pitchFamily="18" charset="0"/>
                          <a:cs typeface="Arial" panose="020B0604020202020204" pitchFamily="34" charset="0"/>
                        </a:rPr>
                        <a:t>Demonstrates application of knowledge through the partial synthesis between different elements of the question.</a:t>
                      </a:r>
                      <a:endParaRPr lang="en-GB" sz="1000" dirty="0">
                        <a:effectLst/>
                        <a:latin typeface="Arial" panose="020B0604020202020204" pitchFamily="34" charset="0"/>
                        <a:ea typeface="Calibri" panose="020F0502020204030204" pitchFamily="34" charset="0"/>
                        <a:cs typeface="Arial" panose="020B0604020202020204" pitchFamily="34" charset="0"/>
                      </a:endParaRPr>
                    </a:p>
                    <a:p>
                      <a:pPr marL="36000"/>
                      <a:r>
                        <a:rPr lang="en-GB" sz="1000" dirty="0">
                          <a:effectLst/>
                          <a:latin typeface="Arial" panose="020B0604020202020204" pitchFamily="34" charset="0"/>
                          <a:ea typeface="Times New Roman" panose="02020603050405020304" pitchFamily="18" charset="0"/>
                          <a:cs typeface="Arial" panose="020B0604020202020204" pitchFamily="34" charset="0"/>
                        </a:rPr>
                        <a:t> </a:t>
                      </a:r>
                      <a:endParaRPr lang="en-GB" sz="1000" dirty="0">
                        <a:effectLst/>
                        <a:latin typeface="Arial" panose="020B0604020202020204" pitchFamily="34" charset="0"/>
                        <a:ea typeface="Calibri" panose="020F0502020204030204" pitchFamily="34" charset="0"/>
                        <a:cs typeface="Arial" panose="020B0604020202020204" pitchFamily="34" charset="0"/>
                      </a:endParaRPr>
                    </a:p>
                    <a:p>
                      <a:pPr marL="36000"/>
                      <a:r>
                        <a:rPr lang="en-GB" sz="1000" dirty="0">
                          <a:effectLst/>
                          <a:latin typeface="Arial" panose="020B0604020202020204" pitchFamily="34" charset="0"/>
                          <a:ea typeface="Times New Roman" panose="02020603050405020304" pitchFamily="18" charset="0"/>
                          <a:cs typeface="Arial" panose="020B0604020202020204" pitchFamily="34" charset="0"/>
                        </a:rPr>
                        <a:t>Demonstrates application of knowledge and understanding through the partial application of some specialised concepts.</a:t>
                      </a:r>
                      <a:endParaRPr lang="en-GB" sz="1000" dirty="0">
                        <a:effectLst/>
                        <a:latin typeface="Arial" panose="020B0604020202020204" pitchFamily="34" charset="0"/>
                        <a:ea typeface="Calibri" panose="020F0502020204030204" pitchFamily="34" charset="0"/>
                        <a:cs typeface="Arial" panose="020B0604020202020204" pitchFamily="34" charset="0"/>
                      </a:endParaRPr>
                    </a:p>
                    <a:p>
                      <a:pPr marL="36000"/>
                      <a:r>
                        <a:rPr lang="en-GB" sz="1000" dirty="0">
                          <a:effectLst/>
                          <a:latin typeface="Arial" panose="020B0604020202020204" pitchFamily="34" charset="0"/>
                          <a:ea typeface="Times New Roman" panose="02020603050405020304" pitchFamily="18" charset="0"/>
                          <a:cs typeface="Arial" panose="020B0604020202020204" pitchFamily="34" charset="0"/>
                        </a:rPr>
                        <a:t> </a:t>
                      </a:r>
                      <a:endParaRPr lang="en-GB" sz="1000" dirty="0">
                        <a:effectLst/>
                        <a:latin typeface="Arial" panose="020B0604020202020204" pitchFamily="34" charset="0"/>
                        <a:ea typeface="Calibri" panose="020F0502020204030204" pitchFamily="34" charset="0"/>
                        <a:cs typeface="Arial" panose="020B0604020202020204" pitchFamily="34" charset="0"/>
                      </a:endParaRPr>
                    </a:p>
                  </a:txBody>
                  <a:tcPr marL="17194" marR="17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000" algn="ctr"/>
                      <a:r>
                        <a:rPr lang="en-GB" sz="1000" b="1" dirty="0">
                          <a:effectLst/>
                          <a:latin typeface="Arial" panose="020B0604020202020204" pitchFamily="34" charset="0"/>
                          <a:ea typeface="Times New Roman" panose="02020603050405020304" pitchFamily="18" charset="0"/>
                          <a:cs typeface="Arial" panose="020B0604020202020204" pitchFamily="34" charset="0"/>
                        </a:rPr>
                        <a:t>3 marks</a:t>
                      </a:r>
                      <a:endParaRPr lang="en-GB" sz="1000" dirty="0">
                        <a:effectLst/>
                        <a:latin typeface="Arial" panose="020B0604020202020204" pitchFamily="34" charset="0"/>
                        <a:ea typeface="Calibri" panose="020F0502020204030204" pitchFamily="34" charset="0"/>
                        <a:cs typeface="Arial" panose="020B0604020202020204" pitchFamily="34" charset="0"/>
                      </a:endParaRPr>
                    </a:p>
                    <a:p>
                      <a:pPr marL="36000" algn="ctr"/>
                      <a:r>
                        <a:rPr lang="en-GB" sz="1000" dirty="0">
                          <a:effectLst/>
                          <a:latin typeface="Arial" panose="020B0604020202020204" pitchFamily="34" charset="0"/>
                          <a:ea typeface="Times New Roman" panose="02020603050405020304" pitchFamily="18" charset="0"/>
                          <a:cs typeface="Arial" panose="020B0604020202020204" pitchFamily="34" charset="0"/>
                        </a:rPr>
                        <a:t> </a:t>
                      </a:r>
                      <a:endParaRPr lang="en-GB" sz="1000" dirty="0">
                        <a:effectLst/>
                        <a:latin typeface="Arial" panose="020B0604020202020204" pitchFamily="34" charset="0"/>
                        <a:ea typeface="Calibri" panose="020F0502020204030204" pitchFamily="34" charset="0"/>
                        <a:cs typeface="Arial" panose="020B0604020202020204" pitchFamily="34" charset="0"/>
                      </a:endParaRPr>
                    </a:p>
                    <a:p>
                      <a:pPr marL="36000"/>
                      <a:r>
                        <a:rPr lang="en-GB" sz="1000" dirty="0">
                          <a:effectLst/>
                          <a:latin typeface="Arial" panose="020B0604020202020204" pitchFamily="34" charset="0"/>
                          <a:ea typeface="Times New Roman" panose="02020603050405020304" pitchFamily="18" charset="0"/>
                          <a:cs typeface="Arial" panose="020B0604020202020204" pitchFamily="34" charset="0"/>
                        </a:rPr>
                        <a:t>The response uses mostly relevant qualitative skills to produce a structured response but where coherence is variable.</a:t>
                      </a:r>
                      <a:endParaRPr lang="en-GB" sz="1000" dirty="0">
                        <a:effectLst/>
                        <a:latin typeface="Arial" panose="020B0604020202020204" pitchFamily="34" charset="0"/>
                        <a:ea typeface="Calibri" panose="020F0502020204030204" pitchFamily="34" charset="0"/>
                        <a:cs typeface="Arial" panose="020B0604020202020204" pitchFamily="34" charset="0"/>
                      </a:endParaRPr>
                    </a:p>
                    <a:p>
                      <a:pPr marL="36000"/>
                      <a:r>
                        <a:rPr lang="en-GB" sz="1000" dirty="0">
                          <a:effectLst/>
                          <a:latin typeface="Arial" panose="020B0604020202020204" pitchFamily="34" charset="0"/>
                          <a:ea typeface="Times New Roman" panose="02020603050405020304" pitchFamily="18" charset="0"/>
                          <a:cs typeface="Arial" panose="020B0604020202020204" pitchFamily="34" charset="0"/>
                        </a:rPr>
                        <a:t> </a:t>
                      </a:r>
                      <a:endParaRPr lang="en-GB" sz="1000" dirty="0">
                        <a:effectLst/>
                        <a:latin typeface="Arial" panose="020B0604020202020204" pitchFamily="34" charset="0"/>
                        <a:ea typeface="Calibri" panose="020F0502020204030204" pitchFamily="34" charset="0"/>
                        <a:cs typeface="Arial" panose="020B0604020202020204" pitchFamily="34" charset="0"/>
                      </a:endParaRPr>
                    </a:p>
                  </a:txBody>
                  <a:tcPr marL="17194" marR="17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56152606"/>
                  </a:ext>
                </a:extLst>
              </a:tr>
            </a:tbl>
          </a:graphicData>
        </a:graphic>
      </p:graphicFrame>
      <p:sp>
        <p:nvSpPr>
          <p:cNvPr id="5" name="Title 1">
            <a:extLst>
              <a:ext uri="{FF2B5EF4-FFF2-40B4-BE49-F238E27FC236}">
                <a16:creationId xmlns:a16="http://schemas.microsoft.com/office/drawing/2014/main" id="{0AF973EC-26A5-476E-9D6B-C32E56A8F5CF}"/>
              </a:ext>
            </a:extLst>
          </p:cNvPr>
          <p:cNvSpPr txBox="1">
            <a:spLocks/>
          </p:cNvSpPr>
          <p:nvPr/>
        </p:nvSpPr>
        <p:spPr>
          <a:xfrm>
            <a:off x="558800" y="-243408"/>
            <a:ext cx="8229600" cy="143109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3600" dirty="0"/>
              <a:t>Assessing evidence – Band 3</a:t>
            </a:r>
          </a:p>
        </p:txBody>
      </p:sp>
      <p:sp>
        <p:nvSpPr>
          <p:cNvPr id="6" name="Speech Bubble: Rectangle 5">
            <a:extLst>
              <a:ext uri="{FF2B5EF4-FFF2-40B4-BE49-F238E27FC236}">
                <a16:creationId xmlns:a16="http://schemas.microsoft.com/office/drawing/2014/main" id="{CD5E5109-C752-4815-9A66-FC025DBBE132}"/>
              </a:ext>
            </a:extLst>
          </p:cNvPr>
          <p:cNvSpPr/>
          <p:nvPr/>
        </p:nvSpPr>
        <p:spPr>
          <a:xfrm>
            <a:off x="78966" y="2245258"/>
            <a:ext cx="1442016" cy="3639493"/>
          </a:xfrm>
          <a:prstGeom prst="wedgeRectCallout">
            <a:avLst>
              <a:gd name="adj1" fmla="val 62309"/>
              <a:gd name="adj2" fmla="val -2008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t>In Band 3, although understanding of the main concepts and principles will still be evident, knowledge and understanding will be straightforward rather than detailed and inaccuracies may begin to creep in to the responses. </a:t>
            </a:r>
          </a:p>
        </p:txBody>
      </p:sp>
      <p:sp>
        <p:nvSpPr>
          <p:cNvPr id="7" name="Speech Bubble: Rectangle 6">
            <a:extLst>
              <a:ext uri="{FF2B5EF4-FFF2-40B4-BE49-F238E27FC236}">
                <a16:creationId xmlns:a16="http://schemas.microsoft.com/office/drawing/2014/main" id="{A91F352B-334A-43FC-A2AD-15E184A9BC11}"/>
              </a:ext>
            </a:extLst>
          </p:cNvPr>
          <p:cNvSpPr/>
          <p:nvPr/>
        </p:nvSpPr>
        <p:spPr>
          <a:xfrm>
            <a:off x="3883937" y="5441133"/>
            <a:ext cx="5112692" cy="1054545"/>
          </a:xfrm>
          <a:prstGeom prst="wedgeRectCallout">
            <a:avLst>
              <a:gd name="adj1" fmla="val -23420"/>
              <a:gd name="adj2" fmla="val -8153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t> In Band 3, the response will only show partial synthesis to address the different elements of the question and the evidence used to substantiate arguments may not be wholly appropriate. Application of specialised concepts will be partial or only partially appropriate. </a:t>
            </a:r>
          </a:p>
        </p:txBody>
      </p:sp>
      <p:sp>
        <p:nvSpPr>
          <p:cNvPr id="8" name="Speech Bubble: Rectangle 7">
            <a:extLst>
              <a:ext uri="{FF2B5EF4-FFF2-40B4-BE49-F238E27FC236}">
                <a16:creationId xmlns:a16="http://schemas.microsoft.com/office/drawing/2014/main" id="{CE9130C4-B124-421A-8B30-F26AC32AD970}"/>
              </a:ext>
            </a:extLst>
          </p:cNvPr>
          <p:cNvSpPr/>
          <p:nvPr/>
        </p:nvSpPr>
        <p:spPr>
          <a:xfrm>
            <a:off x="6373640" y="4065004"/>
            <a:ext cx="2622989" cy="918927"/>
          </a:xfrm>
          <a:prstGeom prst="wedgeRectCallout">
            <a:avLst>
              <a:gd name="adj1" fmla="val -21941"/>
              <a:gd name="adj2" fmla="val -7570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t>In Band 3, expect answers with less structure and coherence. Conclusions may be partial or unsubstantiated. </a:t>
            </a:r>
          </a:p>
        </p:txBody>
      </p:sp>
    </p:spTree>
    <p:extLst>
      <p:ext uri="{BB962C8B-B14F-4D97-AF65-F5344CB8AC3E}">
        <p14:creationId xmlns:p14="http://schemas.microsoft.com/office/powerpoint/2010/main" val="200170446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7CDBA986-2499-4C46-8D61-5D07E355EEBF}"/>
              </a:ext>
            </a:extLst>
          </p:cNvPr>
          <p:cNvGraphicFramePr>
            <a:graphicFrameLocks noGrp="1"/>
          </p:cNvGraphicFramePr>
          <p:nvPr>
            <p:ph idx="1"/>
            <p:extLst>
              <p:ext uri="{D42A27DB-BD31-4B8C-83A1-F6EECF244321}">
                <p14:modId xmlns:p14="http://schemas.microsoft.com/office/powerpoint/2010/main" val="1875611262"/>
              </p:ext>
            </p:extLst>
          </p:nvPr>
        </p:nvGraphicFramePr>
        <p:xfrm>
          <a:off x="1426464" y="1545337"/>
          <a:ext cx="6291072" cy="3919008"/>
        </p:xfrm>
        <a:graphic>
          <a:graphicData uri="http://schemas.openxmlformats.org/drawingml/2006/table">
            <a:tbl>
              <a:tblPr firstRow="1" firstCol="1" bandRow="1"/>
              <a:tblGrid>
                <a:gridCol w="402336">
                  <a:extLst>
                    <a:ext uri="{9D8B030D-6E8A-4147-A177-3AD203B41FA5}">
                      <a16:colId xmlns:a16="http://schemas.microsoft.com/office/drawing/2014/main" val="934914881"/>
                    </a:ext>
                  </a:extLst>
                </a:gridCol>
                <a:gridCol w="2093976">
                  <a:extLst>
                    <a:ext uri="{9D8B030D-6E8A-4147-A177-3AD203B41FA5}">
                      <a16:colId xmlns:a16="http://schemas.microsoft.com/office/drawing/2014/main" val="1203457476"/>
                    </a:ext>
                  </a:extLst>
                </a:gridCol>
                <a:gridCol w="2322576">
                  <a:extLst>
                    <a:ext uri="{9D8B030D-6E8A-4147-A177-3AD203B41FA5}">
                      <a16:colId xmlns:a16="http://schemas.microsoft.com/office/drawing/2014/main" val="233933369"/>
                    </a:ext>
                  </a:extLst>
                </a:gridCol>
                <a:gridCol w="1472184">
                  <a:extLst>
                    <a:ext uri="{9D8B030D-6E8A-4147-A177-3AD203B41FA5}">
                      <a16:colId xmlns:a16="http://schemas.microsoft.com/office/drawing/2014/main" val="4190263981"/>
                    </a:ext>
                  </a:extLst>
                </a:gridCol>
              </a:tblGrid>
              <a:tr h="96090">
                <a:tc>
                  <a:txBody>
                    <a:bodyPr/>
                    <a:lstStyle/>
                    <a:p>
                      <a:r>
                        <a:rPr lang="en-GB" sz="1000" dirty="0">
                          <a:effectLst/>
                          <a:latin typeface="Arial" panose="020B0604020202020204" pitchFamily="34" charset="0"/>
                          <a:ea typeface="Times New Roman" panose="02020603050405020304" pitchFamily="18" charset="0"/>
                          <a:cs typeface="Arial" panose="020B0604020202020204" pitchFamily="34" charset="0"/>
                        </a:rPr>
                        <a:t> </a:t>
                      </a:r>
                      <a:endParaRPr lang="en-GB" sz="1000" dirty="0">
                        <a:effectLst/>
                        <a:latin typeface="Arial" panose="020B0604020202020204" pitchFamily="34" charset="0"/>
                        <a:ea typeface="Calibri" panose="020F0502020204030204" pitchFamily="34" charset="0"/>
                        <a:cs typeface="Arial" panose="020B0604020202020204" pitchFamily="34" charset="0"/>
                      </a:endParaRPr>
                    </a:p>
                  </a:txBody>
                  <a:tcPr marL="17194" marR="17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GB" sz="1000" b="1" dirty="0">
                          <a:effectLst/>
                          <a:latin typeface="Arial" panose="020B0604020202020204" pitchFamily="34" charset="0"/>
                          <a:ea typeface="Times New Roman" panose="02020603050405020304" pitchFamily="18" charset="0"/>
                          <a:cs typeface="Arial" panose="020B0604020202020204" pitchFamily="34" charset="0"/>
                        </a:rPr>
                        <a:t>AO1 [20 marks]</a:t>
                      </a:r>
                      <a:endParaRPr lang="en-GB" sz="1000" dirty="0">
                        <a:effectLst/>
                        <a:latin typeface="Arial" panose="020B0604020202020204" pitchFamily="34" charset="0"/>
                        <a:ea typeface="Calibri" panose="020F0502020204030204" pitchFamily="34" charset="0"/>
                        <a:cs typeface="Arial" panose="020B0604020202020204" pitchFamily="34" charset="0"/>
                      </a:endParaRPr>
                    </a:p>
                  </a:txBody>
                  <a:tcPr marL="17194" marR="17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GB" sz="1000" b="1" dirty="0">
                          <a:effectLst/>
                          <a:latin typeface="Arial" panose="020B0604020202020204" pitchFamily="34" charset="0"/>
                          <a:ea typeface="Times New Roman" panose="02020603050405020304" pitchFamily="18" charset="0"/>
                          <a:cs typeface="Arial" panose="020B0604020202020204" pitchFamily="34" charset="0"/>
                        </a:rPr>
                        <a:t>AO2 [20 marks]</a:t>
                      </a:r>
                      <a:endParaRPr lang="en-GB" sz="1000" dirty="0">
                        <a:effectLst/>
                        <a:latin typeface="Arial" panose="020B0604020202020204" pitchFamily="34" charset="0"/>
                        <a:ea typeface="Calibri" panose="020F0502020204030204" pitchFamily="34" charset="0"/>
                        <a:cs typeface="Arial" panose="020B0604020202020204" pitchFamily="34" charset="0"/>
                      </a:endParaRPr>
                    </a:p>
                  </a:txBody>
                  <a:tcPr marL="17194" marR="17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GB" sz="1000" b="1" dirty="0">
                          <a:effectLst/>
                          <a:latin typeface="Arial" panose="020B0604020202020204" pitchFamily="34" charset="0"/>
                          <a:ea typeface="Times New Roman" panose="02020603050405020304" pitchFamily="18" charset="0"/>
                          <a:cs typeface="Arial" panose="020B0604020202020204" pitchFamily="34" charset="0"/>
                        </a:rPr>
                        <a:t>AO3 [5 marks]</a:t>
                      </a:r>
                      <a:endParaRPr lang="en-GB" sz="1000" dirty="0">
                        <a:effectLst/>
                        <a:latin typeface="Arial" panose="020B0604020202020204" pitchFamily="34" charset="0"/>
                        <a:ea typeface="Calibri" panose="020F0502020204030204" pitchFamily="34" charset="0"/>
                        <a:cs typeface="Arial" panose="020B0604020202020204" pitchFamily="34" charset="0"/>
                      </a:endParaRPr>
                    </a:p>
                  </a:txBody>
                  <a:tcPr marL="17194" marR="17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79795596"/>
                  </a:ext>
                </a:extLst>
              </a:tr>
              <a:tr h="569094">
                <a:tc>
                  <a:txBody>
                    <a:bodyPr/>
                    <a:lstStyle/>
                    <a:p>
                      <a:pPr algn="ctr"/>
                      <a:r>
                        <a:rPr lang="en-GB" sz="1000" b="1" dirty="0">
                          <a:effectLst/>
                          <a:latin typeface="Arial" panose="020B0604020202020204" pitchFamily="34" charset="0"/>
                          <a:ea typeface="Times New Roman" panose="02020603050405020304" pitchFamily="18" charset="0"/>
                          <a:cs typeface="Arial" panose="020B0604020202020204" pitchFamily="34" charset="0"/>
                        </a:rPr>
                        <a:t>Band</a:t>
                      </a:r>
                      <a:endParaRPr lang="en-GB" sz="1000" dirty="0">
                        <a:effectLst/>
                        <a:latin typeface="Arial" panose="020B0604020202020204" pitchFamily="34" charset="0"/>
                        <a:ea typeface="Calibri" panose="020F0502020204030204" pitchFamily="34" charset="0"/>
                        <a:cs typeface="Arial" panose="020B0604020202020204" pitchFamily="34" charset="0"/>
                      </a:endParaRPr>
                    </a:p>
                  </a:txBody>
                  <a:tcPr marL="17194" marR="17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000"/>
                      <a:r>
                        <a:rPr lang="en-GB" sz="1000" i="1" dirty="0">
                          <a:effectLst/>
                          <a:latin typeface="Arial" panose="020B0604020202020204" pitchFamily="34" charset="0"/>
                          <a:ea typeface="Times New Roman" panose="02020603050405020304" pitchFamily="18" charset="0"/>
                          <a:cs typeface="Arial" panose="020B0604020202020204" pitchFamily="34" charset="0"/>
                        </a:rPr>
                        <a:t>Demonstrate knowledge and understanding of places, environments, concepts, processes, interactions and change at a variety of scales.</a:t>
                      </a:r>
                    </a:p>
                    <a:p>
                      <a:pPr marL="36000"/>
                      <a:endParaRPr lang="en-GB" sz="800" dirty="0">
                        <a:effectLst/>
                        <a:latin typeface="Arial" panose="020B0604020202020204" pitchFamily="34" charset="0"/>
                        <a:ea typeface="Calibri" panose="020F0502020204030204" pitchFamily="34" charset="0"/>
                        <a:cs typeface="Arial" panose="020B0604020202020204" pitchFamily="34" charset="0"/>
                      </a:endParaRPr>
                    </a:p>
                  </a:txBody>
                  <a:tcPr marL="17194" marR="17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000"/>
                      <a:r>
                        <a:rPr lang="en-GB" sz="1000" i="1" dirty="0">
                          <a:effectLst/>
                          <a:latin typeface="Arial" panose="020B0604020202020204" pitchFamily="34" charset="0"/>
                          <a:ea typeface="Times New Roman" panose="02020603050405020304" pitchFamily="18" charset="0"/>
                          <a:cs typeface="Arial" panose="020B0604020202020204" pitchFamily="34" charset="0"/>
                        </a:rPr>
                        <a:t>Apply knowledge and understanding in different contexts either to analyse or interpret or evaluate geographical issues and information.</a:t>
                      </a:r>
                      <a:endParaRPr lang="en-GB" sz="1000" dirty="0">
                        <a:effectLst/>
                        <a:latin typeface="Arial" panose="020B0604020202020204" pitchFamily="34" charset="0"/>
                        <a:ea typeface="Calibri" panose="020F0502020204030204" pitchFamily="34" charset="0"/>
                        <a:cs typeface="Arial" panose="020B0604020202020204" pitchFamily="34" charset="0"/>
                      </a:endParaRPr>
                    </a:p>
                  </a:txBody>
                  <a:tcPr marL="17194" marR="17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000"/>
                      <a:r>
                        <a:rPr lang="en-GB" sz="1000" i="1" dirty="0">
                          <a:effectLst/>
                          <a:latin typeface="Arial" panose="020B0604020202020204" pitchFamily="34" charset="0"/>
                          <a:ea typeface="Times New Roman" panose="02020603050405020304" pitchFamily="18" charset="0"/>
                          <a:cs typeface="Arial" panose="020B0604020202020204" pitchFamily="34" charset="0"/>
                        </a:rPr>
                        <a:t>Use a variety of relevant qualitative skills to construct arguments and draw conclusions.</a:t>
                      </a:r>
                      <a:endParaRPr lang="en-GB" sz="1000" dirty="0">
                        <a:effectLst/>
                        <a:latin typeface="Arial" panose="020B0604020202020204" pitchFamily="34" charset="0"/>
                        <a:ea typeface="Calibri" panose="020F0502020204030204" pitchFamily="34" charset="0"/>
                        <a:cs typeface="Arial" panose="020B0604020202020204" pitchFamily="34" charset="0"/>
                      </a:endParaRPr>
                    </a:p>
                  </a:txBody>
                  <a:tcPr marL="17194" marR="17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94721996"/>
                  </a:ext>
                </a:extLst>
              </a:tr>
              <a:tr h="2882688">
                <a:tc>
                  <a:txBody>
                    <a:bodyPr/>
                    <a:lstStyle/>
                    <a:p>
                      <a:pPr algn="ctr"/>
                      <a:r>
                        <a:rPr lang="en-GB" sz="1000" b="1" dirty="0">
                          <a:effectLst/>
                          <a:latin typeface="Arial" panose="020B0604020202020204" pitchFamily="34" charset="0"/>
                          <a:ea typeface="Times New Roman" panose="02020603050405020304" pitchFamily="18" charset="0"/>
                          <a:cs typeface="Arial" panose="020B0604020202020204" pitchFamily="34" charset="0"/>
                        </a:rPr>
                        <a:t>1</a:t>
                      </a:r>
                      <a:endParaRPr lang="en-GB" sz="1000" dirty="0">
                        <a:effectLst/>
                        <a:latin typeface="Arial" panose="020B0604020202020204" pitchFamily="34" charset="0"/>
                        <a:ea typeface="Calibri" panose="020F0502020204030204" pitchFamily="34" charset="0"/>
                        <a:cs typeface="Arial" panose="020B0604020202020204" pitchFamily="34" charset="0"/>
                      </a:endParaRPr>
                    </a:p>
                  </a:txBody>
                  <a:tcPr marL="17194" marR="17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000" algn="ctr"/>
                      <a:r>
                        <a:rPr lang="en-GB" sz="1000" b="1" dirty="0">
                          <a:effectLst/>
                          <a:latin typeface="Arial" panose="020B0604020202020204" pitchFamily="34" charset="0"/>
                          <a:ea typeface="Times New Roman" panose="02020603050405020304" pitchFamily="18" charset="0"/>
                          <a:cs typeface="Arial" panose="020B0604020202020204" pitchFamily="34" charset="0"/>
                        </a:rPr>
                        <a:t>1-4 marks</a:t>
                      </a:r>
                      <a:endParaRPr lang="en-GB" sz="1000" dirty="0">
                        <a:effectLst/>
                        <a:latin typeface="Arial" panose="020B0604020202020204" pitchFamily="34" charset="0"/>
                        <a:ea typeface="Calibri" panose="020F0502020204030204" pitchFamily="34" charset="0"/>
                        <a:cs typeface="Arial" panose="020B0604020202020204" pitchFamily="34" charset="0"/>
                      </a:endParaRPr>
                    </a:p>
                    <a:p>
                      <a:pPr marL="36000" algn="ctr"/>
                      <a:r>
                        <a:rPr lang="en-GB" sz="1000" dirty="0">
                          <a:effectLst/>
                          <a:latin typeface="Arial" panose="020B0604020202020204" pitchFamily="34" charset="0"/>
                          <a:ea typeface="Times New Roman" panose="02020603050405020304" pitchFamily="18" charset="0"/>
                          <a:cs typeface="Arial" panose="020B0604020202020204" pitchFamily="34" charset="0"/>
                        </a:rPr>
                        <a:t> </a:t>
                      </a:r>
                      <a:endParaRPr lang="en-GB" sz="1000" dirty="0">
                        <a:effectLst/>
                        <a:latin typeface="Arial" panose="020B0604020202020204" pitchFamily="34" charset="0"/>
                        <a:ea typeface="Calibri" panose="020F0502020204030204" pitchFamily="34" charset="0"/>
                        <a:cs typeface="Arial" panose="020B0604020202020204" pitchFamily="34" charset="0"/>
                      </a:endParaRPr>
                    </a:p>
                    <a:p>
                      <a:pPr marL="36000"/>
                      <a:r>
                        <a:rPr lang="en-GB" sz="1000" dirty="0">
                          <a:effectLst/>
                          <a:latin typeface="Arial" panose="020B0604020202020204" pitchFamily="34" charset="0"/>
                          <a:ea typeface="Times New Roman" panose="02020603050405020304" pitchFamily="18" charset="0"/>
                          <a:cs typeface="Arial" panose="020B0604020202020204" pitchFamily="34" charset="0"/>
                        </a:rPr>
                        <a:t>Demonstrates poor knowledge with errors and minimal understanding and linkage to the question.</a:t>
                      </a:r>
                      <a:endParaRPr lang="en-GB" sz="1000" dirty="0">
                        <a:effectLst/>
                        <a:latin typeface="Arial" panose="020B0604020202020204" pitchFamily="34" charset="0"/>
                        <a:ea typeface="Calibri" panose="020F0502020204030204" pitchFamily="34" charset="0"/>
                        <a:cs typeface="Arial" panose="020B0604020202020204" pitchFamily="34" charset="0"/>
                      </a:endParaRPr>
                    </a:p>
                    <a:p>
                      <a:pPr marL="36000"/>
                      <a:r>
                        <a:rPr lang="en-GB" sz="1000" dirty="0">
                          <a:effectLst/>
                          <a:latin typeface="Arial" panose="020B0604020202020204" pitchFamily="34" charset="0"/>
                          <a:ea typeface="Times New Roman" panose="02020603050405020304" pitchFamily="18" charset="0"/>
                          <a:cs typeface="Arial" panose="020B0604020202020204" pitchFamily="34" charset="0"/>
                        </a:rPr>
                        <a:t> </a:t>
                      </a:r>
                      <a:endParaRPr lang="en-GB" sz="1000" dirty="0">
                        <a:effectLst/>
                        <a:latin typeface="Arial" panose="020B0604020202020204" pitchFamily="34" charset="0"/>
                        <a:ea typeface="Calibri" panose="020F0502020204030204" pitchFamily="34" charset="0"/>
                        <a:cs typeface="Arial" panose="020B0604020202020204" pitchFamily="34" charset="0"/>
                      </a:endParaRPr>
                    </a:p>
                    <a:p>
                      <a:pPr marL="36000"/>
                      <a:r>
                        <a:rPr lang="en-GB" sz="1000" dirty="0">
                          <a:effectLst/>
                          <a:latin typeface="Arial" panose="020B0604020202020204" pitchFamily="34" charset="0"/>
                          <a:ea typeface="Times New Roman" panose="02020603050405020304" pitchFamily="18" charset="0"/>
                          <a:cs typeface="Arial" panose="020B0604020202020204" pitchFamily="34" charset="0"/>
                        </a:rPr>
                        <a:t>No use of examples or, if evident, lack relevance to the question asked.</a:t>
                      </a:r>
                      <a:endParaRPr lang="en-GB" sz="1000" dirty="0">
                        <a:effectLst/>
                        <a:latin typeface="Arial" panose="020B0604020202020204" pitchFamily="34" charset="0"/>
                        <a:ea typeface="Calibri" panose="020F0502020204030204" pitchFamily="34" charset="0"/>
                        <a:cs typeface="Arial" panose="020B0604020202020204" pitchFamily="34" charset="0"/>
                      </a:endParaRPr>
                    </a:p>
                    <a:p>
                      <a:pPr marL="36000"/>
                      <a:r>
                        <a:rPr lang="en-GB" sz="1000" dirty="0">
                          <a:effectLst/>
                          <a:latin typeface="Arial" panose="020B0604020202020204" pitchFamily="34" charset="0"/>
                          <a:ea typeface="Times New Roman" panose="02020603050405020304" pitchFamily="18" charset="0"/>
                          <a:cs typeface="Arial" panose="020B0604020202020204" pitchFamily="34" charset="0"/>
                        </a:rPr>
                        <a:t> </a:t>
                      </a:r>
                      <a:endParaRPr lang="en-GB" sz="1000" dirty="0">
                        <a:effectLst/>
                        <a:latin typeface="Arial" panose="020B0604020202020204" pitchFamily="34" charset="0"/>
                        <a:ea typeface="Calibri" panose="020F0502020204030204" pitchFamily="34" charset="0"/>
                        <a:cs typeface="Arial" panose="020B0604020202020204" pitchFamily="34" charset="0"/>
                      </a:endParaRPr>
                    </a:p>
                    <a:p>
                      <a:pPr marL="36000"/>
                      <a:r>
                        <a:rPr lang="en-GB" sz="1000" dirty="0">
                          <a:effectLst/>
                          <a:latin typeface="Arial" panose="020B0604020202020204" pitchFamily="34" charset="0"/>
                          <a:ea typeface="Times New Roman" panose="02020603050405020304" pitchFamily="18" charset="0"/>
                          <a:cs typeface="Arial" panose="020B0604020202020204" pitchFamily="34" charset="0"/>
                        </a:rPr>
                        <a:t>Geographical terminology is rarely used within the response.</a:t>
                      </a:r>
                      <a:endParaRPr lang="en-GB" sz="1000" dirty="0">
                        <a:effectLst/>
                        <a:latin typeface="Arial" panose="020B0604020202020204" pitchFamily="34" charset="0"/>
                        <a:ea typeface="Calibri" panose="020F0502020204030204" pitchFamily="34" charset="0"/>
                        <a:cs typeface="Arial" panose="020B0604020202020204" pitchFamily="34" charset="0"/>
                      </a:endParaRPr>
                    </a:p>
                    <a:p>
                      <a:pPr marL="36000"/>
                      <a:r>
                        <a:rPr lang="en-GB" sz="1000" dirty="0">
                          <a:effectLst/>
                          <a:latin typeface="Arial" panose="020B0604020202020204" pitchFamily="34" charset="0"/>
                          <a:ea typeface="Times New Roman" panose="02020603050405020304" pitchFamily="18" charset="0"/>
                          <a:cs typeface="Arial" panose="020B0604020202020204" pitchFamily="34" charset="0"/>
                        </a:rPr>
                        <a:t> </a:t>
                      </a:r>
                      <a:endParaRPr lang="en-GB" sz="1000" dirty="0">
                        <a:effectLst/>
                        <a:latin typeface="Arial" panose="020B0604020202020204" pitchFamily="34" charset="0"/>
                        <a:ea typeface="Calibri" panose="020F0502020204030204" pitchFamily="34" charset="0"/>
                        <a:cs typeface="Arial" panose="020B0604020202020204" pitchFamily="34" charset="0"/>
                      </a:endParaRPr>
                    </a:p>
                  </a:txBody>
                  <a:tcPr marL="17194" marR="17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000" algn="ctr"/>
                      <a:r>
                        <a:rPr lang="en-GB" sz="1000" b="1" dirty="0">
                          <a:effectLst/>
                          <a:latin typeface="Arial" panose="020B0604020202020204" pitchFamily="34" charset="0"/>
                          <a:ea typeface="Times New Roman" panose="02020603050405020304" pitchFamily="18" charset="0"/>
                          <a:cs typeface="Arial" panose="020B0604020202020204" pitchFamily="34" charset="0"/>
                        </a:rPr>
                        <a:t>1-4 marks</a:t>
                      </a:r>
                      <a:endParaRPr lang="en-GB" sz="1000" dirty="0">
                        <a:effectLst/>
                        <a:latin typeface="Arial" panose="020B0604020202020204" pitchFamily="34" charset="0"/>
                        <a:ea typeface="Calibri" panose="020F0502020204030204" pitchFamily="34" charset="0"/>
                        <a:cs typeface="Arial" panose="020B0604020202020204" pitchFamily="34" charset="0"/>
                      </a:endParaRPr>
                    </a:p>
                    <a:p>
                      <a:pPr marL="36000" algn="ctr"/>
                      <a:r>
                        <a:rPr lang="en-GB" sz="1000" dirty="0">
                          <a:effectLst/>
                          <a:latin typeface="Arial" panose="020B0604020202020204" pitchFamily="34" charset="0"/>
                          <a:ea typeface="Times New Roman" panose="02020603050405020304" pitchFamily="18" charset="0"/>
                          <a:cs typeface="Arial" panose="020B0604020202020204" pitchFamily="34" charset="0"/>
                        </a:rPr>
                        <a:t> </a:t>
                      </a:r>
                      <a:endParaRPr lang="en-GB" sz="1000" dirty="0">
                        <a:effectLst/>
                        <a:latin typeface="Arial" panose="020B0604020202020204" pitchFamily="34" charset="0"/>
                        <a:ea typeface="Calibri" panose="020F0502020204030204" pitchFamily="34" charset="0"/>
                        <a:cs typeface="Arial" panose="020B0604020202020204" pitchFamily="34" charset="0"/>
                      </a:endParaRPr>
                    </a:p>
                    <a:p>
                      <a:pPr marL="36000"/>
                      <a:r>
                        <a:rPr lang="en-GB" sz="1000" dirty="0">
                          <a:effectLst/>
                          <a:latin typeface="Arial" panose="020B0604020202020204" pitchFamily="34" charset="0"/>
                          <a:ea typeface="Times New Roman" panose="02020603050405020304" pitchFamily="18" charset="0"/>
                          <a:cs typeface="Arial" panose="020B0604020202020204" pitchFamily="34" charset="0"/>
                        </a:rPr>
                        <a:t>Demonstration of application either to analyse or interpret or evaluate is poor, producing a response which lacks coherence and is unsupported by appropriate evidence.</a:t>
                      </a:r>
                      <a:endParaRPr lang="en-GB" sz="1000" dirty="0">
                        <a:effectLst/>
                        <a:latin typeface="Arial" panose="020B0604020202020204" pitchFamily="34" charset="0"/>
                        <a:ea typeface="Calibri" panose="020F0502020204030204" pitchFamily="34" charset="0"/>
                        <a:cs typeface="Arial" panose="020B0604020202020204" pitchFamily="34" charset="0"/>
                      </a:endParaRPr>
                    </a:p>
                    <a:p>
                      <a:pPr marL="36000"/>
                      <a:r>
                        <a:rPr lang="en-GB" sz="1000" dirty="0">
                          <a:effectLst/>
                          <a:latin typeface="Arial" panose="020B0604020202020204" pitchFamily="34" charset="0"/>
                          <a:ea typeface="Times New Roman" panose="02020603050405020304" pitchFamily="18" charset="0"/>
                          <a:cs typeface="Arial" panose="020B0604020202020204" pitchFamily="34" charset="0"/>
                        </a:rPr>
                        <a:t> </a:t>
                      </a:r>
                      <a:endParaRPr lang="en-GB" sz="1000" dirty="0">
                        <a:effectLst/>
                        <a:latin typeface="Arial" panose="020B0604020202020204" pitchFamily="34" charset="0"/>
                        <a:ea typeface="Calibri" panose="020F0502020204030204" pitchFamily="34" charset="0"/>
                        <a:cs typeface="Arial" panose="020B0604020202020204" pitchFamily="34" charset="0"/>
                      </a:endParaRPr>
                    </a:p>
                    <a:p>
                      <a:pPr marL="36000"/>
                      <a:r>
                        <a:rPr lang="en-GB" sz="1000" dirty="0">
                          <a:effectLst/>
                          <a:latin typeface="Arial" panose="020B0604020202020204" pitchFamily="34" charset="0"/>
                          <a:ea typeface="Times New Roman" panose="02020603050405020304" pitchFamily="18" charset="0"/>
                          <a:cs typeface="Arial" panose="020B0604020202020204" pitchFamily="34" charset="0"/>
                        </a:rPr>
                        <a:t>Synthesis between different elements of the question is poor.</a:t>
                      </a:r>
                      <a:endParaRPr lang="en-GB" sz="1000" dirty="0">
                        <a:effectLst/>
                        <a:latin typeface="Arial" panose="020B0604020202020204" pitchFamily="34" charset="0"/>
                        <a:ea typeface="Calibri" panose="020F0502020204030204" pitchFamily="34" charset="0"/>
                        <a:cs typeface="Arial" panose="020B0604020202020204" pitchFamily="34" charset="0"/>
                      </a:endParaRPr>
                    </a:p>
                    <a:p>
                      <a:pPr marL="36000"/>
                      <a:r>
                        <a:rPr lang="en-GB" sz="1000" dirty="0">
                          <a:effectLst/>
                          <a:latin typeface="Arial" panose="020B0604020202020204" pitchFamily="34" charset="0"/>
                          <a:ea typeface="Times New Roman" panose="02020603050405020304" pitchFamily="18" charset="0"/>
                          <a:cs typeface="Arial" panose="020B0604020202020204" pitchFamily="34" charset="0"/>
                        </a:rPr>
                        <a:t> </a:t>
                      </a:r>
                      <a:endParaRPr lang="en-GB" sz="1000" dirty="0">
                        <a:effectLst/>
                        <a:latin typeface="Arial" panose="020B0604020202020204" pitchFamily="34" charset="0"/>
                        <a:ea typeface="Calibri" panose="020F0502020204030204" pitchFamily="34" charset="0"/>
                        <a:cs typeface="Arial" panose="020B0604020202020204" pitchFamily="34" charset="0"/>
                      </a:endParaRPr>
                    </a:p>
                    <a:p>
                      <a:pPr marL="36000"/>
                      <a:r>
                        <a:rPr lang="en-GB" sz="1000" dirty="0">
                          <a:effectLst/>
                          <a:latin typeface="Arial" panose="020B0604020202020204" pitchFamily="34" charset="0"/>
                          <a:ea typeface="Times New Roman" panose="02020603050405020304" pitchFamily="18" charset="0"/>
                          <a:cs typeface="Arial" panose="020B0604020202020204" pitchFamily="34" charset="0"/>
                        </a:rPr>
                        <a:t>Demonstrates application of knowledge and understanding through the superficial application of basic specialised concepts.</a:t>
                      </a:r>
                      <a:endParaRPr lang="en-GB" sz="1000" dirty="0">
                        <a:effectLst/>
                        <a:latin typeface="Arial" panose="020B0604020202020204" pitchFamily="34" charset="0"/>
                        <a:ea typeface="Calibri" panose="020F0502020204030204" pitchFamily="34" charset="0"/>
                        <a:cs typeface="Arial" panose="020B0604020202020204" pitchFamily="34" charset="0"/>
                      </a:endParaRPr>
                    </a:p>
                  </a:txBody>
                  <a:tcPr marL="17194" marR="17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000" algn="ctr"/>
                      <a:r>
                        <a:rPr lang="en-GB" sz="1000" b="1" dirty="0">
                          <a:effectLst/>
                          <a:latin typeface="Arial" panose="020B0604020202020204" pitchFamily="34" charset="0"/>
                          <a:ea typeface="Times New Roman" panose="02020603050405020304" pitchFamily="18" charset="0"/>
                          <a:cs typeface="Arial" panose="020B0604020202020204" pitchFamily="34" charset="0"/>
                        </a:rPr>
                        <a:t>1 mark</a:t>
                      </a:r>
                      <a:endParaRPr lang="en-GB" sz="1000" dirty="0">
                        <a:effectLst/>
                        <a:latin typeface="Arial" panose="020B0604020202020204" pitchFamily="34" charset="0"/>
                        <a:ea typeface="Calibri" panose="020F0502020204030204" pitchFamily="34" charset="0"/>
                        <a:cs typeface="Arial" panose="020B0604020202020204" pitchFamily="34" charset="0"/>
                      </a:endParaRPr>
                    </a:p>
                    <a:p>
                      <a:pPr marL="36000" algn="ctr"/>
                      <a:r>
                        <a:rPr lang="en-GB" sz="1000" dirty="0">
                          <a:effectLst/>
                          <a:latin typeface="Arial" panose="020B0604020202020204" pitchFamily="34" charset="0"/>
                          <a:ea typeface="Times New Roman" panose="02020603050405020304" pitchFamily="18" charset="0"/>
                          <a:cs typeface="Arial" panose="020B0604020202020204" pitchFamily="34" charset="0"/>
                        </a:rPr>
                        <a:t> </a:t>
                      </a:r>
                      <a:endParaRPr lang="en-GB" sz="1000" dirty="0">
                        <a:effectLst/>
                        <a:latin typeface="Arial" panose="020B0604020202020204" pitchFamily="34" charset="0"/>
                        <a:ea typeface="Calibri" panose="020F0502020204030204" pitchFamily="34" charset="0"/>
                        <a:cs typeface="Arial" panose="020B0604020202020204" pitchFamily="34" charset="0"/>
                      </a:endParaRPr>
                    </a:p>
                    <a:p>
                      <a:pPr marL="36000"/>
                      <a:r>
                        <a:rPr lang="en-GB" sz="1000" dirty="0">
                          <a:effectLst/>
                          <a:latin typeface="Arial" panose="020B0604020202020204" pitchFamily="34" charset="0"/>
                          <a:ea typeface="Times New Roman" panose="02020603050405020304" pitchFamily="18" charset="0"/>
                          <a:cs typeface="Arial" panose="020B0604020202020204" pitchFamily="34" charset="0"/>
                        </a:rPr>
                        <a:t>The communication in the response is incomplete.</a:t>
                      </a:r>
                      <a:endParaRPr lang="en-GB" sz="1000" dirty="0">
                        <a:effectLst/>
                        <a:latin typeface="Arial" panose="020B0604020202020204" pitchFamily="34" charset="0"/>
                        <a:ea typeface="Calibri" panose="020F0502020204030204" pitchFamily="34" charset="0"/>
                        <a:cs typeface="Arial" panose="020B0604020202020204" pitchFamily="34" charset="0"/>
                      </a:endParaRPr>
                    </a:p>
                  </a:txBody>
                  <a:tcPr marL="17194" marR="17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5002184"/>
                  </a:ext>
                </a:extLst>
              </a:tr>
            </a:tbl>
          </a:graphicData>
        </a:graphic>
      </p:graphicFrame>
      <p:sp>
        <p:nvSpPr>
          <p:cNvPr id="5" name="Title 1">
            <a:extLst>
              <a:ext uri="{FF2B5EF4-FFF2-40B4-BE49-F238E27FC236}">
                <a16:creationId xmlns:a16="http://schemas.microsoft.com/office/drawing/2014/main" id="{0AF973EC-26A5-476E-9D6B-C32E56A8F5CF}"/>
              </a:ext>
            </a:extLst>
          </p:cNvPr>
          <p:cNvSpPr txBox="1">
            <a:spLocks/>
          </p:cNvSpPr>
          <p:nvPr/>
        </p:nvSpPr>
        <p:spPr>
          <a:xfrm>
            <a:off x="558800" y="-243408"/>
            <a:ext cx="8229600" cy="143109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3600" dirty="0"/>
              <a:t>Assessing evidence – Band 1</a:t>
            </a:r>
          </a:p>
        </p:txBody>
      </p:sp>
      <p:sp>
        <p:nvSpPr>
          <p:cNvPr id="6" name="Speech Bubble: Rectangle 5">
            <a:extLst>
              <a:ext uri="{FF2B5EF4-FFF2-40B4-BE49-F238E27FC236}">
                <a16:creationId xmlns:a16="http://schemas.microsoft.com/office/drawing/2014/main" id="{A0B12B22-7BDA-4F66-B85B-8083208C348B}"/>
              </a:ext>
            </a:extLst>
          </p:cNvPr>
          <p:cNvSpPr/>
          <p:nvPr/>
        </p:nvSpPr>
        <p:spPr>
          <a:xfrm>
            <a:off x="3404104" y="5464345"/>
            <a:ext cx="5108988" cy="1196519"/>
          </a:xfrm>
          <a:prstGeom prst="wedgeRectCallout">
            <a:avLst>
              <a:gd name="adj1" fmla="val -21640"/>
              <a:gd name="adj2" fmla="val -9035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t>In Band 1, application of knowledge and understanding will be poor and/or inaccurate, and the evidence used may be unsuitable or irrelevant to the question. Little understanding and only superficial application of relevant specialised concepts will be shown.</a:t>
            </a:r>
          </a:p>
        </p:txBody>
      </p:sp>
      <p:sp>
        <p:nvSpPr>
          <p:cNvPr id="7" name="Speech Bubble: Rectangle 6">
            <a:extLst>
              <a:ext uri="{FF2B5EF4-FFF2-40B4-BE49-F238E27FC236}">
                <a16:creationId xmlns:a16="http://schemas.microsoft.com/office/drawing/2014/main" id="{E3E970C2-E35B-4DBC-98F0-8EAF06EE6264}"/>
              </a:ext>
            </a:extLst>
          </p:cNvPr>
          <p:cNvSpPr/>
          <p:nvPr/>
        </p:nvSpPr>
        <p:spPr>
          <a:xfrm>
            <a:off x="6733264" y="3657598"/>
            <a:ext cx="2148186" cy="918927"/>
          </a:xfrm>
          <a:prstGeom prst="wedgeRectCallout">
            <a:avLst>
              <a:gd name="adj1" fmla="val -21941"/>
              <a:gd name="adj2" fmla="val -7570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t>In Band 1, the response will lack coherence and/or may be incomplete.</a:t>
            </a:r>
          </a:p>
        </p:txBody>
      </p:sp>
      <p:sp>
        <p:nvSpPr>
          <p:cNvPr id="8" name="Speech Bubble: Rectangle 7">
            <a:extLst>
              <a:ext uri="{FF2B5EF4-FFF2-40B4-BE49-F238E27FC236}">
                <a16:creationId xmlns:a16="http://schemas.microsoft.com/office/drawing/2014/main" id="{ECCCAA64-9E7D-49C3-BB5A-8A6C9F540026}"/>
              </a:ext>
            </a:extLst>
          </p:cNvPr>
          <p:cNvSpPr/>
          <p:nvPr/>
        </p:nvSpPr>
        <p:spPr>
          <a:xfrm>
            <a:off x="78966" y="1965744"/>
            <a:ext cx="1442016" cy="3919008"/>
          </a:xfrm>
          <a:prstGeom prst="wedgeRectCallout">
            <a:avLst>
              <a:gd name="adj1" fmla="val 62309"/>
              <a:gd name="adj2" fmla="val -2008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t>In Band 1, although understanding of the main concepts and principles will be minimal, knowledge and understanding will be poor and contain inaccuracies. Appropriate geographical terminology, relevant to the chosen theme, will be lacking.</a:t>
            </a:r>
          </a:p>
        </p:txBody>
      </p:sp>
    </p:spTree>
    <p:extLst>
      <p:ext uri="{BB962C8B-B14F-4D97-AF65-F5344CB8AC3E}">
        <p14:creationId xmlns:p14="http://schemas.microsoft.com/office/powerpoint/2010/main" val="23901418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243408"/>
            <a:ext cx="8229600" cy="143109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242316" y="1187686"/>
            <a:ext cx="8659368"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sz="2400" b="1" dirty="0"/>
              <a:t>Exemplar material to characterise successful responses:</a:t>
            </a:r>
          </a:p>
          <a:p>
            <a:pPr lvl="0"/>
            <a:endParaRPr lang="en-GB" sz="1800" dirty="0"/>
          </a:p>
          <a:p>
            <a:endParaRPr lang="en-GB" sz="2400" b="1" dirty="0"/>
          </a:p>
          <a:p>
            <a:pPr lvl="0"/>
            <a:endParaRPr lang="en-GB" sz="2400" b="1" dirty="0"/>
          </a:p>
        </p:txBody>
      </p:sp>
      <p:graphicFrame>
        <p:nvGraphicFramePr>
          <p:cNvPr id="3" name="Table 4">
            <a:extLst>
              <a:ext uri="{FF2B5EF4-FFF2-40B4-BE49-F238E27FC236}">
                <a16:creationId xmlns:a16="http://schemas.microsoft.com/office/drawing/2014/main" id="{B0621D31-F844-43AF-B50A-80E1A185823D}"/>
              </a:ext>
            </a:extLst>
          </p:cNvPr>
          <p:cNvGraphicFramePr>
            <a:graphicFrameLocks noGrp="1"/>
          </p:cNvGraphicFramePr>
          <p:nvPr>
            <p:extLst>
              <p:ext uri="{D42A27DB-BD31-4B8C-83A1-F6EECF244321}">
                <p14:modId xmlns:p14="http://schemas.microsoft.com/office/powerpoint/2010/main" val="3738038147"/>
              </p:ext>
            </p:extLst>
          </p:nvPr>
        </p:nvGraphicFramePr>
        <p:xfrm>
          <a:off x="1170432" y="2158886"/>
          <a:ext cx="6803136" cy="2865120"/>
        </p:xfrm>
        <a:graphic>
          <a:graphicData uri="http://schemas.openxmlformats.org/drawingml/2006/table">
            <a:tbl>
              <a:tblPr firstRow="1" bandRow="1">
                <a:tableStyleId>{5C22544A-7EE6-4342-B048-85BDC9FD1C3A}</a:tableStyleId>
              </a:tblPr>
              <a:tblGrid>
                <a:gridCol w="1307592">
                  <a:extLst>
                    <a:ext uri="{9D8B030D-6E8A-4147-A177-3AD203B41FA5}">
                      <a16:colId xmlns:a16="http://schemas.microsoft.com/office/drawing/2014/main" val="2156472508"/>
                    </a:ext>
                  </a:extLst>
                </a:gridCol>
                <a:gridCol w="1408176">
                  <a:extLst>
                    <a:ext uri="{9D8B030D-6E8A-4147-A177-3AD203B41FA5}">
                      <a16:colId xmlns:a16="http://schemas.microsoft.com/office/drawing/2014/main" val="2986971394"/>
                    </a:ext>
                  </a:extLst>
                </a:gridCol>
                <a:gridCol w="4087368">
                  <a:extLst>
                    <a:ext uri="{9D8B030D-6E8A-4147-A177-3AD203B41FA5}">
                      <a16:colId xmlns:a16="http://schemas.microsoft.com/office/drawing/2014/main" val="2261689800"/>
                    </a:ext>
                  </a:extLst>
                </a:gridCol>
              </a:tblGrid>
              <a:tr h="370840">
                <a:tc>
                  <a:txBody>
                    <a:bodyPr/>
                    <a:lstStyle/>
                    <a:p>
                      <a:r>
                        <a:rPr lang="en-GB" dirty="0"/>
                        <a:t>Marks available</a:t>
                      </a:r>
                    </a:p>
                  </a:txBody>
                  <a:tcPr/>
                </a:tc>
                <a:tc>
                  <a:txBody>
                    <a:bodyPr/>
                    <a:lstStyle/>
                    <a:p>
                      <a:r>
                        <a:rPr lang="en-GB" dirty="0"/>
                        <a:t>Mark awarded</a:t>
                      </a:r>
                    </a:p>
                  </a:txBody>
                  <a:tcPr/>
                </a:tc>
                <a:tc>
                  <a:txBody>
                    <a:bodyPr/>
                    <a:lstStyle/>
                    <a:p>
                      <a:r>
                        <a:rPr lang="en-GB" dirty="0"/>
                        <a:t>Exemplar year and question no.</a:t>
                      </a:r>
                    </a:p>
                  </a:txBody>
                  <a:tcPr/>
                </a:tc>
                <a:extLst>
                  <a:ext uri="{0D108BD9-81ED-4DB2-BD59-A6C34878D82A}">
                    <a16:rowId xmlns:a16="http://schemas.microsoft.com/office/drawing/2014/main" val="2147007672"/>
                  </a:ext>
                </a:extLst>
              </a:tr>
              <a:tr h="370840">
                <a:tc>
                  <a:txBody>
                    <a:bodyPr/>
                    <a:lstStyle/>
                    <a:p>
                      <a:endParaRPr lang="en-GB" dirty="0"/>
                    </a:p>
                  </a:txBody>
                  <a:tcPr/>
                </a:tc>
                <a:tc>
                  <a:txBody>
                    <a:bodyPr/>
                    <a:lstStyle/>
                    <a:p>
                      <a:endParaRPr lang="en-GB" dirty="0"/>
                    </a:p>
                  </a:txBody>
                  <a:tcPr/>
                </a:tc>
                <a:tc>
                  <a:txBody>
                    <a:bodyPr/>
                    <a:lstStyle/>
                    <a:p>
                      <a:endParaRPr lang="en-GB" dirty="0"/>
                    </a:p>
                  </a:txBody>
                  <a:tcPr/>
                </a:tc>
                <a:extLst>
                  <a:ext uri="{0D108BD9-81ED-4DB2-BD59-A6C34878D82A}">
                    <a16:rowId xmlns:a16="http://schemas.microsoft.com/office/drawing/2014/main" val="127755721"/>
                  </a:ext>
                </a:extLst>
              </a:tr>
              <a:tr h="370840">
                <a:tc>
                  <a:txBody>
                    <a:bodyPr/>
                    <a:lstStyle/>
                    <a:p>
                      <a:r>
                        <a:rPr lang="en-GB" dirty="0"/>
                        <a:t>38</a:t>
                      </a:r>
                    </a:p>
                  </a:txBody>
                  <a:tcPr/>
                </a:tc>
                <a:tc>
                  <a:txBody>
                    <a:bodyPr/>
                    <a:lstStyle/>
                    <a:p>
                      <a:r>
                        <a:rPr lang="en-GB" dirty="0"/>
                        <a:t>38</a:t>
                      </a:r>
                    </a:p>
                  </a:txBody>
                  <a:tcPr/>
                </a:tc>
                <a:tc>
                  <a:txBody>
                    <a:bodyPr/>
                    <a:lstStyle/>
                    <a:p>
                      <a:r>
                        <a:rPr lang="en-GB" dirty="0"/>
                        <a:t>2018 Question 2</a:t>
                      </a:r>
                    </a:p>
                  </a:txBody>
                  <a:tcPr/>
                </a:tc>
                <a:extLst>
                  <a:ext uri="{0D108BD9-81ED-4DB2-BD59-A6C34878D82A}">
                    <a16:rowId xmlns:a16="http://schemas.microsoft.com/office/drawing/2014/main" val="1169842121"/>
                  </a:ext>
                </a:extLst>
              </a:tr>
              <a:tr h="370840">
                <a:tc>
                  <a:txBody>
                    <a:bodyPr/>
                    <a:lstStyle/>
                    <a:p>
                      <a:r>
                        <a:rPr lang="en-GB" dirty="0"/>
                        <a:t>38</a:t>
                      </a:r>
                    </a:p>
                  </a:txBody>
                  <a:tcPr/>
                </a:tc>
                <a:tc>
                  <a:txBody>
                    <a:bodyPr/>
                    <a:lstStyle/>
                    <a:p>
                      <a:r>
                        <a:rPr lang="en-GB" dirty="0"/>
                        <a:t>34</a:t>
                      </a:r>
                    </a:p>
                  </a:txBody>
                  <a:tcPr/>
                </a:tc>
                <a:tc>
                  <a:txBody>
                    <a:bodyPr/>
                    <a:lstStyle/>
                    <a:p>
                      <a:r>
                        <a:rPr lang="en-GB" dirty="0"/>
                        <a:t>2018 Question 1</a:t>
                      </a:r>
                    </a:p>
                  </a:txBody>
                  <a:tcPr/>
                </a:tc>
                <a:extLst>
                  <a:ext uri="{0D108BD9-81ED-4DB2-BD59-A6C34878D82A}">
                    <a16:rowId xmlns:a16="http://schemas.microsoft.com/office/drawing/2014/main" val="1174349748"/>
                  </a:ext>
                </a:extLst>
              </a:tr>
              <a:tr h="370840">
                <a:tc>
                  <a:txBody>
                    <a:bodyPr/>
                    <a:lstStyle/>
                    <a:p>
                      <a:r>
                        <a:rPr lang="en-GB" dirty="0"/>
                        <a:t>45</a:t>
                      </a:r>
                    </a:p>
                  </a:txBody>
                  <a:tcPr/>
                </a:tc>
                <a:tc>
                  <a:txBody>
                    <a:bodyPr/>
                    <a:lstStyle/>
                    <a:p>
                      <a:r>
                        <a:rPr lang="en-GB" dirty="0"/>
                        <a:t>44</a:t>
                      </a:r>
                    </a:p>
                  </a:txBody>
                  <a:tcPr/>
                </a:tc>
                <a:tc>
                  <a:txBody>
                    <a:bodyPr/>
                    <a:lstStyle/>
                    <a:p>
                      <a:r>
                        <a:rPr lang="en-GB" dirty="0"/>
                        <a:t>2018 Question 3</a:t>
                      </a:r>
                    </a:p>
                  </a:txBody>
                  <a:tcPr/>
                </a:tc>
                <a:extLst>
                  <a:ext uri="{0D108BD9-81ED-4DB2-BD59-A6C34878D82A}">
                    <a16:rowId xmlns:a16="http://schemas.microsoft.com/office/drawing/2014/main" val="2210575252"/>
                  </a:ext>
                </a:extLst>
              </a:tr>
              <a:tr h="370840">
                <a:tc>
                  <a:txBody>
                    <a:bodyPr/>
                    <a:lstStyle/>
                    <a:p>
                      <a:r>
                        <a:rPr lang="en-GB" dirty="0"/>
                        <a:t>45</a:t>
                      </a:r>
                    </a:p>
                  </a:txBody>
                  <a:tcPr/>
                </a:tc>
                <a:tc>
                  <a:txBody>
                    <a:bodyPr/>
                    <a:lstStyle/>
                    <a:p>
                      <a:r>
                        <a:rPr lang="en-GB" dirty="0"/>
                        <a:t>41</a:t>
                      </a:r>
                    </a:p>
                  </a:txBody>
                  <a:tcPr/>
                </a:tc>
                <a:tc>
                  <a:txBody>
                    <a:bodyPr/>
                    <a:lstStyle/>
                    <a:p>
                      <a:r>
                        <a:rPr lang="en-GB" dirty="0"/>
                        <a:t>2019 Question 12</a:t>
                      </a:r>
                    </a:p>
                  </a:txBody>
                  <a:tcPr/>
                </a:tc>
                <a:extLst>
                  <a:ext uri="{0D108BD9-81ED-4DB2-BD59-A6C34878D82A}">
                    <a16:rowId xmlns:a16="http://schemas.microsoft.com/office/drawing/2014/main" val="1201807686"/>
                  </a:ext>
                </a:extLst>
              </a:tr>
              <a:tr h="370840">
                <a:tc>
                  <a:txBody>
                    <a:bodyPr/>
                    <a:lstStyle/>
                    <a:p>
                      <a:r>
                        <a:rPr lang="en-GB" dirty="0"/>
                        <a:t>45</a:t>
                      </a:r>
                    </a:p>
                  </a:txBody>
                  <a:tcPr/>
                </a:tc>
                <a:tc>
                  <a:txBody>
                    <a:bodyPr/>
                    <a:lstStyle/>
                    <a:p>
                      <a:r>
                        <a:rPr lang="en-GB" dirty="0"/>
                        <a:t>36</a:t>
                      </a:r>
                    </a:p>
                  </a:txBody>
                  <a:tcPr/>
                </a:tc>
                <a:tc>
                  <a:txBody>
                    <a:bodyPr/>
                    <a:lstStyle/>
                    <a:p>
                      <a:r>
                        <a:rPr lang="en-GB" dirty="0"/>
                        <a:t>2020 Paper 2 Question 12</a:t>
                      </a:r>
                    </a:p>
                  </a:txBody>
                  <a:tcPr/>
                </a:tc>
                <a:extLst>
                  <a:ext uri="{0D108BD9-81ED-4DB2-BD59-A6C34878D82A}">
                    <a16:rowId xmlns:a16="http://schemas.microsoft.com/office/drawing/2014/main" val="3488197412"/>
                  </a:ext>
                </a:extLst>
              </a:tr>
            </a:tbl>
          </a:graphicData>
        </a:graphic>
      </p:graphicFrame>
    </p:spTree>
    <p:extLst>
      <p:ext uri="{BB962C8B-B14F-4D97-AF65-F5344CB8AC3E}">
        <p14:creationId xmlns:p14="http://schemas.microsoft.com/office/powerpoint/2010/main" val="42063932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B12AF7AD-E6F9-4927-B4C5-0758E415D70F}"/>
              </a:ext>
            </a:extLst>
          </p:cNvPr>
          <p:cNvSpPr txBox="1">
            <a:spLocks/>
          </p:cNvSpPr>
          <p:nvPr/>
        </p:nvSpPr>
        <p:spPr>
          <a:xfrm>
            <a:off x="1109663" y="116632"/>
            <a:ext cx="7577137" cy="1152128"/>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sz="4000" b="1" dirty="0">
                <a:solidFill>
                  <a:schemeClr val="bg1"/>
                </a:solidFill>
                <a:latin typeface="Arial" panose="020B0604020202020204" pitchFamily="34" charset="0"/>
                <a:cs typeface="Arial" panose="020B0604020202020204" pitchFamily="34" charset="0"/>
              </a:rPr>
              <a:t>Assessing evidence</a:t>
            </a:r>
          </a:p>
        </p:txBody>
      </p:sp>
      <p:sp>
        <p:nvSpPr>
          <p:cNvPr id="6" name="TextBox 5">
            <a:extLst>
              <a:ext uri="{FF2B5EF4-FFF2-40B4-BE49-F238E27FC236}">
                <a16:creationId xmlns:a16="http://schemas.microsoft.com/office/drawing/2014/main" id="{8FE6E631-33AE-4BF8-9811-2508E556599F}"/>
              </a:ext>
            </a:extLst>
          </p:cNvPr>
          <p:cNvSpPr txBox="1"/>
          <p:nvPr/>
        </p:nvSpPr>
        <p:spPr>
          <a:xfrm>
            <a:off x="287524" y="980728"/>
            <a:ext cx="8568952" cy="5047536"/>
          </a:xfrm>
          <a:prstGeom prst="rect">
            <a:avLst/>
          </a:prstGeom>
          <a:noFill/>
        </p:spPr>
        <p:txBody>
          <a:bodyPr wrap="square" rtlCol="0">
            <a:spAutoFit/>
          </a:bodyPr>
          <a:lstStyle/>
          <a:p>
            <a:endParaRPr lang="en-GB" sz="2000" dirty="0">
              <a:latin typeface="Arial" panose="020B0604020202020204" pitchFamily="34" charset="0"/>
              <a:cs typeface="Arial" panose="020B0604020202020204" pitchFamily="34" charset="0"/>
            </a:endParaRPr>
          </a:p>
          <a:p>
            <a:pPr marL="342900" lvl="0" indent="-342900">
              <a:buFont typeface="Arial" panose="020B0604020202020204" pitchFamily="34" charset="0"/>
              <a:buChar char="•"/>
            </a:pPr>
            <a:r>
              <a:rPr lang="en-GB" sz="2000" dirty="0">
                <a:latin typeface="Arial" panose="020B0604020202020204" pitchFamily="34" charset="0"/>
                <a:cs typeface="Arial" panose="020B0604020202020204" pitchFamily="34" charset="0"/>
              </a:rPr>
              <a:t>This PowerPoint focuses on applying the marking criteria in A level Geography Component 3. Please read the qualification overview PowerPoint before working through this presentation and the exemplar material</a:t>
            </a:r>
          </a:p>
          <a:p>
            <a:pPr lvl="0"/>
            <a:endParaRPr lang="en-GB" sz="2000" dirty="0">
              <a:highlight>
                <a:srgbClr val="FFFF00"/>
              </a:highlight>
              <a:latin typeface="Arial" panose="020B0604020202020204" pitchFamily="34" charset="0"/>
              <a:cs typeface="Arial" panose="020B0604020202020204" pitchFamily="34" charset="0"/>
            </a:endParaRPr>
          </a:p>
          <a:p>
            <a:pPr marL="342900" lvl="0" indent="-342900">
              <a:buFont typeface="Arial" panose="020B0604020202020204" pitchFamily="34" charset="0"/>
              <a:buChar char="•"/>
            </a:pPr>
            <a:r>
              <a:rPr lang="en-GB" sz="2000" dirty="0">
                <a:latin typeface="Arial" panose="020B0604020202020204" pitchFamily="34" charset="0"/>
                <a:cs typeface="Arial" panose="020B0604020202020204" pitchFamily="34" charset="0"/>
              </a:rPr>
              <a:t>The following guidance is relevant to assessment resource question sets 1-6 for A level Geography</a:t>
            </a:r>
          </a:p>
          <a:p>
            <a:pPr marL="342900" lvl="0" indent="-342900">
              <a:buFont typeface="Arial" panose="020B0604020202020204" pitchFamily="34" charset="0"/>
              <a:buChar char="•"/>
            </a:pPr>
            <a:endParaRPr lang="en-GB" sz="2000" dirty="0">
              <a:highlight>
                <a:srgbClr val="FFFF00"/>
              </a:highlight>
              <a:latin typeface="Arial" panose="020B0604020202020204" pitchFamily="34" charset="0"/>
              <a:cs typeface="Arial" panose="020B0604020202020204" pitchFamily="34" charset="0"/>
            </a:endParaRPr>
          </a:p>
          <a:p>
            <a:pPr marL="342900" lvl="0" indent="-342900">
              <a:buFont typeface="Arial" panose="020B0604020202020204" pitchFamily="34" charset="0"/>
              <a:buChar char="•"/>
            </a:pPr>
            <a:r>
              <a:rPr lang="en-GB" sz="2000" dirty="0">
                <a:latin typeface="Arial" panose="020B0604020202020204" pitchFamily="34" charset="0"/>
                <a:cs typeface="Arial" panose="020B0604020202020204" pitchFamily="34" charset="0"/>
              </a:rPr>
              <a:t>You will also need access to the following documents:</a:t>
            </a:r>
          </a:p>
          <a:p>
            <a:pPr marL="1714500" lvl="3" indent="-342900">
              <a:buFont typeface="Wingdings" panose="05000000000000000000" pitchFamily="2" charset="2"/>
              <a:buChar char="Ø"/>
            </a:pPr>
            <a:r>
              <a:rPr lang="en-GB" sz="2000" dirty="0">
                <a:latin typeface="Arial" panose="020B0604020202020204" pitchFamily="34" charset="0"/>
                <a:cs typeface="Arial" panose="020B0604020202020204" pitchFamily="34" charset="0"/>
              </a:rPr>
              <a:t>relevant marking schemes</a:t>
            </a:r>
          </a:p>
          <a:p>
            <a:pPr marL="1714500" lvl="3" indent="-342900">
              <a:buFont typeface="Wingdings" panose="05000000000000000000" pitchFamily="2" charset="2"/>
              <a:buChar char="Ø"/>
            </a:pPr>
            <a:r>
              <a:rPr lang="en-GB" sz="2000" dirty="0">
                <a:latin typeface="Arial" panose="020B0604020202020204" pitchFamily="34" charset="0"/>
                <a:cs typeface="Arial" panose="020B0604020202020204" pitchFamily="34" charset="0"/>
              </a:rPr>
              <a:t>exemplar materials</a:t>
            </a:r>
          </a:p>
          <a:p>
            <a:pPr marL="1714500" lvl="3" indent="-342900">
              <a:buFont typeface="Wingdings" panose="05000000000000000000" pitchFamily="2" charset="2"/>
              <a:buChar char="Ø"/>
            </a:pPr>
            <a:r>
              <a:rPr lang="en-GB" sz="2000" dirty="0">
                <a:latin typeface="Arial" panose="020B0604020202020204" pitchFamily="34" charset="0"/>
                <a:cs typeface="Arial" panose="020B0604020202020204" pitchFamily="34" charset="0"/>
              </a:rPr>
              <a:t>examiner’s reports.</a:t>
            </a:r>
          </a:p>
          <a:p>
            <a:pPr marL="342900" lvl="0" indent="-342900">
              <a:buFont typeface="Arial" panose="020B0604020202020204" pitchFamily="34" charset="0"/>
              <a:buChar char="•"/>
            </a:pPr>
            <a:endParaRPr lang="en-GB" sz="2200" dirty="0">
              <a:latin typeface="Arial" panose="020B0604020202020204" pitchFamily="34" charset="0"/>
              <a:cs typeface="Arial" panose="020B0604020202020204" pitchFamily="34" charset="0"/>
            </a:endParaRPr>
          </a:p>
          <a:p>
            <a:pPr lvl="0"/>
            <a:endParaRPr lang="en-GB" sz="2000" dirty="0"/>
          </a:p>
          <a:p>
            <a:pPr lvl="0"/>
            <a:endParaRPr lang="en-GB" sz="2000" dirty="0"/>
          </a:p>
        </p:txBody>
      </p:sp>
    </p:spTree>
    <p:extLst>
      <p:ext uri="{BB962C8B-B14F-4D97-AF65-F5344CB8AC3E}">
        <p14:creationId xmlns:p14="http://schemas.microsoft.com/office/powerpoint/2010/main" val="104760971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243408"/>
            <a:ext cx="8229600" cy="143109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242316" y="1187686"/>
            <a:ext cx="8659368"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sz="2400" b="1" dirty="0"/>
              <a:t>Exemplar material to characterise less successful responses:</a:t>
            </a:r>
          </a:p>
          <a:p>
            <a:pPr lvl="0"/>
            <a:endParaRPr lang="en-GB" sz="1800" dirty="0"/>
          </a:p>
          <a:p>
            <a:endParaRPr lang="en-GB" sz="2400" b="1" dirty="0"/>
          </a:p>
          <a:p>
            <a:pPr lvl="0"/>
            <a:endParaRPr lang="en-GB" sz="2400" b="1" dirty="0"/>
          </a:p>
        </p:txBody>
      </p:sp>
      <p:graphicFrame>
        <p:nvGraphicFramePr>
          <p:cNvPr id="3" name="Table 4">
            <a:extLst>
              <a:ext uri="{FF2B5EF4-FFF2-40B4-BE49-F238E27FC236}">
                <a16:creationId xmlns:a16="http://schemas.microsoft.com/office/drawing/2014/main" id="{B0621D31-F844-43AF-B50A-80E1A185823D}"/>
              </a:ext>
            </a:extLst>
          </p:cNvPr>
          <p:cNvGraphicFramePr>
            <a:graphicFrameLocks noGrp="1"/>
          </p:cNvGraphicFramePr>
          <p:nvPr>
            <p:extLst>
              <p:ext uri="{D42A27DB-BD31-4B8C-83A1-F6EECF244321}">
                <p14:modId xmlns:p14="http://schemas.microsoft.com/office/powerpoint/2010/main" val="3567635531"/>
              </p:ext>
            </p:extLst>
          </p:nvPr>
        </p:nvGraphicFramePr>
        <p:xfrm>
          <a:off x="1170432" y="2158886"/>
          <a:ext cx="6803136" cy="2494280"/>
        </p:xfrm>
        <a:graphic>
          <a:graphicData uri="http://schemas.openxmlformats.org/drawingml/2006/table">
            <a:tbl>
              <a:tblPr firstRow="1" bandRow="1">
                <a:tableStyleId>{5C22544A-7EE6-4342-B048-85BDC9FD1C3A}</a:tableStyleId>
              </a:tblPr>
              <a:tblGrid>
                <a:gridCol w="1307592">
                  <a:extLst>
                    <a:ext uri="{9D8B030D-6E8A-4147-A177-3AD203B41FA5}">
                      <a16:colId xmlns:a16="http://schemas.microsoft.com/office/drawing/2014/main" val="2156472508"/>
                    </a:ext>
                  </a:extLst>
                </a:gridCol>
                <a:gridCol w="1408176">
                  <a:extLst>
                    <a:ext uri="{9D8B030D-6E8A-4147-A177-3AD203B41FA5}">
                      <a16:colId xmlns:a16="http://schemas.microsoft.com/office/drawing/2014/main" val="2986971394"/>
                    </a:ext>
                  </a:extLst>
                </a:gridCol>
                <a:gridCol w="4087368">
                  <a:extLst>
                    <a:ext uri="{9D8B030D-6E8A-4147-A177-3AD203B41FA5}">
                      <a16:colId xmlns:a16="http://schemas.microsoft.com/office/drawing/2014/main" val="2261689800"/>
                    </a:ext>
                  </a:extLst>
                </a:gridCol>
              </a:tblGrid>
              <a:tr h="370840">
                <a:tc>
                  <a:txBody>
                    <a:bodyPr/>
                    <a:lstStyle/>
                    <a:p>
                      <a:r>
                        <a:rPr lang="en-GB" dirty="0"/>
                        <a:t>Marks available</a:t>
                      </a:r>
                    </a:p>
                  </a:txBody>
                  <a:tcPr/>
                </a:tc>
                <a:tc>
                  <a:txBody>
                    <a:bodyPr/>
                    <a:lstStyle/>
                    <a:p>
                      <a:r>
                        <a:rPr lang="en-GB" dirty="0"/>
                        <a:t>Mark awarded</a:t>
                      </a:r>
                    </a:p>
                  </a:txBody>
                  <a:tcPr/>
                </a:tc>
                <a:tc>
                  <a:txBody>
                    <a:bodyPr/>
                    <a:lstStyle/>
                    <a:p>
                      <a:r>
                        <a:rPr lang="en-GB" dirty="0"/>
                        <a:t>Exemplar year and question no.</a:t>
                      </a:r>
                    </a:p>
                  </a:txBody>
                  <a:tcPr/>
                </a:tc>
                <a:extLst>
                  <a:ext uri="{0D108BD9-81ED-4DB2-BD59-A6C34878D82A}">
                    <a16:rowId xmlns:a16="http://schemas.microsoft.com/office/drawing/2014/main" val="2147007672"/>
                  </a:ext>
                </a:extLst>
              </a:tr>
              <a:tr h="370840">
                <a:tc>
                  <a:txBody>
                    <a:bodyPr/>
                    <a:lstStyle/>
                    <a:p>
                      <a:endParaRPr lang="en-GB" dirty="0"/>
                    </a:p>
                  </a:txBody>
                  <a:tcPr/>
                </a:tc>
                <a:tc>
                  <a:txBody>
                    <a:bodyPr/>
                    <a:lstStyle/>
                    <a:p>
                      <a:endParaRPr lang="en-GB" dirty="0"/>
                    </a:p>
                  </a:txBody>
                  <a:tcPr/>
                </a:tc>
                <a:tc>
                  <a:txBody>
                    <a:bodyPr/>
                    <a:lstStyle/>
                    <a:p>
                      <a:endParaRPr lang="en-GB" dirty="0"/>
                    </a:p>
                  </a:txBody>
                  <a:tcPr/>
                </a:tc>
                <a:extLst>
                  <a:ext uri="{0D108BD9-81ED-4DB2-BD59-A6C34878D82A}">
                    <a16:rowId xmlns:a16="http://schemas.microsoft.com/office/drawing/2014/main" val="127755721"/>
                  </a:ext>
                </a:extLst>
              </a:tr>
              <a:tr h="370840">
                <a:tc>
                  <a:txBody>
                    <a:bodyPr/>
                    <a:lstStyle/>
                    <a:p>
                      <a:r>
                        <a:rPr lang="en-GB" dirty="0"/>
                        <a:t>38</a:t>
                      </a:r>
                    </a:p>
                  </a:txBody>
                  <a:tcPr/>
                </a:tc>
                <a:tc>
                  <a:txBody>
                    <a:bodyPr/>
                    <a:lstStyle/>
                    <a:p>
                      <a:r>
                        <a:rPr lang="en-GB" dirty="0"/>
                        <a:t>21</a:t>
                      </a:r>
                    </a:p>
                  </a:txBody>
                  <a:tcPr/>
                </a:tc>
                <a:tc>
                  <a:txBody>
                    <a:bodyPr/>
                    <a:lstStyle/>
                    <a:p>
                      <a:r>
                        <a:rPr lang="en-GB" dirty="0"/>
                        <a:t>2020 Paper 1 Question 2</a:t>
                      </a:r>
                    </a:p>
                  </a:txBody>
                  <a:tcPr/>
                </a:tc>
                <a:extLst>
                  <a:ext uri="{0D108BD9-81ED-4DB2-BD59-A6C34878D82A}">
                    <a16:rowId xmlns:a16="http://schemas.microsoft.com/office/drawing/2014/main" val="1169842121"/>
                  </a:ext>
                </a:extLst>
              </a:tr>
              <a:tr h="370840">
                <a:tc>
                  <a:txBody>
                    <a:bodyPr/>
                    <a:lstStyle/>
                    <a:p>
                      <a:r>
                        <a:rPr lang="en-GB" dirty="0"/>
                        <a:t>38</a:t>
                      </a:r>
                    </a:p>
                  </a:txBody>
                  <a:tcPr/>
                </a:tc>
                <a:tc>
                  <a:txBody>
                    <a:bodyPr/>
                    <a:lstStyle/>
                    <a:p>
                      <a:r>
                        <a:rPr lang="en-GB" dirty="0"/>
                        <a:t>20</a:t>
                      </a:r>
                    </a:p>
                  </a:txBody>
                  <a:tcPr/>
                </a:tc>
                <a:tc>
                  <a:txBody>
                    <a:bodyPr/>
                    <a:lstStyle/>
                    <a:p>
                      <a:r>
                        <a:rPr lang="en-GB" dirty="0"/>
                        <a:t>2019 Question 2</a:t>
                      </a:r>
                    </a:p>
                  </a:txBody>
                  <a:tcPr/>
                </a:tc>
                <a:extLst>
                  <a:ext uri="{0D108BD9-81ED-4DB2-BD59-A6C34878D82A}">
                    <a16:rowId xmlns:a16="http://schemas.microsoft.com/office/drawing/2014/main" val="1174349748"/>
                  </a:ext>
                </a:extLst>
              </a:tr>
              <a:tr h="370840">
                <a:tc>
                  <a:txBody>
                    <a:bodyPr/>
                    <a:lstStyle/>
                    <a:p>
                      <a:r>
                        <a:rPr lang="en-GB" dirty="0"/>
                        <a:t>45</a:t>
                      </a:r>
                    </a:p>
                  </a:txBody>
                  <a:tcPr/>
                </a:tc>
                <a:tc>
                  <a:txBody>
                    <a:bodyPr/>
                    <a:lstStyle/>
                    <a:p>
                      <a:r>
                        <a:rPr lang="en-GB" dirty="0"/>
                        <a:t>30</a:t>
                      </a:r>
                    </a:p>
                  </a:txBody>
                  <a:tcPr/>
                </a:tc>
                <a:tc>
                  <a:txBody>
                    <a:bodyPr/>
                    <a:lstStyle/>
                    <a:p>
                      <a:r>
                        <a:rPr lang="en-GB" dirty="0"/>
                        <a:t>2019 Question 7</a:t>
                      </a:r>
                    </a:p>
                  </a:txBody>
                  <a:tcPr/>
                </a:tc>
                <a:extLst>
                  <a:ext uri="{0D108BD9-81ED-4DB2-BD59-A6C34878D82A}">
                    <a16:rowId xmlns:a16="http://schemas.microsoft.com/office/drawing/2014/main" val="2210575252"/>
                  </a:ext>
                </a:extLst>
              </a:tr>
              <a:tr h="370840">
                <a:tc>
                  <a:txBody>
                    <a:bodyPr/>
                    <a:lstStyle/>
                    <a:p>
                      <a:r>
                        <a:rPr lang="en-GB" dirty="0"/>
                        <a:t>45</a:t>
                      </a:r>
                    </a:p>
                  </a:txBody>
                  <a:tcPr/>
                </a:tc>
                <a:tc>
                  <a:txBody>
                    <a:bodyPr/>
                    <a:lstStyle/>
                    <a:p>
                      <a:r>
                        <a:rPr lang="en-GB" dirty="0"/>
                        <a:t>29</a:t>
                      </a:r>
                    </a:p>
                  </a:txBody>
                  <a:tcPr/>
                </a:tc>
                <a:tc>
                  <a:txBody>
                    <a:bodyPr/>
                    <a:lstStyle/>
                    <a:p>
                      <a:r>
                        <a:rPr lang="en-GB" dirty="0"/>
                        <a:t>2020 Paper 2 Question 4</a:t>
                      </a:r>
                    </a:p>
                  </a:txBody>
                  <a:tcPr/>
                </a:tc>
                <a:extLst>
                  <a:ext uri="{0D108BD9-81ED-4DB2-BD59-A6C34878D82A}">
                    <a16:rowId xmlns:a16="http://schemas.microsoft.com/office/drawing/2014/main" val="1201807686"/>
                  </a:ext>
                </a:extLst>
              </a:tr>
            </a:tbl>
          </a:graphicData>
        </a:graphic>
      </p:graphicFrame>
    </p:spTree>
    <p:extLst>
      <p:ext uri="{BB962C8B-B14F-4D97-AF65-F5344CB8AC3E}">
        <p14:creationId xmlns:p14="http://schemas.microsoft.com/office/powerpoint/2010/main" val="423602177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243408"/>
            <a:ext cx="8229600" cy="143109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242316" y="1187686"/>
            <a:ext cx="8659368"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sz="2400" b="1" dirty="0"/>
              <a:t>Potential problem areas:</a:t>
            </a:r>
          </a:p>
          <a:p>
            <a:pPr lvl="0"/>
            <a:endParaRPr lang="en-GB" sz="600" dirty="0"/>
          </a:p>
          <a:p>
            <a:pPr marL="285750" indent="-285750">
              <a:buFont typeface="Arial" panose="020B0604020202020204" pitchFamily="34" charset="0"/>
              <a:buChar char="•"/>
            </a:pPr>
            <a:r>
              <a:rPr lang="en-US" sz="1800" dirty="0">
                <a:ea typeface="ＭＳ Ｐゴシック"/>
              </a:rPr>
              <a:t>Failure to address the appropriate balance of assessment objectives:</a:t>
            </a:r>
          </a:p>
          <a:p>
            <a:r>
              <a:rPr lang="en-US" sz="1800" dirty="0">
                <a:ea typeface="ＭＳ Ｐゴシック"/>
              </a:rPr>
              <a:t>	</a:t>
            </a:r>
          </a:p>
          <a:p>
            <a:endParaRPr lang="en-GB" sz="1800" dirty="0"/>
          </a:p>
          <a:p>
            <a:endParaRPr lang="en-GB" sz="1800" dirty="0"/>
          </a:p>
          <a:p>
            <a:endParaRPr lang="en-GB" sz="1800" dirty="0"/>
          </a:p>
          <a:p>
            <a:pPr lvl="0"/>
            <a:endParaRPr lang="en-GB" sz="1800" dirty="0"/>
          </a:p>
          <a:p>
            <a:r>
              <a:rPr lang="en-GB" sz="1800" dirty="0"/>
              <a:t>Some answers are very descriptive and overemphasise AO1 with case studies in a limited framework (see Autumn 2020 Exemplar Material Paper 1 Question 2 for an essay that overemphasises AO1).</a:t>
            </a:r>
            <a:r>
              <a:rPr lang="en-GB" sz="1600" dirty="0">
                <a:solidFill>
                  <a:srgbClr val="FF0000"/>
                </a:solidFill>
              </a:rPr>
              <a:t> </a:t>
            </a:r>
          </a:p>
          <a:p>
            <a:endParaRPr lang="en-GB" sz="1600" dirty="0">
              <a:solidFill>
                <a:srgbClr val="FF0000"/>
              </a:solidFill>
            </a:endParaRPr>
          </a:p>
          <a:p>
            <a:r>
              <a:rPr lang="en-GB" sz="1800" dirty="0"/>
              <a:t>Others are evaluative and understand argument, so strong in AO2, but limited supporting evidence (AO1) creates an unbalanced answer.</a:t>
            </a:r>
          </a:p>
          <a:p>
            <a:pPr lvl="0"/>
            <a:endParaRPr lang="en-GB" sz="1800" dirty="0"/>
          </a:p>
        </p:txBody>
      </p:sp>
      <p:graphicFrame>
        <p:nvGraphicFramePr>
          <p:cNvPr id="2" name="Table 2">
            <a:extLst>
              <a:ext uri="{FF2B5EF4-FFF2-40B4-BE49-F238E27FC236}">
                <a16:creationId xmlns:a16="http://schemas.microsoft.com/office/drawing/2014/main" id="{F7A25B02-2ACD-4544-B9D5-D28903375A18}"/>
              </a:ext>
            </a:extLst>
          </p:cNvPr>
          <p:cNvGraphicFramePr>
            <a:graphicFrameLocks noGrp="1"/>
          </p:cNvGraphicFramePr>
          <p:nvPr>
            <p:extLst>
              <p:ext uri="{D42A27DB-BD31-4B8C-83A1-F6EECF244321}">
                <p14:modId xmlns:p14="http://schemas.microsoft.com/office/powerpoint/2010/main" val="1404803086"/>
              </p:ext>
            </p:extLst>
          </p:nvPr>
        </p:nvGraphicFramePr>
        <p:xfrm>
          <a:off x="1439499" y="2316480"/>
          <a:ext cx="5241957" cy="1112520"/>
        </p:xfrm>
        <a:graphic>
          <a:graphicData uri="http://schemas.openxmlformats.org/drawingml/2006/table">
            <a:tbl>
              <a:tblPr firstRow="1" bandRow="1">
                <a:tableStyleId>{5C22544A-7EE6-4342-B048-85BDC9FD1C3A}</a:tableStyleId>
              </a:tblPr>
              <a:tblGrid>
                <a:gridCol w="2677814">
                  <a:extLst>
                    <a:ext uri="{9D8B030D-6E8A-4147-A177-3AD203B41FA5}">
                      <a16:colId xmlns:a16="http://schemas.microsoft.com/office/drawing/2014/main" val="2292481569"/>
                    </a:ext>
                  </a:extLst>
                </a:gridCol>
                <a:gridCol w="642036">
                  <a:extLst>
                    <a:ext uri="{9D8B030D-6E8A-4147-A177-3AD203B41FA5}">
                      <a16:colId xmlns:a16="http://schemas.microsoft.com/office/drawing/2014/main" val="1429867421"/>
                    </a:ext>
                  </a:extLst>
                </a:gridCol>
                <a:gridCol w="630035">
                  <a:extLst>
                    <a:ext uri="{9D8B030D-6E8A-4147-A177-3AD203B41FA5}">
                      <a16:colId xmlns:a16="http://schemas.microsoft.com/office/drawing/2014/main" val="3083105005"/>
                    </a:ext>
                  </a:extLst>
                </a:gridCol>
                <a:gridCol w="646036">
                  <a:extLst>
                    <a:ext uri="{9D8B030D-6E8A-4147-A177-3AD203B41FA5}">
                      <a16:colId xmlns:a16="http://schemas.microsoft.com/office/drawing/2014/main" val="1348810784"/>
                    </a:ext>
                  </a:extLst>
                </a:gridCol>
                <a:gridCol w="646036">
                  <a:extLst>
                    <a:ext uri="{9D8B030D-6E8A-4147-A177-3AD203B41FA5}">
                      <a16:colId xmlns:a16="http://schemas.microsoft.com/office/drawing/2014/main" val="2997144880"/>
                    </a:ext>
                  </a:extLst>
                </a:gridCol>
              </a:tblGrid>
              <a:tr h="370840">
                <a:tc>
                  <a:txBody>
                    <a:bodyPr/>
                    <a:lstStyle/>
                    <a:p>
                      <a:endParaRPr lang="en-GB" dirty="0"/>
                    </a:p>
                  </a:txBody>
                  <a:tcPr/>
                </a:tc>
                <a:tc>
                  <a:txBody>
                    <a:bodyPr/>
                    <a:lstStyle/>
                    <a:p>
                      <a:pPr algn="ctr"/>
                      <a:r>
                        <a:rPr lang="en-GB" dirty="0"/>
                        <a:t>AO1</a:t>
                      </a:r>
                    </a:p>
                  </a:txBody>
                  <a:tcPr/>
                </a:tc>
                <a:tc>
                  <a:txBody>
                    <a:bodyPr/>
                    <a:lstStyle/>
                    <a:p>
                      <a:pPr algn="ctr"/>
                      <a:r>
                        <a:rPr lang="en-GB" dirty="0"/>
                        <a:t>AO2</a:t>
                      </a:r>
                    </a:p>
                  </a:txBody>
                  <a:tcPr/>
                </a:tc>
                <a:tc>
                  <a:txBody>
                    <a:bodyPr/>
                    <a:lstStyle/>
                    <a:p>
                      <a:pPr algn="ctr"/>
                      <a:r>
                        <a:rPr lang="en-GB" dirty="0"/>
                        <a:t>AO3</a:t>
                      </a:r>
                    </a:p>
                  </a:txBody>
                  <a:tcPr/>
                </a:tc>
                <a:tc>
                  <a:txBody>
                    <a:bodyPr/>
                    <a:lstStyle/>
                    <a:p>
                      <a:pPr algn="ctr"/>
                      <a:r>
                        <a:rPr lang="en-GB" dirty="0"/>
                        <a:t>Total</a:t>
                      </a:r>
                    </a:p>
                  </a:txBody>
                  <a:tcPr/>
                </a:tc>
                <a:extLst>
                  <a:ext uri="{0D108BD9-81ED-4DB2-BD59-A6C34878D82A}">
                    <a16:rowId xmlns:a16="http://schemas.microsoft.com/office/drawing/2014/main" val="2768354921"/>
                  </a:ext>
                </a:extLst>
              </a:tr>
              <a:tr h="370840">
                <a:tc>
                  <a:txBody>
                    <a:bodyPr/>
                    <a:lstStyle/>
                    <a:p>
                      <a:r>
                        <a:rPr lang="en-GB" dirty="0"/>
                        <a:t>Tectonic Hazards</a:t>
                      </a:r>
                    </a:p>
                  </a:txBody>
                  <a:tcPr/>
                </a:tc>
                <a:tc>
                  <a:txBody>
                    <a:bodyPr/>
                    <a:lstStyle/>
                    <a:p>
                      <a:pPr algn="ctr"/>
                      <a:r>
                        <a:rPr lang="en-GB" dirty="0"/>
                        <a:t>14</a:t>
                      </a:r>
                    </a:p>
                  </a:txBody>
                  <a:tcPr/>
                </a:tc>
                <a:tc>
                  <a:txBody>
                    <a:bodyPr/>
                    <a:lstStyle/>
                    <a:p>
                      <a:pPr algn="ctr"/>
                      <a:r>
                        <a:rPr lang="en-GB" dirty="0"/>
                        <a:t>20</a:t>
                      </a:r>
                    </a:p>
                  </a:txBody>
                  <a:tcPr/>
                </a:tc>
                <a:tc>
                  <a:txBody>
                    <a:bodyPr/>
                    <a:lstStyle/>
                    <a:p>
                      <a:pPr algn="ctr"/>
                      <a:r>
                        <a:rPr lang="en-GB" dirty="0"/>
                        <a:t>4</a:t>
                      </a:r>
                    </a:p>
                  </a:txBody>
                  <a:tcPr/>
                </a:tc>
                <a:tc>
                  <a:txBody>
                    <a:bodyPr/>
                    <a:lstStyle/>
                    <a:p>
                      <a:pPr algn="ctr"/>
                      <a:r>
                        <a:rPr lang="en-GB" dirty="0"/>
                        <a:t>38</a:t>
                      </a:r>
                    </a:p>
                  </a:txBody>
                  <a:tcPr/>
                </a:tc>
                <a:extLst>
                  <a:ext uri="{0D108BD9-81ED-4DB2-BD59-A6C34878D82A}">
                    <a16:rowId xmlns:a16="http://schemas.microsoft.com/office/drawing/2014/main" val="1134088178"/>
                  </a:ext>
                </a:extLst>
              </a:tr>
              <a:tr h="370840">
                <a:tc>
                  <a:txBody>
                    <a:bodyPr/>
                    <a:lstStyle/>
                    <a:p>
                      <a:r>
                        <a:rPr lang="en-GB" dirty="0"/>
                        <a:t>Contemporary Themes</a:t>
                      </a:r>
                    </a:p>
                  </a:txBody>
                  <a:tcPr/>
                </a:tc>
                <a:tc>
                  <a:txBody>
                    <a:bodyPr/>
                    <a:lstStyle/>
                    <a:p>
                      <a:pPr algn="ctr"/>
                      <a:r>
                        <a:rPr lang="en-GB" dirty="0"/>
                        <a:t>20</a:t>
                      </a:r>
                    </a:p>
                  </a:txBody>
                  <a:tcPr/>
                </a:tc>
                <a:tc>
                  <a:txBody>
                    <a:bodyPr/>
                    <a:lstStyle/>
                    <a:p>
                      <a:pPr algn="ctr"/>
                      <a:r>
                        <a:rPr lang="en-GB" dirty="0"/>
                        <a:t>20</a:t>
                      </a:r>
                    </a:p>
                  </a:txBody>
                  <a:tcPr/>
                </a:tc>
                <a:tc>
                  <a:txBody>
                    <a:bodyPr/>
                    <a:lstStyle/>
                    <a:p>
                      <a:pPr algn="ctr"/>
                      <a:r>
                        <a:rPr lang="en-GB" dirty="0"/>
                        <a:t>5</a:t>
                      </a:r>
                    </a:p>
                  </a:txBody>
                  <a:tcPr/>
                </a:tc>
                <a:tc>
                  <a:txBody>
                    <a:bodyPr/>
                    <a:lstStyle/>
                    <a:p>
                      <a:pPr algn="ctr"/>
                      <a:r>
                        <a:rPr lang="en-GB" dirty="0"/>
                        <a:t>45</a:t>
                      </a:r>
                    </a:p>
                  </a:txBody>
                  <a:tcPr/>
                </a:tc>
                <a:extLst>
                  <a:ext uri="{0D108BD9-81ED-4DB2-BD59-A6C34878D82A}">
                    <a16:rowId xmlns:a16="http://schemas.microsoft.com/office/drawing/2014/main" val="1364872692"/>
                  </a:ext>
                </a:extLst>
              </a:tr>
            </a:tbl>
          </a:graphicData>
        </a:graphic>
      </p:graphicFrame>
    </p:spTree>
    <p:extLst>
      <p:ext uri="{BB962C8B-B14F-4D97-AF65-F5344CB8AC3E}">
        <p14:creationId xmlns:p14="http://schemas.microsoft.com/office/powerpoint/2010/main" val="410165876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243408"/>
            <a:ext cx="8229600" cy="143109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242316" y="1187686"/>
            <a:ext cx="8659368"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sz="2400" b="1" dirty="0"/>
              <a:t>Potential problem areas:</a:t>
            </a:r>
          </a:p>
          <a:p>
            <a:pPr lvl="0"/>
            <a:endParaRPr lang="en-GB" sz="600" dirty="0"/>
          </a:p>
          <a:p>
            <a:pPr marL="285750" indent="-285750">
              <a:buFont typeface="Arial" panose="020B0604020202020204" pitchFamily="34" charset="0"/>
              <a:buChar char="•"/>
            </a:pPr>
            <a:r>
              <a:rPr lang="en-US" sz="1800" dirty="0">
                <a:ea typeface="ＭＳ Ｐゴシック"/>
              </a:rPr>
              <a:t>Failure to answer the questions set. Misinterpretations can and do occur e.g. learners reading ‘alternative fuels’ rather than ‘alternatives </a:t>
            </a:r>
            <a:r>
              <a:rPr lang="en-US" sz="1800" b="1" dirty="0">
                <a:ea typeface="ＭＳ Ｐゴシック"/>
              </a:rPr>
              <a:t>to</a:t>
            </a:r>
            <a:r>
              <a:rPr lang="en-US" sz="1800" dirty="0">
                <a:ea typeface="ＭＳ Ｐゴシック"/>
              </a:rPr>
              <a:t> fossil fuels’ in Autumn 2020. Award accurate content and arguments without over penalising inaccuracies.</a:t>
            </a:r>
          </a:p>
          <a:p>
            <a:pPr marL="285750" indent="-285750">
              <a:buFont typeface="Arial" panose="020B0604020202020204" pitchFamily="34" charset="0"/>
              <a:buChar char="•"/>
            </a:pPr>
            <a:r>
              <a:rPr lang="en-US" sz="1800" dirty="0">
                <a:ea typeface="ＭＳ Ｐゴシック"/>
              </a:rPr>
              <a:t>Narrow interpretation of the question e.g. hurricanes only hazard addressed in a question on low pressure hazards. Once again, award the quality of the response that is there.</a:t>
            </a:r>
          </a:p>
          <a:p>
            <a:pPr marL="285750" indent="-285750">
              <a:buFont typeface="Arial" panose="020B0604020202020204" pitchFamily="34" charset="0"/>
              <a:buChar char="•"/>
            </a:pPr>
            <a:r>
              <a:rPr lang="en-US" sz="1800" dirty="0">
                <a:ea typeface="ＭＳ Ｐゴシック"/>
              </a:rPr>
              <a:t>Where learners run out of time and only provide a good quality ‘skeleton’ – even in note form, reward relevant content and arguments as fairly as possible.</a:t>
            </a:r>
          </a:p>
          <a:p>
            <a:pPr marL="285750" indent="-285750">
              <a:buFont typeface="Arial" panose="020B0604020202020204" pitchFamily="34" charset="0"/>
              <a:buChar char="•"/>
            </a:pPr>
            <a:r>
              <a:rPr lang="en-US" sz="1800" dirty="0">
                <a:ea typeface="ＭＳ Ｐゴシック"/>
              </a:rPr>
              <a:t>Failure to logically sequence an answer so the argument lacks clarity, often with little or no conclusion. Answers such as these are likely to lose marks for AO3.</a:t>
            </a:r>
          </a:p>
          <a:p>
            <a:pPr marL="285750" indent="-285750">
              <a:buFont typeface="Arial" panose="020B0604020202020204" pitchFamily="34" charset="0"/>
              <a:buChar char="•"/>
            </a:pPr>
            <a:r>
              <a:rPr lang="en-US" sz="1800" dirty="0">
                <a:ea typeface="ＭＳ Ｐゴシック"/>
              </a:rPr>
              <a:t>Failure to show synopticity via the specialised concepts. This may prevent the candidate reaching the highest band for AO2 but can still lead to a very good answer.</a:t>
            </a:r>
          </a:p>
          <a:p>
            <a:pPr marL="285750" indent="-285750">
              <a:buFont typeface="Arial" panose="020B0604020202020204" pitchFamily="34" charset="0"/>
              <a:buChar char="•"/>
            </a:pPr>
            <a:r>
              <a:rPr lang="en-US" sz="1800" dirty="0">
                <a:ea typeface="ＭＳ Ｐゴシック"/>
              </a:rPr>
              <a:t>Above all, remember that the content is indicative and that many learners may take an unusual yet valid route, achieving credit via </a:t>
            </a:r>
            <a:r>
              <a:rPr lang="en-US" sz="1800" b="1" dirty="0">
                <a:ea typeface="ＭＳ Ｐゴシック"/>
              </a:rPr>
              <a:t>wide-ranging breadth or detailed depth</a:t>
            </a:r>
            <a:r>
              <a:rPr lang="en-US" sz="1800" dirty="0">
                <a:ea typeface="ＭＳ Ｐゴシック"/>
              </a:rPr>
              <a:t>.</a:t>
            </a:r>
            <a:endParaRPr lang="en-GB" sz="1800" dirty="0"/>
          </a:p>
        </p:txBody>
      </p:sp>
    </p:spTree>
    <p:extLst>
      <p:ext uri="{BB962C8B-B14F-4D97-AF65-F5344CB8AC3E}">
        <p14:creationId xmlns:p14="http://schemas.microsoft.com/office/powerpoint/2010/main" val="259666239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4CBB26C-925E-4469-8222-30B005CB3730}"/>
              </a:ext>
            </a:extLst>
          </p:cNvPr>
          <p:cNvSpPr/>
          <p:nvPr/>
        </p:nvSpPr>
        <p:spPr>
          <a:xfrm>
            <a:off x="323528" y="1484784"/>
            <a:ext cx="7848872" cy="2769989"/>
          </a:xfrm>
          <a:prstGeom prst="rect">
            <a:avLst/>
          </a:prstGeom>
        </p:spPr>
        <p:txBody>
          <a:bodyPr wrap="square">
            <a:spAutoFit/>
          </a:bodyPr>
          <a:lstStyle/>
          <a:p>
            <a:r>
              <a:rPr lang="en-US" sz="2400" dirty="0">
                <a:solidFill>
                  <a:schemeClr val="bg1"/>
                </a:solidFill>
                <a:latin typeface="Arial" panose="020B0604020202020204" pitchFamily="34" charset="0"/>
                <a:cs typeface="Arial" panose="020B0604020202020204" pitchFamily="34" charset="0"/>
              </a:rPr>
              <a:t>If you have any questions, contact our specialist subject officers and administrative support team for your subject with any queries.</a:t>
            </a:r>
            <a:br>
              <a:rPr lang="en-US" sz="2400" dirty="0">
                <a:solidFill>
                  <a:schemeClr val="bg1"/>
                </a:solidFill>
                <a:latin typeface="Arial" panose="020B0604020202020204" pitchFamily="34" charset="0"/>
                <a:cs typeface="Arial" panose="020B0604020202020204" pitchFamily="34" charset="0"/>
              </a:rPr>
            </a:br>
            <a:endParaRPr lang="en-US" sz="2400" dirty="0">
              <a:solidFill>
                <a:schemeClr val="bg1"/>
              </a:solidFill>
              <a:latin typeface="Arial" panose="020B0604020202020204" pitchFamily="34" charset="0"/>
              <a:cs typeface="Arial" panose="020B0604020202020204" pitchFamily="34" charset="0"/>
            </a:endParaRPr>
          </a:p>
          <a:p>
            <a:endParaRPr lang="en-US" sz="2400" dirty="0">
              <a:solidFill>
                <a:schemeClr val="bg1"/>
              </a:solidFill>
              <a:latin typeface="Arial" panose="020B0604020202020204" pitchFamily="34" charset="0"/>
              <a:cs typeface="Arial" panose="020B0604020202020204" pitchFamily="34" charset="0"/>
            </a:endParaRPr>
          </a:p>
          <a:p>
            <a:br>
              <a:rPr lang="en-US" dirty="0">
                <a:solidFill>
                  <a:schemeClr val="bg1"/>
                </a:solidFill>
              </a:rPr>
            </a:br>
            <a:r>
              <a:rPr lang="en-US" dirty="0">
                <a:hlinkClick r:id="rId2"/>
              </a:rPr>
              <a:t>GCEGeography@eduqas.co.uk</a:t>
            </a:r>
            <a:endParaRPr lang="en-US" dirty="0"/>
          </a:p>
          <a:p>
            <a:endParaRPr lang="en-GB" dirty="0"/>
          </a:p>
        </p:txBody>
      </p:sp>
      <p:pic>
        <p:nvPicPr>
          <p:cNvPr id="3" name="Picture 2" descr="Z:\Pictures\logos\WJEC_Logo_RGB.jpg">
            <a:extLst>
              <a:ext uri="{FF2B5EF4-FFF2-40B4-BE49-F238E27FC236}">
                <a16:creationId xmlns:a16="http://schemas.microsoft.com/office/drawing/2014/main" id="{CDC5A597-EECA-464A-849A-530BF1C4EB59}"/>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9512" y="5949280"/>
            <a:ext cx="736270" cy="7354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416104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B12AF7AD-E6F9-4927-B4C5-0758E415D70F}"/>
              </a:ext>
            </a:extLst>
          </p:cNvPr>
          <p:cNvSpPr txBox="1">
            <a:spLocks/>
          </p:cNvSpPr>
          <p:nvPr/>
        </p:nvSpPr>
        <p:spPr>
          <a:xfrm>
            <a:off x="1109663" y="116632"/>
            <a:ext cx="7577137" cy="1048836"/>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sz="4000" b="1" dirty="0">
                <a:solidFill>
                  <a:schemeClr val="bg1"/>
                </a:solidFill>
                <a:latin typeface="Arial" panose="020B0604020202020204" pitchFamily="34" charset="0"/>
                <a:cs typeface="Arial" panose="020B0604020202020204" pitchFamily="34" charset="0"/>
              </a:rPr>
              <a:t>Assessing evidence</a:t>
            </a:r>
          </a:p>
        </p:txBody>
      </p:sp>
      <p:sp>
        <p:nvSpPr>
          <p:cNvPr id="6" name="TextBox 5">
            <a:extLst>
              <a:ext uri="{FF2B5EF4-FFF2-40B4-BE49-F238E27FC236}">
                <a16:creationId xmlns:a16="http://schemas.microsoft.com/office/drawing/2014/main" id="{8FE6E631-33AE-4BF8-9811-2508E556599F}"/>
              </a:ext>
            </a:extLst>
          </p:cNvPr>
          <p:cNvSpPr txBox="1"/>
          <p:nvPr/>
        </p:nvSpPr>
        <p:spPr>
          <a:xfrm>
            <a:off x="196084" y="1165468"/>
            <a:ext cx="8568952" cy="3739485"/>
          </a:xfrm>
          <a:prstGeom prst="rect">
            <a:avLst/>
          </a:prstGeom>
          <a:noFill/>
        </p:spPr>
        <p:txBody>
          <a:bodyPr wrap="square" rtlCol="0">
            <a:spAutoFit/>
          </a:bodyPr>
          <a:lstStyle/>
          <a:p>
            <a:r>
              <a:rPr lang="en-GB" sz="2400" b="1" dirty="0">
                <a:latin typeface="Arial" panose="020B0604020202020204" pitchFamily="34" charset="0"/>
                <a:cs typeface="Arial" panose="020B0604020202020204" pitchFamily="34" charset="0"/>
              </a:rPr>
              <a:t>Assessment Purpose: Component 3</a:t>
            </a:r>
          </a:p>
          <a:p>
            <a:pPr lvl="0"/>
            <a:endParaRPr lang="en-US" sz="2000" dirty="0"/>
          </a:p>
          <a:p>
            <a:pPr lvl="0"/>
            <a:r>
              <a:rPr lang="en-GB" dirty="0">
                <a:latin typeface="Arial" panose="020B0604020202020204" pitchFamily="34" charset="0"/>
                <a:cs typeface="Arial" panose="020B0604020202020204" pitchFamily="34" charset="0"/>
              </a:rPr>
              <a:t>This unit allows learners to develop a critical understanding and in-depth knowledge of selected non-core physical and human processes, their linkages and the inter-relationships between people and the environment.</a:t>
            </a:r>
          </a:p>
          <a:p>
            <a:pPr lvl="0"/>
            <a:endParaRPr lang="en-US" sz="1700" dirty="0">
              <a:latin typeface="Arial" panose="020B0604020202020204" pitchFamily="34" charset="0"/>
              <a:cs typeface="Arial" panose="020B0604020202020204" pitchFamily="34" charset="0"/>
            </a:endParaRPr>
          </a:p>
          <a:p>
            <a:pPr lvl="0"/>
            <a:r>
              <a:rPr lang="en-US" sz="1700" dirty="0">
                <a:latin typeface="Arial" panose="020B0604020202020204" pitchFamily="34" charset="0"/>
                <a:cs typeface="Arial" panose="020B0604020202020204" pitchFamily="34" charset="0"/>
              </a:rPr>
              <a:t>All content provides opportunities for the integration of geographical skills (qualitative) and provides opportunities to develop understanding of relevant specialised concepts.</a:t>
            </a:r>
          </a:p>
          <a:p>
            <a:pPr lvl="0"/>
            <a:endParaRPr lang="en-US" sz="1700" dirty="0">
              <a:latin typeface="Arial" panose="020B0604020202020204" pitchFamily="34" charset="0"/>
              <a:cs typeface="Arial" panose="020B0604020202020204" pitchFamily="34" charset="0"/>
            </a:endParaRPr>
          </a:p>
          <a:p>
            <a:pPr lvl="0"/>
            <a:r>
              <a:rPr lang="en-US" sz="1700" dirty="0">
                <a:latin typeface="Arial" panose="020B0604020202020204" pitchFamily="34" charset="0"/>
                <a:cs typeface="Arial" panose="020B0604020202020204" pitchFamily="34" charset="0"/>
              </a:rPr>
              <a:t>Each assessment resource (16-21) provided tests competencies across all three assessment objectives. The following slides provide a brief overview of how each assessment objective is tested within Component 3.</a:t>
            </a:r>
            <a:endParaRPr lang="en-GB" sz="1700" dirty="0">
              <a:latin typeface="Arial" panose="020B0604020202020204" pitchFamily="34" charset="0"/>
              <a:cs typeface="Arial" panose="020B0604020202020204" pitchFamily="34" charset="0"/>
            </a:endParaRPr>
          </a:p>
          <a:p>
            <a:pPr lvl="0"/>
            <a:endParaRPr lang="en-GB" sz="2000" dirty="0"/>
          </a:p>
        </p:txBody>
      </p:sp>
    </p:spTree>
    <p:extLst>
      <p:ext uri="{BB962C8B-B14F-4D97-AF65-F5344CB8AC3E}">
        <p14:creationId xmlns:p14="http://schemas.microsoft.com/office/powerpoint/2010/main" val="41842394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243408"/>
            <a:ext cx="8229600" cy="143109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237744" y="1187687"/>
            <a:ext cx="8449056" cy="5423048"/>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endParaRPr lang="en-GB" sz="2400" b="1" dirty="0"/>
          </a:p>
        </p:txBody>
      </p:sp>
      <p:sp>
        <p:nvSpPr>
          <p:cNvPr id="2" name="TextBox 1">
            <a:extLst>
              <a:ext uri="{FF2B5EF4-FFF2-40B4-BE49-F238E27FC236}">
                <a16:creationId xmlns:a16="http://schemas.microsoft.com/office/drawing/2014/main" id="{FD0A0A2F-02A4-421D-A5AF-DF05DC6C448B}"/>
              </a:ext>
            </a:extLst>
          </p:cNvPr>
          <p:cNvSpPr txBox="1"/>
          <p:nvPr/>
        </p:nvSpPr>
        <p:spPr>
          <a:xfrm>
            <a:off x="164592" y="1187686"/>
            <a:ext cx="8814816" cy="5539978"/>
          </a:xfrm>
          <a:prstGeom prst="rect">
            <a:avLst/>
          </a:prstGeom>
          <a:noFill/>
        </p:spPr>
        <p:txBody>
          <a:bodyPr wrap="square" rtlCol="0">
            <a:spAutoFit/>
          </a:bodyPr>
          <a:lstStyle/>
          <a:p>
            <a:pPr fontAlgn="t"/>
            <a:r>
              <a:rPr lang="en-GB" sz="2200" b="1" dirty="0">
                <a:latin typeface="Arial" panose="020B0604020202020204" pitchFamily="34" charset="0"/>
                <a:cs typeface="Arial" panose="020B0604020202020204" pitchFamily="34" charset="0"/>
              </a:rPr>
              <a:t>AO1</a:t>
            </a:r>
            <a:endParaRPr lang="en-GB" sz="2200" dirty="0">
              <a:latin typeface="Arial" panose="020B0604020202020204" pitchFamily="34" charset="0"/>
              <a:cs typeface="Arial" panose="020B0604020202020204" pitchFamily="34" charset="0"/>
            </a:endParaRPr>
          </a:p>
          <a:p>
            <a:pPr fontAlgn="t"/>
            <a:r>
              <a:rPr lang="en-GB" dirty="0">
                <a:latin typeface="Arial" panose="020B0604020202020204" pitchFamily="34" charset="0"/>
                <a:cs typeface="Arial" panose="020B0604020202020204" pitchFamily="34" charset="0"/>
              </a:rPr>
              <a:t>Demonstrate knowledge and understanding of places, environments, concepts, processes, interactions and change, at a variety of scales. </a:t>
            </a:r>
            <a:r>
              <a:rPr lang="en-GB" dirty="0">
                <a:latin typeface="Arial" panose="020B0604020202020204" pitchFamily="34" charset="0"/>
                <a:ea typeface="Myriad Pro" charset="0"/>
                <a:cs typeface="Arial" panose="020B0604020202020204" pitchFamily="34" charset="0"/>
              </a:rPr>
              <a:t>AO1 marks are awarded where learners show </a:t>
            </a:r>
            <a:r>
              <a:rPr lang="en-GB" b="1" dirty="0">
                <a:solidFill>
                  <a:schemeClr val="accent3">
                    <a:lumMod val="75000"/>
                  </a:schemeClr>
                </a:solidFill>
                <a:latin typeface="Arial" panose="020B0604020202020204" pitchFamily="34" charset="0"/>
                <a:ea typeface="Myriad Pro" charset="0"/>
                <a:cs typeface="Arial" panose="020B0604020202020204" pitchFamily="34" charset="0"/>
              </a:rPr>
              <a:t>knowledge and understanding </a:t>
            </a:r>
            <a:r>
              <a:rPr lang="en-GB" dirty="0">
                <a:latin typeface="Arial" panose="020B0604020202020204" pitchFamily="34" charset="0"/>
                <a:ea typeface="Myriad Pro" charset="0"/>
                <a:cs typeface="Arial" panose="020B0604020202020204" pitchFamily="34" charset="0"/>
              </a:rPr>
              <a:t>of elements of content, either taken directly from the specification or researched by the learner.</a:t>
            </a:r>
          </a:p>
          <a:p>
            <a:pPr fontAlgn="t"/>
            <a:endParaRPr lang="en-GB" sz="1200" dirty="0">
              <a:latin typeface="Arial" panose="020B0604020202020204" pitchFamily="34" charset="0"/>
              <a:cs typeface="Arial" panose="020B0604020202020204" pitchFamily="34" charset="0"/>
            </a:endParaRPr>
          </a:p>
          <a:p>
            <a:pPr fontAlgn="t"/>
            <a:r>
              <a:rPr lang="en-GB" sz="2200" b="1" dirty="0">
                <a:latin typeface="Arial" panose="020B0604020202020204" pitchFamily="34" charset="0"/>
                <a:cs typeface="Arial" panose="020B0604020202020204" pitchFamily="34" charset="0"/>
              </a:rPr>
              <a:t>AO2</a:t>
            </a:r>
            <a:endParaRPr lang="en-GB" dirty="0">
              <a:latin typeface="Arial" panose="020B0604020202020204" pitchFamily="34" charset="0"/>
              <a:cs typeface="Arial" panose="020B0604020202020204" pitchFamily="34" charset="0"/>
            </a:endParaRPr>
          </a:p>
          <a:p>
            <a:pPr defTabSz="457200">
              <a:defRPr/>
            </a:pPr>
            <a:r>
              <a:rPr lang="en-GB" b="1" dirty="0">
                <a:solidFill>
                  <a:schemeClr val="accent3">
                    <a:lumMod val="75000"/>
                  </a:schemeClr>
                </a:solidFill>
                <a:latin typeface="Arial" panose="020B0604020202020204" pitchFamily="34" charset="0"/>
                <a:cs typeface="Arial" panose="020B0604020202020204" pitchFamily="34" charset="0"/>
              </a:rPr>
              <a:t>Apply</a:t>
            </a:r>
            <a:r>
              <a:rPr lang="en-GB" dirty="0">
                <a:latin typeface="Arial" panose="020B0604020202020204" pitchFamily="34" charset="0"/>
                <a:cs typeface="Arial" panose="020B0604020202020204" pitchFamily="34" charset="0"/>
              </a:rPr>
              <a:t> knowledge and understanding in </a:t>
            </a:r>
            <a:r>
              <a:rPr lang="en-GB" b="1" dirty="0">
                <a:solidFill>
                  <a:schemeClr val="accent3">
                    <a:lumMod val="75000"/>
                  </a:schemeClr>
                </a:solidFill>
                <a:latin typeface="Arial" panose="020B0604020202020204" pitchFamily="34" charset="0"/>
                <a:cs typeface="Arial" panose="020B0604020202020204" pitchFamily="34" charset="0"/>
              </a:rPr>
              <a:t>different contexts </a:t>
            </a:r>
            <a:r>
              <a:rPr lang="en-GB" dirty="0">
                <a:latin typeface="Arial" panose="020B0604020202020204" pitchFamily="34" charset="0"/>
                <a:cs typeface="Arial" panose="020B0604020202020204" pitchFamily="34" charset="0"/>
              </a:rPr>
              <a:t>to </a:t>
            </a:r>
            <a:r>
              <a:rPr lang="en-GB" b="1" dirty="0">
                <a:solidFill>
                  <a:schemeClr val="accent3">
                    <a:lumMod val="75000"/>
                  </a:schemeClr>
                </a:solidFill>
                <a:latin typeface="Arial" panose="020B0604020202020204" pitchFamily="34" charset="0"/>
                <a:cs typeface="Arial" panose="020B0604020202020204" pitchFamily="34" charset="0"/>
              </a:rPr>
              <a:t>evaluate</a:t>
            </a:r>
            <a:r>
              <a:rPr lang="en-GB" dirty="0">
                <a:solidFill>
                  <a:srgbClr val="E75306"/>
                </a:solidFill>
                <a:latin typeface="Arial" panose="020B0604020202020204" pitchFamily="34" charset="0"/>
                <a:cs typeface="Arial" panose="020B0604020202020204" pitchFamily="34" charset="0"/>
              </a:rPr>
              <a:t> </a:t>
            </a:r>
            <a:r>
              <a:rPr lang="en-GB" dirty="0">
                <a:latin typeface="Arial" panose="020B0604020202020204" pitchFamily="34" charset="0"/>
                <a:cs typeface="Arial" panose="020B0604020202020204" pitchFamily="34" charset="0"/>
              </a:rPr>
              <a:t>geographical information and issues. The emphasis in this assessment objective is on </a:t>
            </a:r>
            <a:r>
              <a:rPr lang="en-GB" b="1" dirty="0">
                <a:solidFill>
                  <a:schemeClr val="accent3">
                    <a:lumMod val="75000"/>
                  </a:schemeClr>
                </a:solidFill>
                <a:latin typeface="Arial" panose="020B0604020202020204" pitchFamily="34" charset="0"/>
                <a:cs typeface="Arial" panose="020B0604020202020204" pitchFamily="34" charset="0"/>
              </a:rPr>
              <a:t>application</a:t>
            </a:r>
            <a:r>
              <a:rPr lang="en-GB" dirty="0">
                <a:latin typeface="Arial" panose="020B0604020202020204" pitchFamily="34" charset="0"/>
                <a:cs typeface="Arial" panose="020B0604020202020204" pitchFamily="34" charset="0"/>
              </a:rPr>
              <a:t>, where learners work with their knowledge and understanding to create a debate and show critical thinking skills by </a:t>
            </a:r>
            <a:r>
              <a:rPr lang="en-GB" dirty="0">
                <a:latin typeface="Arial" panose="020B0604020202020204" pitchFamily="34" charset="0"/>
                <a:ea typeface="Myriad Pro" charset="0"/>
                <a:cs typeface="Arial" panose="020B0604020202020204" pitchFamily="34" charset="0"/>
              </a:rPr>
              <a:t>synthesising information in order to come to rational conclusions. </a:t>
            </a:r>
            <a:endParaRPr lang="en-GB" dirty="0">
              <a:latin typeface="Arial" panose="020B0604020202020204" pitchFamily="34" charset="0"/>
              <a:cs typeface="Arial" panose="020B0604020202020204" pitchFamily="34" charset="0"/>
            </a:endParaRPr>
          </a:p>
          <a:p>
            <a:pPr fontAlgn="t"/>
            <a:endParaRPr lang="en-GB" sz="1200" dirty="0">
              <a:latin typeface="Arial" panose="020B0604020202020204" pitchFamily="34" charset="0"/>
              <a:cs typeface="Arial" panose="020B0604020202020204" pitchFamily="34" charset="0"/>
            </a:endParaRPr>
          </a:p>
          <a:p>
            <a:pPr fontAlgn="t"/>
            <a:r>
              <a:rPr lang="en-GB" sz="2200" b="1" dirty="0">
                <a:latin typeface="Arial" panose="020B0604020202020204" pitchFamily="34" charset="0"/>
                <a:cs typeface="Arial" panose="020B0604020202020204" pitchFamily="34" charset="0"/>
              </a:rPr>
              <a:t>AO3</a:t>
            </a:r>
          </a:p>
          <a:p>
            <a:r>
              <a:rPr lang="en-GB" dirty="0">
                <a:latin typeface="Arial" panose="020B0604020202020204" pitchFamily="34" charset="0"/>
                <a:cs typeface="Arial" panose="020B0604020202020204" pitchFamily="34" charset="0"/>
              </a:rPr>
              <a:t>Use a variety of relevant </a:t>
            </a:r>
            <a:r>
              <a:rPr lang="en-GB" b="1" dirty="0">
                <a:solidFill>
                  <a:schemeClr val="accent3">
                    <a:lumMod val="75000"/>
                  </a:schemeClr>
                </a:solidFill>
                <a:latin typeface="Arial" panose="020B0604020202020204" pitchFamily="34" charset="0"/>
                <a:cs typeface="Arial" panose="020B0604020202020204" pitchFamily="34" charset="0"/>
              </a:rPr>
              <a:t>qualitative</a:t>
            </a:r>
            <a:r>
              <a:rPr lang="en-GB" dirty="0">
                <a:latin typeface="Arial" panose="020B0604020202020204" pitchFamily="34" charset="0"/>
                <a:cs typeface="Arial" panose="020B0604020202020204" pitchFamily="34" charset="0"/>
              </a:rPr>
              <a:t> </a:t>
            </a:r>
            <a:r>
              <a:rPr lang="en-GB" b="1" dirty="0">
                <a:solidFill>
                  <a:schemeClr val="accent3">
                    <a:lumMod val="75000"/>
                  </a:schemeClr>
                </a:solidFill>
                <a:latin typeface="Arial" panose="020B0604020202020204" pitchFamily="34" charset="0"/>
                <a:cs typeface="Arial" panose="020B0604020202020204" pitchFamily="34" charset="0"/>
              </a:rPr>
              <a:t>skills</a:t>
            </a:r>
            <a:r>
              <a:rPr lang="en-GB" dirty="0">
                <a:latin typeface="Arial" panose="020B0604020202020204" pitchFamily="34" charset="0"/>
                <a:cs typeface="Arial" panose="020B0604020202020204" pitchFamily="34" charset="0"/>
              </a:rPr>
              <a:t> to construct arguments and draw conclusions. These skills are tested directly within Component 3 essays.</a:t>
            </a:r>
          </a:p>
          <a:p>
            <a:endParaRPr lang="en-GB" sz="1200"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Note that all Component 3 essays will use one of the following command words: ‘</a:t>
            </a:r>
            <a:r>
              <a:rPr lang="en-GB" b="1" dirty="0">
                <a:latin typeface="Arial" panose="020B0604020202020204" pitchFamily="34" charset="0"/>
                <a:cs typeface="Arial" panose="020B0604020202020204" pitchFamily="34" charset="0"/>
              </a:rPr>
              <a:t>Discuss</a:t>
            </a:r>
            <a:r>
              <a:rPr lang="en-GB" dirty="0">
                <a:latin typeface="Arial" panose="020B0604020202020204" pitchFamily="34" charset="0"/>
                <a:cs typeface="Arial" panose="020B0604020202020204" pitchFamily="34" charset="0"/>
              </a:rPr>
              <a:t>’, ‘</a:t>
            </a:r>
            <a:r>
              <a:rPr lang="en-GB" b="1" dirty="0">
                <a:latin typeface="Arial" panose="020B0604020202020204" pitchFamily="34" charset="0"/>
                <a:cs typeface="Arial" panose="020B0604020202020204" pitchFamily="34" charset="0"/>
              </a:rPr>
              <a:t>Evaluate</a:t>
            </a:r>
            <a:r>
              <a:rPr lang="en-GB" dirty="0">
                <a:latin typeface="Arial" panose="020B0604020202020204" pitchFamily="34" charset="0"/>
                <a:cs typeface="Arial" panose="020B0604020202020204" pitchFamily="34" charset="0"/>
              </a:rPr>
              <a:t>’ or ‘</a:t>
            </a:r>
            <a:r>
              <a:rPr lang="en-GB" b="1" dirty="0">
                <a:latin typeface="Arial" panose="020B0604020202020204" pitchFamily="34" charset="0"/>
                <a:cs typeface="Arial" panose="020B0604020202020204" pitchFamily="34" charset="0"/>
              </a:rPr>
              <a:t>To what extent</a:t>
            </a:r>
            <a:r>
              <a:rPr lang="en-GB" dirty="0">
                <a:latin typeface="Arial" panose="020B0604020202020204" pitchFamily="34" charset="0"/>
                <a:cs typeface="Arial" panose="020B0604020202020204" pitchFamily="34" charset="0"/>
              </a:rPr>
              <a:t>….’. All these commands elicit a debate and invite a conclusion. </a:t>
            </a:r>
          </a:p>
        </p:txBody>
      </p:sp>
    </p:spTree>
    <p:extLst>
      <p:ext uri="{BB962C8B-B14F-4D97-AF65-F5344CB8AC3E}">
        <p14:creationId xmlns:p14="http://schemas.microsoft.com/office/powerpoint/2010/main" val="34685358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243408"/>
            <a:ext cx="8229600" cy="143109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
        <p:nvSpPr>
          <p:cNvPr id="7" name="TextBox 6">
            <a:extLst>
              <a:ext uri="{FF2B5EF4-FFF2-40B4-BE49-F238E27FC236}">
                <a16:creationId xmlns:a16="http://schemas.microsoft.com/office/drawing/2014/main" id="{603EBA8D-83F2-49A5-B3A2-C718B5AC9C84}"/>
              </a:ext>
            </a:extLst>
          </p:cNvPr>
          <p:cNvSpPr txBox="1"/>
          <p:nvPr/>
        </p:nvSpPr>
        <p:spPr>
          <a:xfrm>
            <a:off x="287524" y="1032238"/>
            <a:ext cx="8568952" cy="5601533"/>
          </a:xfrm>
          <a:prstGeom prst="rect">
            <a:avLst/>
          </a:prstGeom>
          <a:noFill/>
        </p:spPr>
        <p:txBody>
          <a:bodyPr wrap="square" rtlCol="0">
            <a:spAutoFit/>
          </a:bodyPr>
          <a:lstStyle/>
          <a:p>
            <a:r>
              <a:rPr lang="en-GB" sz="2200" b="1" dirty="0">
                <a:latin typeface="Arial" panose="020B0604020202020204" pitchFamily="34" charset="0"/>
                <a:cs typeface="Arial" panose="020B0604020202020204" pitchFamily="34" charset="0"/>
              </a:rPr>
              <a:t>Understanding the mark scheme: Banded mark schemes </a:t>
            </a:r>
          </a:p>
          <a:p>
            <a:endParaRPr lang="en-GB" sz="1600" dirty="0">
              <a:solidFill>
                <a:srgbClr val="FF0000"/>
              </a:solidFill>
            </a:endParaRPr>
          </a:p>
          <a:p>
            <a:r>
              <a:rPr lang="en-US" sz="2000" dirty="0">
                <a:latin typeface="Arial" panose="020B0604020202020204" pitchFamily="34" charset="0"/>
                <a:cs typeface="Arial" panose="020B0604020202020204" pitchFamily="34" charset="0"/>
              </a:rPr>
              <a:t>The mark scheme for Component 3 is in two parts to reflect the sections (A and B in the original examination papers). Essays on Tectonic Hazards are awarded 38 marks and essays on selected Contemporary Themes in Geography are awarded 45 marks. The relevant mark scheme is available for each assessment resource</a:t>
            </a:r>
          </a:p>
          <a:p>
            <a:endParaRPr lang="en-US" sz="1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The first part of the mark scheme is an assessment grid advising on bands and the associated marks that should be given in responses that demonstrate the qualities needed in the three AOs; AO1, AO2 and AO3 relevant to this component. </a:t>
            </a:r>
            <a:r>
              <a:rPr lang="en-GB" sz="2000" dirty="0">
                <a:latin typeface="Arial" panose="020B0604020202020204" pitchFamily="34" charset="0"/>
                <a:cs typeface="Arial" panose="020B0604020202020204" pitchFamily="34" charset="0"/>
              </a:rPr>
              <a:t>Banded mark schemes are divided so that each band has a relevant descriptor. The descriptor for the band provides a description of the performance level for that band.</a:t>
            </a:r>
          </a:p>
          <a:p>
            <a:endParaRPr lang="en-US" sz="1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The second part of the mark scheme is advice on the indicative content that suggests the range of likely themes and specialised concepts, processes, scales and environments that may be included in the learner’s answer.</a:t>
            </a:r>
          </a:p>
        </p:txBody>
      </p:sp>
    </p:spTree>
    <p:extLst>
      <p:ext uri="{BB962C8B-B14F-4D97-AF65-F5344CB8AC3E}">
        <p14:creationId xmlns:p14="http://schemas.microsoft.com/office/powerpoint/2010/main" val="6448729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243408"/>
            <a:ext cx="8229600" cy="143109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
        <p:nvSpPr>
          <p:cNvPr id="3" name="TextBox 2">
            <a:extLst>
              <a:ext uri="{FF2B5EF4-FFF2-40B4-BE49-F238E27FC236}">
                <a16:creationId xmlns:a16="http://schemas.microsoft.com/office/drawing/2014/main" id="{0AC5AD74-A020-4FEF-A952-56B8E3A045E4}"/>
              </a:ext>
            </a:extLst>
          </p:cNvPr>
          <p:cNvSpPr txBox="1"/>
          <p:nvPr/>
        </p:nvSpPr>
        <p:spPr>
          <a:xfrm>
            <a:off x="287524" y="1037112"/>
            <a:ext cx="8568952" cy="5293757"/>
          </a:xfrm>
          <a:prstGeom prst="rect">
            <a:avLst/>
          </a:prstGeom>
          <a:noFill/>
        </p:spPr>
        <p:txBody>
          <a:bodyPr wrap="square" rtlCol="0">
            <a:spAutoFit/>
          </a:bodyPr>
          <a:lstStyle/>
          <a:p>
            <a:r>
              <a:rPr lang="en-GB" sz="2000" b="1" dirty="0">
                <a:latin typeface="Arial" panose="020B0604020202020204" pitchFamily="34" charset="0"/>
                <a:cs typeface="Arial" panose="020B0604020202020204" pitchFamily="34" charset="0"/>
              </a:rPr>
              <a:t>Banded mark schemes Stage 1 – Deciding on the band</a:t>
            </a:r>
          </a:p>
          <a:p>
            <a:r>
              <a:rPr lang="en-GB" b="1" dirty="0"/>
              <a:t> </a:t>
            </a:r>
            <a:endParaRPr lang="en-GB" dirty="0"/>
          </a:p>
          <a:p>
            <a:r>
              <a:rPr lang="en-GB" sz="2000" dirty="0">
                <a:latin typeface="Arial" panose="020B0604020202020204" pitchFamily="34" charset="0"/>
                <a:cs typeface="Arial" panose="020B0604020202020204" pitchFamily="34" charset="0"/>
              </a:rPr>
              <a:t>Beginning at the lowest band, look at the learner’s answer and check whether it matches the descriptor for that band. If the descriptor at the lowest band is satisfied, move up to the next band and repeat this process for each band until the descriptor matches the answer.</a:t>
            </a:r>
          </a:p>
          <a:p>
            <a:r>
              <a:rPr lang="en-GB" sz="2000" dirty="0">
                <a:latin typeface="Arial" panose="020B0604020202020204" pitchFamily="34" charset="0"/>
                <a:cs typeface="Arial" panose="020B0604020202020204" pitchFamily="34" charset="0"/>
              </a:rPr>
              <a:t> </a:t>
            </a:r>
          </a:p>
          <a:p>
            <a:r>
              <a:rPr lang="en-GB" sz="2000" dirty="0">
                <a:latin typeface="Arial" panose="020B0604020202020204" pitchFamily="34" charset="0"/>
                <a:cs typeface="Arial" panose="020B0604020202020204" pitchFamily="34" charset="0"/>
              </a:rPr>
              <a:t>If an answer covers different aspects of different bands within the mark scheme, a ‘best fit’ approach should be adopted to decide on the band and then the learner’s answer should be used to decide on the mark within the band. For instance, if a response is mainly in band 2 but with a limited amount of band 3 content, the answer would be placed in band 2, but the mark awarded would be close to the top of band 2 as a result of the band 3 content.</a:t>
            </a:r>
          </a:p>
          <a:p>
            <a:r>
              <a:rPr lang="en-GB" sz="2000" dirty="0">
                <a:latin typeface="Arial" panose="020B0604020202020204" pitchFamily="34" charset="0"/>
                <a:cs typeface="Arial" panose="020B0604020202020204" pitchFamily="34" charset="0"/>
              </a:rPr>
              <a:t> </a:t>
            </a:r>
          </a:p>
          <a:p>
            <a:r>
              <a:rPr lang="en-GB" sz="2000" dirty="0">
                <a:latin typeface="Arial" panose="020B0604020202020204" pitchFamily="34" charset="0"/>
                <a:cs typeface="Arial" panose="020B0604020202020204" pitchFamily="34" charset="0"/>
              </a:rPr>
              <a:t>You should not seek to mark candidates down as a result of small omissions in minor areas of an answer.</a:t>
            </a:r>
          </a:p>
        </p:txBody>
      </p:sp>
    </p:spTree>
    <p:extLst>
      <p:ext uri="{BB962C8B-B14F-4D97-AF65-F5344CB8AC3E}">
        <p14:creationId xmlns:p14="http://schemas.microsoft.com/office/powerpoint/2010/main" val="2554242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243408"/>
            <a:ext cx="8229600" cy="143109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
        <p:nvSpPr>
          <p:cNvPr id="3" name="TextBox 2">
            <a:extLst>
              <a:ext uri="{FF2B5EF4-FFF2-40B4-BE49-F238E27FC236}">
                <a16:creationId xmlns:a16="http://schemas.microsoft.com/office/drawing/2014/main" id="{BA46FECD-71A7-4604-AAE8-E5B53230BE5A}"/>
              </a:ext>
            </a:extLst>
          </p:cNvPr>
          <p:cNvSpPr txBox="1"/>
          <p:nvPr/>
        </p:nvSpPr>
        <p:spPr>
          <a:xfrm>
            <a:off x="287524" y="1046256"/>
            <a:ext cx="8568952" cy="5324535"/>
          </a:xfrm>
          <a:prstGeom prst="rect">
            <a:avLst/>
          </a:prstGeom>
          <a:noFill/>
        </p:spPr>
        <p:txBody>
          <a:bodyPr wrap="square" rtlCol="0">
            <a:spAutoFit/>
          </a:bodyPr>
          <a:lstStyle/>
          <a:p>
            <a:r>
              <a:rPr lang="en-GB" sz="2000" b="1" dirty="0">
                <a:latin typeface="Arial" panose="020B0604020202020204" pitchFamily="34" charset="0"/>
                <a:cs typeface="Arial" panose="020B0604020202020204" pitchFamily="34" charset="0"/>
              </a:rPr>
              <a:t>Banded mark schemes Stage 2 – Deciding on the mark</a:t>
            </a:r>
          </a:p>
          <a:p>
            <a:r>
              <a:rPr lang="en-GB" sz="2000" b="1" dirty="0">
                <a:latin typeface="Arial" panose="020B0604020202020204" pitchFamily="34" charset="0"/>
                <a:cs typeface="Arial" panose="020B0604020202020204" pitchFamily="34" charset="0"/>
              </a:rPr>
              <a:t> </a:t>
            </a:r>
            <a:endParaRPr lang="en-GB" sz="2000" dirty="0">
              <a:latin typeface="Arial" panose="020B0604020202020204" pitchFamily="34" charset="0"/>
              <a:cs typeface="Arial" panose="020B0604020202020204" pitchFamily="34" charset="0"/>
            </a:endParaRPr>
          </a:p>
          <a:p>
            <a:r>
              <a:rPr lang="en-GB" sz="2000" dirty="0">
                <a:latin typeface="Arial" panose="020B0604020202020204" pitchFamily="34" charset="0"/>
                <a:cs typeface="Arial" panose="020B0604020202020204" pitchFamily="34" charset="0"/>
              </a:rPr>
              <a:t>Once the band has been decided, assign a mark. A number of examples have been provided to assist you with this part of the process. Consider the examples provided across the range of themes. You can use these examples to decide whether a learner’s response is of a superior, inferior or comparable standard to the example. </a:t>
            </a:r>
          </a:p>
          <a:p>
            <a:r>
              <a:rPr lang="en-GB" sz="2000" dirty="0">
                <a:latin typeface="Arial" panose="020B0604020202020204" pitchFamily="34" charset="0"/>
                <a:cs typeface="Arial" panose="020B0604020202020204" pitchFamily="34" charset="0"/>
              </a:rPr>
              <a:t> </a:t>
            </a:r>
          </a:p>
          <a:p>
            <a:r>
              <a:rPr lang="en-GB" sz="2000" dirty="0">
                <a:latin typeface="Arial" panose="020B0604020202020204" pitchFamily="34" charset="0"/>
                <a:cs typeface="Arial" panose="020B0604020202020204" pitchFamily="34" charset="0"/>
              </a:rPr>
              <a:t>Indicative content is not exhaustive, and any other valid points made by learners must be credited. In order to reach the highest bands of the mark scheme a learner need not cover all of the points mentioned in the indicative content but must meet the requirements of the highest mark band. Where a response is not creditworthy, that it contains nothing of any significance to the mark scheme, or where no response has been provided, no marks should be awarded. Where the </a:t>
            </a:r>
            <a:r>
              <a:rPr lang="en-GB" sz="2000" b="1" dirty="0">
                <a:latin typeface="Arial" panose="020B0604020202020204" pitchFamily="34" charset="0"/>
                <a:cs typeface="Arial" panose="020B0604020202020204" pitchFamily="34" charset="0"/>
              </a:rPr>
              <a:t>specialised concepts </a:t>
            </a:r>
            <a:r>
              <a:rPr lang="en-GB" sz="2000" dirty="0">
                <a:latin typeface="Arial" panose="020B0604020202020204" pitchFamily="34" charset="0"/>
                <a:cs typeface="Arial" panose="020B0604020202020204" pitchFamily="34" charset="0"/>
              </a:rPr>
              <a:t>are integral to knowledge and understanding, they are underlined in the indicative content.</a:t>
            </a:r>
          </a:p>
        </p:txBody>
      </p:sp>
    </p:spTree>
    <p:extLst>
      <p:ext uri="{BB962C8B-B14F-4D97-AF65-F5344CB8AC3E}">
        <p14:creationId xmlns:p14="http://schemas.microsoft.com/office/powerpoint/2010/main" val="13544521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243408"/>
            <a:ext cx="8229600" cy="143109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242316" y="1187686"/>
            <a:ext cx="8659368"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sz="2400" b="1" dirty="0"/>
              <a:t>Assessment resources</a:t>
            </a:r>
          </a:p>
          <a:p>
            <a:pPr lvl="0"/>
            <a:endParaRPr lang="en-GB" sz="1800" dirty="0"/>
          </a:p>
          <a:p>
            <a:r>
              <a:rPr lang="en-GB" sz="1800" dirty="0"/>
              <a:t>The assessment resources for Component 3 are split by topic. For each of the three past papers available you will find separate assessment resources for Tectonic Hazards and Contemporary Themes in Geography. The assessment resources are numbered 16-21.</a:t>
            </a:r>
          </a:p>
          <a:p>
            <a:endParaRPr lang="en-GB" sz="1800" dirty="0"/>
          </a:p>
          <a:p>
            <a:r>
              <a:rPr lang="en-GB" sz="1800" dirty="0"/>
              <a:t>The structure of the banded mark schemes across all Component 3 assessment resources is similar. The following slides will guide you through the application of the mark scheme and links are provided to exemplar material that characterise successful and less successful performance across assessment resources and themes.</a:t>
            </a:r>
          </a:p>
          <a:p>
            <a:endParaRPr lang="en-GB" sz="1800" dirty="0"/>
          </a:p>
          <a:p>
            <a:endParaRPr lang="en-GB" sz="2400" b="1" dirty="0"/>
          </a:p>
          <a:p>
            <a:endParaRPr lang="en-GB" sz="2400" b="1" dirty="0"/>
          </a:p>
          <a:p>
            <a:pPr lvl="0"/>
            <a:endParaRPr lang="en-GB" sz="2400" b="1" dirty="0"/>
          </a:p>
        </p:txBody>
      </p:sp>
    </p:spTree>
    <p:extLst>
      <p:ext uri="{BB962C8B-B14F-4D97-AF65-F5344CB8AC3E}">
        <p14:creationId xmlns:p14="http://schemas.microsoft.com/office/powerpoint/2010/main" val="10615873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243408"/>
            <a:ext cx="8229600" cy="143109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242316" y="1187686"/>
            <a:ext cx="8659368"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sz="2400" b="1" dirty="0"/>
              <a:t>Assessment resources: Tectonic Hazards</a:t>
            </a:r>
          </a:p>
          <a:p>
            <a:pPr lvl="0"/>
            <a:endParaRPr lang="en-GB" sz="1800" dirty="0"/>
          </a:p>
          <a:p>
            <a:r>
              <a:rPr lang="en-GB" dirty="0"/>
              <a:t>In Tectonic Hazards essays,</a:t>
            </a:r>
            <a:r>
              <a:rPr lang="en-US" dirty="0"/>
              <a:t> learners are assessed on the strength of each of the three assessment objectives. Essays can be awarded a maximum mark of 38. The balance between AOs </a:t>
            </a:r>
            <a:r>
              <a:rPr lang="en-GB" dirty="0"/>
              <a:t>is as follows:</a:t>
            </a:r>
            <a:endParaRPr lang="en-GB" b="1" dirty="0"/>
          </a:p>
          <a:p>
            <a:endParaRPr lang="en-GB" sz="1800" dirty="0"/>
          </a:p>
          <a:p>
            <a:endParaRPr lang="en-GB" sz="1800" dirty="0"/>
          </a:p>
          <a:p>
            <a:endParaRPr lang="en-GB" sz="2400" b="1" dirty="0"/>
          </a:p>
          <a:p>
            <a:endParaRPr lang="en-GB" sz="2400" b="1" dirty="0"/>
          </a:p>
          <a:p>
            <a:pPr lvl="0"/>
            <a:endParaRPr lang="en-GB" sz="2400" b="1" dirty="0"/>
          </a:p>
        </p:txBody>
      </p:sp>
      <p:graphicFrame>
        <p:nvGraphicFramePr>
          <p:cNvPr id="2" name="Table 1">
            <a:extLst>
              <a:ext uri="{FF2B5EF4-FFF2-40B4-BE49-F238E27FC236}">
                <a16:creationId xmlns:a16="http://schemas.microsoft.com/office/drawing/2014/main" id="{CDB79F5A-A449-4166-ABDA-6626560EE2A0}"/>
              </a:ext>
            </a:extLst>
          </p:cNvPr>
          <p:cNvGraphicFramePr>
            <a:graphicFrameLocks noGrp="1"/>
          </p:cNvGraphicFramePr>
          <p:nvPr>
            <p:extLst>
              <p:ext uri="{D42A27DB-BD31-4B8C-83A1-F6EECF244321}">
                <p14:modId xmlns:p14="http://schemas.microsoft.com/office/powerpoint/2010/main" val="2283018796"/>
              </p:ext>
            </p:extLst>
          </p:nvPr>
        </p:nvGraphicFramePr>
        <p:xfrm>
          <a:off x="818388" y="3429000"/>
          <a:ext cx="7507224" cy="2576121"/>
        </p:xfrm>
        <a:graphic>
          <a:graphicData uri="http://schemas.openxmlformats.org/drawingml/2006/table">
            <a:tbl>
              <a:tblPr firstRow="1" firstCol="1" bandRow="1"/>
              <a:tblGrid>
                <a:gridCol w="749807">
                  <a:extLst>
                    <a:ext uri="{9D8B030D-6E8A-4147-A177-3AD203B41FA5}">
                      <a16:colId xmlns:a16="http://schemas.microsoft.com/office/drawing/2014/main" val="3065025061"/>
                    </a:ext>
                  </a:extLst>
                </a:gridCol>
                <a:gridCol w="2166532">
                  <a:extLst>
                    <a:ext uri="{9D8B030D-6E8A-4147-A177-3AD203B41FA5}">
                      <a16:colId xmlns:a16="http://schemas.microsoft.com/office/drawing/2014/main" val="1766124961"/>
                    </a:ext>
                  </a:extLst>
                </a:gridCol>
                <a:gridCol w="2380110">
                  <a:extLst>
                    <a:ext uri="{9D8B030D-6E8A-4147-A177-3AD203B41FA5}">
                      <a16:colId xmlns:a16="http://schemas.microsoft.com/office/drawing/2014/main" val="3142787870"/>
                    </a:ext>
                  </a:extLst>
                </a:gridCol>
                <a:gridCol w="2210775">
                  <a:extLst>
                    <a:ext uri="{9D8B030D-6E8A-4147-A177-3AD203B41FA5}">
                      <a16:colId xmlns:a16="http://schemas.microsoft.com/office/drawing/2014/main" val="3014148325"/>
                    </a:ext>
                  </a:extLst>
                </a:gridCol>
              </a:tblGrid>
              <a:tr h="533961">
                <a:tc>
                  <a:txBody>
                    <a:bodyPr/>
                    <a:lstStyle/>
                    <a:p>
                      <a:r>
                        <a:rPr lang="en-GB"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endParaRPr lang="en-GB" sz="1400" dirty="0">
                        <a:effectLst/>
                        <a:latin typeface="Arial" panose="020B0604020202020204" pitchFamily="34" charset="0"/>
                        <a:ea typeface="Calibri" panose="020F0502020204030204" pitchFamily="34" charset="0"/>
                        <a:cs typeface="Arial" panose="020B0604020202020204" pitchFamily="34" charset="0"/>
                      </a:endParaRPr>
                    </a:p>
                  </a:txBody>
                  <a:tcPr marL="73025" marR="730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spcBef>
                          <a:spcPts val="400"/>
                        </a:spcBef>
                        <a:spcAft>
                          <a:spcPts val="400"/>
                        </a:spcAft>
                      </a:pPr>
                      <a:r>
                        <a:rPr lang="en-GB" sz="1600" b="1" dirty="0">
                          <a:solidFill>
                            <a:srgbClr val="000000"/>
                          </a:solidFill>
                          <a:effectLst/>
                          <a:highlight>
                            <a:srgbClr val="FFFF00"/>
                          </a:highlight>
                          <a:latin typeface="Arial" panose="020B0604020202020204" pitchFamily="34" charset="0"/>
                          <a:ea typeface="Times New Roman" panose="02020603050405020304" pitchFamily="18" charset="0"/>
                          <a:cs typeface="Arial" panose="020B0604020202020204" pitchFamily="34" charset="0"/>
                        </a:rPr>
                        <a:t>AO1</a:t>
                      </a:r>
                      <a:r>
                        <a:rPr lang="en-GB" sz="16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en-GB" sz="1600" b="1" dirty="0">
                          <a:solidFill>
                            <a:srgbClr val="000000"/>
                          </a:solidFill>
                          <a:effectLst/>
                          <a:highlight>
                            <a:srgbClr val="FFFF00"/>
                          </a:highlight>
                          <a:latin typeface="Arial" panose="020B0604020202020204" pitchFamily="34" charset="0"/>
                          <a:ea typeface="Times New Roman" panose="02020603050405020304" pitchFamily="18" charset="0"/>
                          <a:cs typeface="Arial" panose="020B0604020202020204" pitchFamily="34" charset="0"/>
                        </a:rPr>
                        <a:t>14 marks</a:t>
                      </a:r>
                      <a:r>
                        <a:rPr lang="en-GB" sz="16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a:t>
                      </a:r>
                      <a:endParaRPr lang="en-GB" sz="1600" dirty="0">
                        <a:effectLst/>
                        <a:latin typeface="Arial" panose="020B0604020202020204" pitchFamily="34" charset="0"/>
                        <a:ea typeface="Calibri" panose="020F0502020204030204" pitchFamily="34" charset="0"/>
                        <a:cs typeface="Arial" panose="020B0604020202020204" pitchFamily="34" charset="0"/>
                      </a:endParaRPr>
                    </a:p>
                  </a:txBody>
                  <a:tcPr marL="73025" marR="730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spcBef>
                          <a:spcPts val="400"/>
                        </a:spcBef>
                        <a:spcAft>
                          <a:spcPts val="400"/>
                        </a:spcAft>
                      </a:pPr>
                      <a:r>
                        <a:rPr lang="en-GB" sz="1600" b="1" dirty="0">
                          <a:solidFill>
                            <a:srgbClr val="000000"/>
                          </a:solidFill>
                          <a:effectLst/>
                          <a:highlight>
                            <a:srgbClr val="00FFFF"/>
                          </a:highlight>
                          <a:latin typeface="Arial" panose="020B0604020202020204" pitchFamily="34" charset="0"/>
                          <a:ea typeface="Times New Roman" panose="02020603050405020304" pitchFamily="18" charset="0"/>
                          <a:cs typeface="Arial" panose="020B0604020202020204" pitchFamily="34" charset="0"/>
                        </a:rPr>
                        <a:t>AO2</a:t>
                      </a:r>
                      <a:r>
                        <a:rPr lang="en-GB" sz="16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en-GB" sz="1600" b="1" dirty="0">
                          <a:solidFill>
                            <a:srgbClr val="000000"/>
                          </a:solidFill>
                          <a:effectLst/>
                          <a:highlight>
                            <a:srgbClr val="00FFFF"/>
                          </a:highlight>
                          <a:latin typeface="Arial" panose="020B0604020202020204" pitchFamily="34" charset="0"/>
                          <a:ea typeface="Times New Roman" panose="02020603050405020304" pitchFamily="18" charset="0"/>
                          <a:cs typeface="Arial" panose="020B0604020202020204" pitchFamily="34" charset="0"/>
                        </a:rPr>
                        <a:t>20 marks</a:t>
                      </a:r>
                      <a:r>
                        <a:rPr lang="en-GB" sz="16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a:t>
                      </a:r>
                      <a:endParaRPr lang="en-GB" sz="1600" dirty="0">
                        <a:effectLst/>
                        <a:latin typeface="Arial" panose="020B0604020202020204" pitchFamily="34" charset="0"/>
                        <a:ea typeface="Calibri" panose="020F0502020204030204" pitchFamily="34" charset="0"/>
                        <a:cs typeface="Arial" panose="020B0604020202020204" pitchFamily="34" charset="0"/>
                      </a:endParaRPr>
                    </a:p>
                  </a:txBody>
                  <a:tcPr marL="73025" marR="730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spcBef>
                          <a:spcPts val="400"/>
                        </a:spcBef>
                        <a:spcAft>
                          <a:spcPts val="400"/>
                        </a:spcAft>
                      </a:pPr>
                      <a:r>
                        <a:rPr lang="en-GB" sz="1600" b="1" dirty="0">
                          <a:solidFill>
                            <a:srgbClr val="000000"/>
                          </a:solidFill>
                          <a:effectLst/>
                          <a:highlight>
                            <a:srgbClr val="00FF00"/>
                          </a:highlight>
                          <a:latin typeface="Arial" panose="020B0604020202020204" pitchFamily="34" charset="0"/>
                          <a:ea typeface="Times New Roman" panose="02020603050405020304" pitchFamily="18" charset="0"/>
                          <a:cs typeface="Arial" panose="020B0604020202020204" pitchFamily="34" charset="0"/>
                        </a:rPr>
                        <a:t>AO3</a:t>
                      </a:r>
                      <a:r>
                        <a:rPr lang="en-GB" sz="16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en-GB" sz="1600" b="1" dirty="0">
                          <a:solidFill>
                            <a:srgbClr val="000000"/>
                          </a:solidFill>
                          <a:effectLst/>
                          <a:highlight>
                            <a:srgbClr val="00FF00"/>
                          </a:highlight>
                          <a:latin typeface="Arial" panose="020B0604020202020204" pitchFamily="34" charset="0"/>
                          <a:ea typeface="Times New Roman" panose="02020603050405020304" pitchFamily="18" charset="0"/>
                          <a:cs typeface="Arial" panose="020B0604020202020204" pitchFamily="34" charset="0"/>
                        </a:rPr>
                        <a:t>4 marks</a:t>
                      </a:r>
                      <a:r>
                        <a:rPr lang="en-GB" sz="16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a:t>
                      </a:r>
                      <a:endParaRPr lang="en-GB" sz="1600" dirty="0">
                        <a:effectLst/>
                        <a:latin typeface="Arial" panose="020B0604020202020204" pitchFamily="34" charset="0"/>
                        <a:ea typeface="Calibri" panose="020F0502020204030204" pitchFamily="34" charset="0"/>
                        <a:cs typeface="Arial" panose="020B0604020202020204" pitchFamily="34" charset="0"/>
                      </a:endParaRPr>
                    </a:p>
                  </a:txBody>
                  <a:tcPr marL="73025" marR="730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1532893406"/>
                  </a:ext>
                </a:extLst>
              </a:tr>
              <a:tr h="1067922">
                <a:tc>
                  <a:txBody>
                    <a:bodyPr/>
                    <a:lstStyle/>
                    <a:p>
                      <a:pPr algn="ctr"/>
                      <a:r>
                        <a:rPr lang="en-GB" sz="14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Band</a:t>
                      </a:r>
                      <a:endParaRPr lang="en-GB" sz="1400" dirty="0">
                        <a:effectLst/>
                        <a:latin typeface="Arial" panose="020B0604020202020204" pitchFamily="34" charset="0"/>
                        <a:ea typeface="Calibri" panose="020F0502020204030204" pitchFamily="34" charset="0"/>
                        <a:cs typeface="Arial" panose="020B0604020202020204" pitchFamily="34" charset="0"/>
                      </a:endParaRPr>
                    </a:p>
                  </a:txBody>
                  <a:tcPr marL="73025" marR="730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600" i="1" dirty="0">
                          <a:solidFill>
                            <a:srgbClr val="000000"/>
                          </a:solidFill>
                          <a:effectLst/>
                          <a:highlight>
                            <a:srgbClr val="FFFF00"/>
                          </a:highlight>
                          <a:latin typeface="Arial" panose="020B0604020202020204" pitchFamily="34" charset="0"/>
                          <a:ea typeface="Times New Roman" panose="02020603050405020304" pitchFamily="18" charset="0"/>
                          <a:cs typeface="Arial" panose="020B0604020202020204" pitchFamily="34" charset="0"/>
                        </a:rPr>
                        <a:t>Demonstrate knowledge and understanding of places, environments, concepts, processes, interactions and change at a variety of scales.</a:t>
                      </a:r>
                      <a:endParaRPr lang="en-GB" sz="1600" dirty="0">
                        <a:effectLst/>
                        <a:highlight>
                          <a:srgbClr val="FFFF00"/>
                        </a:highlight>
                        <a:latin typeface="Arial" panose="020B0604020202020204" pitchFamily="34" charset="0"/>
                        <a:ea typeface="Calibri" panose="020F0502020204030204" pitchFamily="34" charset="0"/>
                        <a:cs typeface="Arial" panose="020B0604020202020204" pitchFamily="34" charset="0"/>
                      </a:endParaRPr>
                    </a:p>
                  </a:txBody>
                  <a:tcPr marL="73025" marR="730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600" i="1" dirty="0">
                          <a:solidFill>
                            <a:srgbClr val="000000"/>
                          </a:solidFill>
                          <a:effectLst/>
                          <a:highlight>
                            <a:srgbClr val="00FFFF"/>
                          </a:highlight>
                          <a:latin typeface="Arial" panose="020B0604020202020204" pitchFamily="34" charset="0"/>
                          <a:ea typeface="Times New Roman" panose="02020603050405020304" pitchFamily="18" charset="0"/>
                          <a:cs typeface="Arial" panose="020B0604020202020204" pitchFamily="34" charset="0"/>
                        </a:rPr>
                        <a:t>Apply knowledge and understanding in different contexts either to analyse or interpret or evaluate geographical issues and information.</a:t>
                      </a:r>
                      <a:endParaRPr lang="en-GB" sz="1600" dirty="0">
                        <a:effectLst/>
                        <a:highlight>
                          <a:srgbClr val="00FFFF"/>
                        </a:highlight>
                        <a:latin typeface="Arial" panose="020B0604020202020204" pitchFamily="34" charset="0"/>
                        <a:ea typeface="Calibri" panose="020F0502020204030204" pitchFamily="34" charset="0"/>
                        <a:cs typeface="Arial" panose="020B0604020202020204" pitchFamily="34" charset="0"/>
                      </a:endParaRPr>
                    </a:p>
                  </a:txBody>
                  <a:tcPr marL="73025" marR="730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600" i="1" dirty="0">
                          <a:solidFill>
                            <a:srgbClr val="000000"/>
                          </a:solidFill>
                          <a:effectLst/>
                          <a:highlight>
                            <a:srgbClr val="00FF00"/>
                          </a:highlight>
                          <a:latin typeface="Arial" panose="020B0604020202020204" pitchFamily="34" charset="0"/>
                          <a:ea typeface="Times New Roman" panose="02020603050405020304" pitchFamily="18" charset="0"/>
                          <a:cs typeface="Arial" panose="020B0604020202020204" pitchFamily="34" charset="0"/>
                        </a:rPr>
                        <a:t>Use a variety of relevant qualitative skills to construct arguments and draw conclusions.</a:t>
                      </a:r>
                      <a:endParaRPr lang="en-GB" sz="1600" dirty="0">
                        <a:effectLst/>
                        <a:highlight>
                          <a:srgbClr val="00FF00"/>
                        </a:highlight>
                        <a:latin typeface="Arial" panose="020B0604020202020204" pitchFamily="34" charset="0"/>
                        <a:ea typeface="Calibri" panose="020F0502020204030204" pitchFamily="34" charset="0"/>
                        <a:cs typeface="Arial" panose="020B0604020202020204" pitchFamily="34" charset="0"/>
                      </a:endParaRPr>
                    </a:p>
                  </a:txBody>
                  <a:tcPr marL="73025" marR="730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92381462"/>
                  </a:ext>
                </a:extLst>
              </a:tr>
            </a:tbl>
          </a:graphicData>
        </a:graphic>
      </p:graphicFrame>
    </p:spTree>
    <p:extLst>
      <p:ext uri="{BB962C8B-B14F-4D97-AF65-F5344CB8AC3E}">
        <p14:creationId xmlns:p14="http://schemas.microsoft.com/office/powerpoint/2010/main" val="16037736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Description_x0020_new xmlns="cd497dfa-9c52-4b77-9510-d5d8b75d053a"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2C688D20975B24D8FB5A95768DE6DF2" ma:contentTypeVersion="14" ma:contentTypeDescription="Create a new document." ma:contentTypeScope="" ma:versionID="86c2b4257cc9d00cbcc6417dc6488be7">
  <xsd:schema xmlns:xsd="http://www.w3.org/2001/XMLSchema" xmlns:xs="http://www.w3.org/2001/XMLSchema" xmlns:p="http://schemas.microsoft.com/office/2006/metadata/properties" xmlns:ns2="cd497dfa-9c52-4b77-9510-d5d8b75d053a" xmlns:ns3="36f98b4f-ba65-4a7d-9a34-48b23de556cb" targetNamespace="http://schemas.microsoft.com/office/2006/metadata/properties" ma:root="true" ma:fieldsID="b7d72c49499013935b8d9c0c6f5d3132" ns2:_="" ns3:_="">
    <xsd:import namespace="cd497dfa-9c52-4b77-9510-d5d8b75d053a"/>
    <xsd:import namespace="36f98b4f-ba65-4a7d-9a34-48b23de556cb"/>
    <xsd:element name="properties">
      <xsd:complexType>
        <xsd:sequence>
          <xsd:element name="documentManagement">
            <xsd:complexType>
              <xsd:all>
                <xsd:element ref="ns2:Description_x0020_new" minOccurs="0"/>
                <xsd:element ref="ns2:MediaServiceMetadata" minOccurs="0"/>
                <xsd:element ref="ns2:MediaServiceFastMetadata" minOccurs="0"/>
                <xsd:element ref="ns2:MediaServiceAutoTags" minOccurs="0"/>
                <xsd:element ref="ns2:MediaServiceDateTaken" minOccurs="0"/>
                <xsd:element ref="ns2:MediaServiceOCR" minOccurs="0"/>
                <xsd:element ref="ns2:MediaServiceLocation" minOccurs="0"/>
                <xsd:element ref="ns3:SharedWithUsers" minOccurs="0"/>
                <xsd:element ref="ns3:SharedWithDetails" minOccurs="0"/>
                <xsd:element ref="ns2:MediaServiceGenerationTime" minOccurs="0"/>
                <xsd:element ref="ns2:MediaServiceEventHashCode" minOccurs="0"/>
                <xsd:element ref="ns2:MediaServiceAutoKeyPoints" minOccurs="0"/>
                <xsd:element ref="ns2:MediaServiceKeyPoint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d497dfa-9c52-4b77-9510-d5d8b75d053a" elementFormDefault="qualified">
    <xsd:import namespace="http://schemas.microsoft.com/office/2006/documentManagement/types"/>
    <xsd:import namespace="http://schemas.microsoft.com/office/infopath/2007/PartnerControls"/>
    <xsd:element name="Description_x0020_new" ma:index="8" nillable="true" ma:displayName="Description new" ma:internalName="Description_x0020_new">
      <xsd:simpleType>
        <xsd:restriction base="dms:Text">
          <xsd:maxLength value="255"/>
        </xsd:restriction>
      </xsd:simple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AutoTags" ma:index="11" nillable="true" ma:displayName="MediaServiceAutoTags" ma:internalName="MediaServiceAutoTags" ma:readOnly="true">
      <xsd:simpleType>
        <xsd:restriction base="dms:Text"/>
      </xsd:simpleType>
    </xsd:element>
    <xsd:element name="MediaServiceDateTaken" ma:index="12" nillable="true" ma:displayName="MediaServiceDateTaken" ma:hidden="true" ma:internalName="MediaServiceDateTaken" ma:readOnly="true">
      <xsd:simpleType>
        <xsd:restriction base="dms:Text"/>
      </xsd:simpleType>
    </xsd:element>
    <xsd:element name="MediaServiceOCR" ma:index="13" nillable="true" ma:displayName="MediaServiceOCR" ma:internalName="MediaServiceOCR" ma:readOnly="true">
      <xsd:simpleType>
        <xsd:restriction base="dms:Note">
          <xsd:maxLength value="255"/>
        </xsd:restriction>
      </xsd:simpleType>
    </xsd:element>
    <xsd:element name="MediaServiceLocation" ma:index="14" nillable="true" ma:displayName="MediaServiceLocation" ma:internalName="MediaServiceLocation"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1"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36f98b4f-ba65-4a7d-9a34-48b23de556cb"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7643588-0C81-4354-9345-A6BA18BA9527}">
  <ds:schemaRefs>
    <ds:schemaRef ds:uri="http://purl.org/dc/dcmitype/"/>
    <ds:schemaRef ds:uri="http://schemas.microsoft.com/office/infopath/2007/PartnerControls"/>
    <ds:schemaRef ds:uri="36f98b4f-ba65-4a7d-9a34-48b23de556cb"/>
    <ds:schemaRef ds:uri="http://purl.org/dc/elements/1.1/"/>
    <ds:schemaRef ds:uri="http://schemas.microsoft.com/office/2006/metadata/properties"/>
    <ds:schemaRef ds:uri="b179d1cf-dfb1-40de-aaee-7a546bb45d7d"/>
    <ds:schemaRef ds:uri="http://schemas.microsoft.com/office/2006/documentManagement/types"/>
    <ds:schemaRef ds:uri="http://schemas.openxmlformats.org/package/2006/metadata/core-properties"/>
    <ds:schemaRef ds:uri="http://www.w3.org/XML/1998/namespace"/>
    <ds:schemaRef ds:uri="http://purl.org/dc/terms/"/>
  </ds:schemaRefs>
</ds:datastoreItem>
</file>

<file path=customXml/itemProps2.xml><?xml version="1.0" encoding="utf-8"?>
<ds:datastoreItem xmlns:ds="http://schemas.openxmlformats.org/officeDocument/2006/customXml" ds:itemID="{750AF7EA-0D1E-404B-8E33-11E1CAC9C1F7}">
  <ds:schemaRefs>
    <ds:schemaRef ds:uri="http://schemas.microsoft.com/sharepoint/v3/contenttype/forms"/>
  </ds:schemaRefs>
</ds:datastoreItem>
</file>

<file path=customXml/itemProps3.xml><?xml version="1.0" encoding="utf-8"?>
<ds:datastoreItem xmlns:ds="http://schemas.openxmlformats.org/officeDocument/2006/customXml" ds:itemID="{3DC941BF-93A7-4F47-8C5F-8E67A26DDB5C}"/>
</file>

<file path=docProps/app.xml><?xml version="1.0" encoding="utf-8"?>
<Properties xmlns="http://schemas.openxmlformats.org/officeDocument/2006/extended-properties" xmlns:vt="http://schemas.openxmlformats.org/officeDocument/2006/docPropsVTypes">
  <TotalTime>951</TotalTime>
  <Words>3873</Words>
  <Application>Microsoft Office PowerPoint</Application>
  <PresentationFormat>On-screen Show (4:3)</PresentationFormat>
  <Paragraphs>403</Paragraphs>
  <Slides>23</Slides>
  <Notes>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23</vt:i4>
      </vt:variant>
    </vt:vector>
  </HeadingPairs>
  <TitlesOfParts>
    <vt:vector size="29" baseType="lpstr">
      <vt:lpstr>Arial</vt:lpstr>
      <vt:lpstr>Calibri</vt:lpstr>
      <vt:lpstr>Gotham Rounded Book</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Tovey, Helen</dc:creator>
  <cp:lastModifiedBy>Awdur</cp:lastModifiedBy>
  <cp:revision>4</cp:revision>
  <dcterms:created xsi:type="dcterms:W3CDTF">2021-02-25T10:03:20Z</dcterms:created>
  <dcterms:modified xsi:type="dcterms:W3CDTF">2021-12-20T13:40:11Z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0x01010012C688D20975B24D8FB5A95768DE6DF2</vt:lpwstr>
  </property>
</Properties>
</file>