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358" r:id="rId5"/>
    <p:sldId id="349" r:id="rId6"/>
    <p:sldId id="347" r:id="rId7"/>
    <p:sldId id="348" r:id="rId8"/>
    <p:sldId id="351" r:id="rId9"/>
    <p:sldId id="352" r:id="rId10"/>
    <p:sldId id="359"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cCarthy, Alun" initials="MA" lastIdx="11" clrIdx="6">
    <p:extLst>
      <p:ext uri="{19B8F6BF-5375-455C-9EA6-DF929625EA0E}">
        <p15:presenceInfo xmlns:p15="http://schemas.microsoft.com/office/powerpoint/2012/main" userId="S::mccaal@wjec.co.uk::eebe6f78-6347-4a3a-99f8-9a1e12829bb0" providerId="AD"/>
      </p:ext>
    </p:extLst>
  </p:cmAuthor>
  <p:cmAuthor id="1" name="Jones, Nia" initials="JN" lastIdx="1" clrIdx="0"/>
  <p:cmAuthor id="8" name="Melhuish, Sally" initials="MS" lastIdx="14" clrIdx="7">
    <p:extLst>
      <p:ext uri="{19B8F6BF-5375-455C-9EA6-DF929625EA0E}">
        <p15:presenceInfo xmlns:p15="http://schemas.microsoft.com/office/powerpoint/2012/main" userId="S::melhus@wjec.co.uk::1ccacbd0-e470-466d-933a-d978a838c19f" providerId="AD"/>
      </p:ext>
    </p:extLst>
  </p:cmAuthor>
  <p:cmAuthor id="2" name="Webster, Catherine" initials="WC" lastIdx="29"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22"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55A0F"/>
    <a:srgbClr val="FFFF00"/>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43A301-EEF6-4F06-8FC5-9647967E47BE}" v="28" dt="2021-12-20T13:42:18.1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1460"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04/02/2022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04/02/2022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04/02/2022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04/02/2022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165423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04/02/2022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04/02/2022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04/02/2022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04/02/2022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04/02/2022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mailto:GCEGeography@eduqas.co.uk" TargetMode="Externa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40" y="1098550"/>
            <a:ext cx="8446160" cy="3342453"/>
          </a:xfrm>
          <a:prstGeom prst="rect">
            <a:avLst/>
          </a:prstGeom>
          <a:noFill/>
        </p:spPr>
        <p:txBody>
          <a:bodyPr wrap="square" rtlCol="0">
            <a:spAutoFit/>
          </a:bodyPr>
          <a:lstStyle/>
          <a:p>
            <a:pPr>
              <a:lnSpc>
                <a:spcPct val="80000"/>
              </a:lnSpc>
            </a:pPr>
            <a:r>
              <a:rPr lang="en-GB" sz="4400">
                <a:solidFill>
                  <a:schemeClr val="bg1"/>
                </a:solidFill>
                <a:latin typeface="Arial" panose="020B0604020202020204" pitchFamily="34" charset="0"/>
                <a:cs typeface="Arial" panose="020B0604020202020204" pitchFamily="34" charset="0"/>
              </a:rPr>
              <a:t>Assessing WJEC </a:t>
            </a:r>
            <a:r>
              <a:rPr lang="en-GB" sz="4400" err="1">
                <a:solidFill>
                  <a:schemeClr val="bg1"/>
                </a:solidFill>
                <a:latin typeface="Arial" panose="020B0604020202020204" pitchFamily="34" charset="0"/>
                <a:cs typeface="Arial" panose="020B0604020202020204" pitchFamily="34" charset="0"/>
              </a:rPr>
              <a:t>Eduqas</a:t>
            </a:r>
            <a:r>
              <a:rPr lang="en-GB" sz="4400">
                <a:solidFill>
                  <a:schemeClr val="bg1"/>
                </a:solidFill>
                <a:latin typeface="Arial" panose="020B0604020202020204" pitchFamily="34" charset="0"/>
                <a:cs typeface="Arial" panose="020B0604020202020204" pitchFamily="34" charset="0"/>
              </a:rPr>
              <a:t> A level</a:t>
            </a:r>
            <a:r>
              <a:rPr lang="en-GB" sz="4400" i="1">
                <a:solidFill>
                  <a:schemeClr val="bg1"/>
                </a:solidFill>
                <a:latin typeface="Arial" panose="020B0604020202020204" pitchFamily="34" charset="0"/>
                <a:cs typeface="Arial" panose="020B0604020202020204" pitchFamily="34" charset="0"/>
              </a:rPr>
              <a:t> </a:t>
            </a:r>
            <a:r>
              <a:rPr lang="en-GB" sz="4400">
                <a:solidFill>
                  <a:schemeClr val="bg1"/>
                </a:solidFill>
                <a:latin typeface="Arial" panose="020B0604020202020204" pitchFamily="34" charset="0"/>
                <a:cs typeface="Arial" panose="020B0604020202020204" pitchFamily="34" charset="0"/>
              </a:rPr>
              <a:t>Geography</a:t>
            </a:r>
          </a:p>
          <a:p>
            <a:pPr>
              <a:lnSpc>
                <a:spcPct val="80000"/>
              </a:lnSpc>
            </a:pPr>
            <a:endParaRPr lang="en-GB" sz="4400" i="1">
              <a:solidFill>
                <a:schemeClr val="bg1"/>
              </a:solidFill>
              <a:latin typeface="Arial" panose="020B0604020202020204" pitchFamily="34" charset="0"/>
              <a:cs typeface="Arial" panose="020B0604020202020204" pitchFamily="34" charset="0"/>
            </a:endParaRPr>
          </a:p>
          <a:p>
            <a:pPr>
              <a:lnSpc>
                <a:spcPct val="80000"/>
              </a:lnSpc>
            </a:pPr>
            <a:endParaRPr lang="en-GB" sz="4400" i="1">
              <a:solidFill>
                <a:schemeClr val="bg1"/>
              </a:solidFill>
              <a:latin typeface="Arial" panose="020B0604020202020204" pitchFamily="34" charset="0"/>
              <a:cs typeface="Arial" panose="020B0604020202020204" pitchFamily="34" charset="0"/>
            </a:endParaRPr>
          </a:p>
          <a:p>
            <a:pPr>
              <a:lnSpc>
                <a:spcPct val="80000"/>
              </a:lnSpc>
            </a:pPr>
            <a:endParaRPr lang="en-GB" sz="4400" i="1">
              <a:solidFill>
                <a:schemeClr val="bg1"/>
              </a:solidFill>
              <a:latin typeface="Arial" panose="020B0604020202020204" pitchFamily="34" charset="0"/>
              <a:cs typeface="Arial" panose="020B0604020202020204" pitchFamily="34" charset="0"/>
            </a:endParaRPr>
          </a:p>
          <a:p>
            <a:pPr>
              <a:lnSpc>
                <a:spcPct val="80000"/>
              </a:lnSpc>
            </a:pPr>
            <a:endParaRPr lang="en-US" sz="4400" kern="1100" spc="-3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186190"/>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a:t>Understanding the assessment criteria</a:t>
            </a:r>
          </a:p>
          <a:p>
            <a:pPr lvl="0"/>
            <a:endParaRPr lang="en-GB" sz="2400" b="1"/>
          </a:p>
          <a:p>
            <a:pPr lvl="0"/>
            <a:r>
              <a:rPr lang="en-GB" sz="2400"/>
              <a:t>Assessment criteria generally take two forms:</a:t>
            </a:r>
          </a:p>
          <a:p>
            <a:pPr marL="342900" lvl="0" indent="-342900">
              <a:buFont typeface="Arial" panose="020B0604020202020204" pitchFamily="34" charset="0"/>
              <a:buChar char="•"/>
            </a:pPr>
            <a:r>
              <a:rPr lang="en-GB" sz="2400"/>
              <a:t>objective marking – generally for low tariff responses, where knowledge of objective information is being assessed</a:t>
            </a:r>
          </a:p>
          <a:p>
            <a:pPr lvl="0"/>
            <a:endParaRPr lang="en-GB" sz="2400"/>
          </a:p>
          <a:p>
            <a:pPr marL="342900" lvl="0" indent="-342900">
              <a:buFont typeface="Arial" panose="020B0604020202020204" pitchFamily="34" charset="0"/>
              <a:buChar char="•"/>
            </a:pPr>
            <a:r>
              <a:rPr lang="en-GB" sz="2400"/>
              <a:t>the exercising of academic judgement via:</a:t>
            </a:r>
          </a:p>
          <a:p>
            <a:pPr marL="1085850" lvl="1" indent="-342900">
              <a:buFont typeface="Wingdings" panose="05000000000000000000" pitchFamily="2" charset="2"/>
              <a:buChar char="q"/>
            </a:pPr>
            <a:r>
              <a:rPr lang="en-GB"/>
              <a:t>an assessment grid setting out criteria for different levels of response </a:t>
            </a:r>
          </a:p>
          <a:p>
            <a:pPr marL="1085850" lvl="1" indent="-342900">
              <a:buFont typeface="Wingdings" panose="05000000000000000000" pitchFamily="2" charset="2"/>
              <a:buChar char="q"/>
            </a:pPr>
            <a:r>
              <a:rPr lang="en-GB"/>
              <a:t>indicative content, that is, an indication of the kind of content responses may include.</a:t>
            </a:r>
          </a:p>
          <a:p>
            <a:r>
              <a:rPr lang="en-GB" sz="2400"/>
              <a:t> </a:t>
            </a:r>
          </a:p>
          <a:p>
            <a:endParaRPr lang="en-GB" sz="2400" b="1"/>
          </a:p>
        </p:txBody>
      </p:sp>
    </p:spTree>
    <p:extLst>
      <p:ext uri="{BB962C8B-B14F-4D97-AF65-F5344CB8AC3E}">
        <p14:creationId xmlns:p14="http://schemas.microsoft.com/office/powerpoint/2010/main" val="2353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19956" y="1187686"/>
            <a:ext cx="850728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a:t>Understanding the assessment criteria – objective marking</a:t>
            </a:r>
          </a:p>
          <a:p>
            <a:pPr marL="342900" lvl="0" indent="-342900">
              <a:buFont typeface="Arial" panose="020B0604020202020204" pitchFamily="34" charset="0"/>
              <a:buChar char="•"/>
            </a:pPr>
            <a:r>
              <a:rPr lang="en-GB" sz="2200"/>
              <a:t>For questions assessing objective knowledge, the assessment criteria should be applied precisely. Marks should be awarded as indicated and no further subdivision made. </a:t>
            </a:r>
          </a:p>
          <a:p>
            <a:pPr marL="342900" lvl="0" indent="-342900">
              <a:buFont typeface="Arial" panose="020B0604020202020204" pitchFamily="34" charset="0"/>
              <a:buChar char="•"/>
            </a:pPr>
            <a:endParaRPr lang="en-GB" sz="2200"/>
          </a:p>
          <a:p>
            <a:pPr marL="342900" lvl="0" indent="-342900">
              <a:buFont typeface="Arial" panose="020B0604020202020204" pitchFamily="34" charset="0"/>
              <a:buChar char="•"/>
            </a:pPr>
            <a:r>
              <a:rPr lang="en-GB" sz="2200"/>
              <a:t>Where the assessment criteria list points which </a:t>
            </a:r>
            <a:r>
              <a:rPr lang="en-GB" sz="2200" i="1"/>
              <a:t>may </a:t>
            </a:r>
            <a:r>
              <a:rPr lang="en-GB" sz="2200"/>
              <a:t>be included in students' answers, the list is not exhaustive and teachers should credit valid alternative responses which are not listed.  </a:t>
            </a:r>
          </a:p>
          <a:p>
            <a:pPr lvl="0"/>
            <a:endParaRPr lang="en-GB" sz="2200"/>
          </a:p>
          <a:p>
            <a:pPr marL="342900" lvl="0" indent="-342900">
              <a:buFont typeface="Arial" panose="020B0604020202020204" pitchFamily="34" charset="0"/>
              <a:buChar char="•"/>
            </a:pPr>
            <a:r>
              <a:rPr lang="en-GB" sz="2200"/>
              <a:t>In general, credit should be given according to the accuracy and relevance of students’ answers.</a:t>
            </a:r>
          </a:p>
        </p:txBody>
      </p:sp>
    </p:spTree>
    <p:extLst>
      <p:ext uri="{BB962C8B-B14F-4D97-AF65-F5344CB8AC3E}">
        <p14:creationId xmlns:p14="http://schemas.microsoft.com/office/powerpoint/2010/main" val="4026890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79512" y="1052736"/>
            <a:ext cx="8712968" cy="529445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200" b="1"/>
              <a:t>Understanding the assessment criteria – exercising academic judgement through levels of response mark schemes</a:t>
            </a:r>
          </a:p>
          <a:p>
            <a:pPr marL="342900" lvl="0" indent="-342900">
              <a:buFont typeface="Arial" panose="020B0604020202020204" pitchFamily="34" charset="0"/>
              <a:buChar char="•"/>
            </a:pPr>
            <a:r>
              <a:rPr lang="en-GB"/>
              <a:t>Firstly, identify the appropriate band a student’s response falls into according to the criteria. Award a band where the student’s response covers the </a:t>
            </a:r>
            <a:r>
              <a:rPr lang="en-GB" b="1"/>
              <a:t>majority </a:t>
            </a:r>
            <a:r>
              <a:rPr lang="en-GB"/>
              <a:t>of the criteria. </a:t>
            </a:r>
          </a:p>
          <a:p>
            <a:pPr marL="342900" lvl="0" indent="-342900">
              <a:buFont typeface="Arial" panose="020B0604020202020204" pitchFamily="34" charset="0"/>
              <a:buChar char="•"/>
            </a:pPr>
            <a:r>
              <a:rPr lang="en-GB"/>
              <a:t>Secondly, consider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r>
              <a:rPr lang="en-GB"/>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r>
              <a:rPr lang="en-GB"/>
              <a:t>Indicative content is not exhaustive and other valid responses may be credited.</a:t>
            </a:r>
          </a:p>
          <a:p>
            <a:endParaRPr lang="en-GB" sz="2200" b="1"/>
          </a:p>
        </p:txBody>
      </p:sp>
    </p:spTree>
    <p:extLst>
      <p:ext uri="{BB962C8B-B14F-4D97-AF65-F5344CB8AC3E}">
        <p14:creationId xmlns:p14="http://schemas.microsoft.com/office/powerpoint/2010/main" val="3202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54360" y="1222766"/>
            <a:ext cx="843528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a:t>Understanding the assessment criteria – centre-devised assessments</a:t>
            </a:r>
          </a:p>
          <a:p>
            <a:pPr lvl="0"/>
            <a:endParaRPr lang="en-GB" sz="1000"/>
          </a:p>
          <a:p>
            <a:pPr marL="342900" lvl="0" indent="-342900">
              <a:buFont typeface="Arial" panose="020B0604020202020204" pitchFamily="34" charset="0"/>
              <a:buChar char="•"/>
            </a:pPr>
            <a:r>
              <a:rPr lang="en-GB" sz="2200"/>
              <a:t>Teachers should, wherever possible, use the levels of response marking schemes that we have provided in the assessment responses as a starting point for assessing students.</a:t>
            </a:r>
          </a:p>
          <a:p>
            <a:pPr lvl="0"/>
            <a:endParaRPr lang="en-GB" sz="2200"/>
          </a:p>
          <a:p>
            <a:pPr marL="342900" lvl="0" indent="-342900">
              <a:buFont typeface="Arial" panose="020B0604020202020204" pitchFamily="34" charset="0"/>
              <a:buChar char="•"/>
            </a:pPr>
            <a:r>
              <a:rPr lang="en-GB" sz="2200"/>
              <a:t>Indicative content in Eduqas marking schemes can be used as a guide to the types of skills and knowledge expected for the component. </a:t>
            </a:r>
          </a:p>
          <a:p>
            <a:pPr marL="342900" lvl="0" indent="-342900">
              <a:buFont typeface="Arial" panose="020B0604020202020204" pitchFamily="34" charset="0"/>
              <a:buChar char="•"/>
            </a:pPr>
            <a:endParaRPr lang="en-GB" sz="2200"/>
          </a:p>
          <a:p>
            <a:pPr marL="342900" lvl="0" indent="-342900">
              <a:buFont typeface="Arial" panose="020B0604020202020204" pitchFamily="34" charset="0"/>
              <a:buChar char="•"/>
            </a:pPr>
            <a:r>
              <a:rPr lang="en-GB" sz="2200"/>
              <a:t>Indicative content relevant to the centre-devised task will need to be provided by the teacher to accompany the levels of response marking schemes to support internal standardisation and any possible appeals.</a:t>
            </a:r>
          </a:p>
          <a:p>
            <a:pPr lvl="0"/>
            <a:endParaRPr lang="en-GB" sz="2400"/>
          </a:p>
          <a:p>
            <a:endParaRPr lang="en-GB" sz="2400" b="1"/>
          </a:p>
        </p:txBody>
      </p:sp>
    </p:spTree>
    <p:extLst>
      <p:ext uri="{BB962C8B-B14F-4D97-AF65-F5344CB8AC3E}">
        <p14:creationId xmlns:p14="http://schemas.microsoft.com/office/powerpoint/2010/main" val="455897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55600" y="1082416"/>
            <a:ext cx="84328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a:t>Rubric infringements</a:t>
            </a:r>
            <a:endParaRPr lang="en-GB"/>
          </a:p>
          <a:p>
            <a:endParaRPr lang="en-GB" sz="1200"/>
          </a:p>
          <a:p>
            <a:r>
              <a:rPr lang="en-GB"/>
              <a:t>WJEC Eduqas has a consistent way of addressing rubric infringements. Below is a list of the possible infringements which sometimes occur for this qualification:</a:t>
            </a:r>
          </a:p>
          <a:p>
            <a:br>
              <a:rPr lang="en-GB"/>
            </a:br>
            <a:endParaRPr lang="en-GB" sz="2400" b="1"/>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3223456779"/>
              </p:ext>
            </p:extLst>
          </p:nvPr>
        </p:nvGraphicFramePr>
        <p:xfrm>
          <a:off x="426008" y="2742639"/>
          <a:ext cx="8362392" cy="3755321"/>
        </p:xfrm>
        <a:graphic>
          <a:graphicData uri="http://schemas.openxmlformats.org/drawingml/2006/table">
            <a:tbl>
              <a:tblPr firstRow="1" bandRow="1">
                <a:tableStyleId>{5C22544A-7EE6-4342-B048-85BDC9FD1C3A}</a:tableStyleId>
              </a:tblPr>
              <a:tblGrid>
                <a:gridCol w="3012136">
                  <a:extLst>
                    <a:ext uri="{9D8B030D-6E8A-4147-A177-3AD203B41FA5}">
                      <a16:colId xmlns:a16="http://schemas.microsoft.com/office/drawing/2014/main" val="3119963982"/>
                    </a:ext>
                  </a:extLst>
                </a:gridCol>
                <a:gridCol w="5350256">
                  <a:extLst>
                    <a:ext uri="{9D8B030D-6E8A-4147-A177-3AD203B41FA5}">
                      <a16:colId xmlns:a16="http://schemas.microsoft.com/office/drawing/2014/main" val="1991654297"/>
                    </a:ext>
                  </a:extLst>
                </a:gridCol>
              </a:tblGrid>
              <a:tr h="372041">
                <a:tc>
                  <a:txBody>
                    <a:bodyPr/>
                    <a:lstStyle/>
                    <a:p>
                      <a:pPr algn="ctr"/>
                      <a:r>
                        <a:rPr lang="en-GB" sz="1700">
                          <a:latin typeface="Arial" panose="020B0604020202020204" pitchFamily="34" charset="0"/>
                          <a:cs typeface="Arial" panose="020B0604020202020204" pitchFamily="34" charset="0"/>
                        </a:rPr>
                        <a:t>Type of infringement</a:t>
                      </a:r>
                    </a:p>
                  </a:txBody>
                  <a:tcPr/>
                </a:tc>
                <a:tc>
                  <a:txBody>
                    <a:bodyPr/>
                    <a:lstStyle/>
                    <a:p>
                      <a:pPr algn="ctr"/>
                      <a:r>
                        <a:rPr lang="en-GB" sz="1700">
                          <a:latin typeface="Arial" panose="020B0604020202020204" pitchFamily="34" charset="0"/>
                          <a:cs typeface="Arial" panose="020B0604020202020204" pitchFamily="34" charset="0"/>
                        </a:rPr>
                        <a:t>Action</a:t>
                      </a:r>
                    </a:p>
                  </a:txBody>
                  <a:tcPr/>
                </a:tc>
                <a:extLst>
                  <a:ext uri="{0D108BD9-81ED-4DB2-BD59-A6C34878D82A}">
                    <a16:rowId xmlns:a16="http://schemas.microsoft.com/office/drawing/2014/main" val="2455063329"/>
                  </a:ext>
                </a:extLst>
              </a:tr>
              <a:tr h="372041">
                <a:tc>
                  <a:txBody>
                    <a:bodyPr/>
                    <a:lstStyle/>
                    <a:p>
                      <a:r>
                        <a:rPr lang="en-GB" sz="1700">
                          <a:latin typeface="Arial" panose="020B0604020202020204" pitchFamily="34" charset="0"/>
                          <a:cs typeface="Arial" panose="020B0604020202020204" pitchFamily="34" charset="0"/>
                        </a:rPr>
                        <a:t>Answering more than the stipulated number of questions/providing more than the stipulated number of examples e.g.if the question asks for </a:t>
                      </a:r>
                      <a:r>
                        <a:rPr lang="en-GB" sz="1700" b="1">
                          <a:latin typeface="Arial" panose="020B0604020202020204" pitchFamily="34" charset="0"/>
                          <a:cs typeface="Arial" panose="020B0604020202020204" pitchFamily="34" charset="0"/>
                        </a:rPr>
                        <a:t>one</a:t>
                      </a:r>
                      <a:r>
                        <a:rPr lang="en-GB" sz="1700">
                          <a:latin typeface="Arial" panose="020B0604020202020204" pitchFamily="34" charset="0"/>
                          <a:cs typeface="Arial" panose="020B0604020202020204" pitchFamily="34" charset="0"/>
                        </a:rPr>
                        <a:t> strategy.</a:t>
                      </a:r>
                    </a:p>
                  </a:txBody>
                  <a:tcPr/>
                </a:tc>
                <a:tc>
                  <a:txBody>
                    <a:bodyPr/>
                    <a:lstStyle/>
                    <a:p>
                      <a:pPr marL="285750" lvl="0" indent="-285750">
                        <a:buFont typeface="Arial" panose="020B0604020202020204" pitchFamily="34" charset="0"/>
                        <a:buChar char="•"/>
                      </a:pPr>
                      <a:r>
                        <a:rPr lang="en-GB" sz="1700" kern="1200">
                          <a:solidFill>
                            <a:schemeClr val="dk1"/>
                          </a:solidFill>
                          <a:effectLst/>
                          <a:latin typeface="Arial" panose="020B0604020202020204" pitchFamily="34" charset="0"/>
                          <a:ea typeface="+mn-ea"/>
                          <a:cs typeface="Arial" panose="020B0604020202020204" pitchFamily="34" charset="0"/>
                        </a:rPr>
                        <a:t>Mark all optional questions/content that the student has attempted.  </a:t>
                      </a:r>
                    </a:p>
                    <a:p>
                      <a:pPr marL="285750" lvl="0" indent="-285750">
                        <a:buFont typeface="Arial" panose="020B0604020202020204" pitchFamily="34" charset="0"/>
                        <a:buChar char="•"/>
                      </a:pPr>
                      <a:r>
                        <a:rPr lang="en-GB" sz="1700" kern="1200">
                          <a:solidFill>
                            <a:schemeClr val="dk1"/>
                          </a:solidFill>
                          <a:effectLst/>
                          <a:latin typeface="Arial" panose="020B0604020202020204" pitchFamily="34" charset="0"/>
                          <a:ea typeface="+mn-ea"/>
                          <a:cs typeface="Arial" panose="020B0604020202020204" pitchFamily="34" charset="0"/>
                        </a:rPr>
                        <a:t>Determine which of the attempted routes through the rubric elicits the highest mark. </a:t>
                      </a:r>
                    </a:p>
                    <a:p>
                      <a:pPr marL="285750" lvl="0" indent="-285750">
                        <a:buFont typeface="Arial" panose="020B0604020202020204" pitchFamily="34" charset="0"/>
                        <a:buChar char="•"/>
                      </a:pPr>
                      <a:r>
                        <a:rPr lang="en-GB" sz="1700" kern="1200">
                          <a:solidFill>
                            <a:schemeClr val="dk1"/>
                          </a:solidFill>
                          <a:effectLst/>
                          <a:latin typeface="Arial" panose="020B0604020202020204" pitchFamily="34" charset="0"/>
                          <a:ea typeface="+mn-ea"/>
                          <a:cs typeface="Arial" panose="020B0604020202020204" pitchFamily="34" charset="0"/>
                        </a:rPr>
                        <a:t>Award highest mark.</a:t>
                      </a:r>
                      <a:endParaRPr lang="en-GB" sz="17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46666690"/>
                  </a:ext>
                </a:extLst>
              </a:tr>
              <a:tr h="372041">
                <a:tc>
                  <a:txBody>
                    <a:bodyPr/>
                    <a:lstStyle/>
                    <a:p>
                      <a:r>
                        <a:rPr lang="en-GB" sz="1700" kern="1200">
                          <a:solidFill>
                            <a:schemeClr val="dk1"/>
                          </a:solidFill>
                          <a:effectLst/>
                          <a:latin typeface="Arial" panose="020B0604020202020204" pitchFamily="34" charset="0"/>
                          <a:ea typeface="+mn-ea"/>
                          <a:cs typeface="Arial" panose="020B0604020202020204" pitchFamily="34" charset="0"/>
                        </a:rPr>
                        <a:t>Where the correct answer has been clearly crossed out.</a:t>
                      </a:r>
                      <a:endParaRPr lang="en-GB" sz="1700">
                        <a:latin typeface="Arial" panose="020B0604020202020204" pitchFamily="34" charset="0"/>
                        <a:cs typeface="Arial" panose="020B0604020202020204" pitchFamily="34" charset="0"/>
                      </a:endParaRPr>
                    </a:p>
                  </a:txBody>
                  <a:tcPr/>
                </a:tc>
                <a:tc>
                  <a:txBody>
                    <a:bodyPr/>
                    <a:lstStyle/>
                    <a:p>
                      <a:r>
                        <a:rPr lang="en-GB" sz="1700" kern="1200">
                          <a:solidFill>
                            <a:schemeClr val="dk1"/>
                          </a:solidFill>
                          <a:effectLst/>
                          <a:latin typeface="Arial" panose="020B0604020202020204" pitchFamily="34" charset="0"/>
                          <a:ea typeface="+mn-ea"/>
                          <a:cs typeface="Arial" panose="020B0604020202020204" pitchFamily="34" charset="0"/>
                        </a:rPr>
                        <a:t>If the student writes and then crosses out the correct answer, do not award the mark, even if no other answer is offered.</a:t>
                      </a:r>
                      <a:endParaRPr lang="en-GB" sz="17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47109016"/>
                  </a:ext>
                </a:extLst>
              </a:tr>
              <a:tr h="372041">
                <a:tc>
                  <a:txBody>
                    <a:bodyPr/>
                    <a:lstStyle/>
                    <a:p>
                      <a:r>
                        <a:rPr lang="en-GB" sz="1700" kern="1200">
                          <a:solidFill>
                            <a:schemeClr val="dk1"/>
                          </a:solidFill>
                          <a:effectLst/>
                          <a:latin typeface="Arial" panose="020B0604020202020204" pitchFamily="34" charset="0"/>
                          <a:ea typeface="+mn-ea"/>
                          <a:cs typeface="Arial" panose="020B0604020202020204" pitchFamily="34" charset="0"/>
                        </a:rPr>
                        <a:t>Incorrect numbering of an answer.</a:t>
                      </a:r>
                      <a:endParaRPr lang="en-GB" sz="170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GB" sz="1700" kern="1200">
                          <a:solidFill>
                            <a:schemeClr val="dk1"/>
                          </a:solidFill>
                          <a:effectLst/>
                          <a:latin typeface="Arial" panose="020B0604020202020204" pitchFamily="34" charset="0"/>
                          <a:ea typeface="+mn-ea"/>
                          <a:cs typeface="Arial" panose="020B0604020202020204" pitchFamily="34" charset="0"/>
                        </a:rPr>
                        <a:t>If it is obvious which question is being answered, award marks as per the marking scheme for the question focused on by the student.</a:t>
                      </a:r>
                    </a:p>
                  </a:txBody>
                  <a:tcPr/>
                </a:tc>
                <a:extLst>
                  <a:ext uri="{0D108BD9-81ED-4DB2-BD59-A6C34878D82A}">
                    <a16:rowId xmlns:a16="http://schemas.microsoft.com/office/drawing/2014/main" val="3525675317"/>
                  </a:ext>
                </a:extLst>
              </a:tr>
            </a:tbl>
          </a:graphicData>
        </a:graphic>
      </p:graphicFrame>
    </p:spTree>
    <p:extLst>
      <p:ext uri="{BB962C8B-B14F-4D97-AF65-F5344CB8AC3E}">
        <p14:creationId xmlns:p14="http://schemas.microsoft.com/office/powerpoint/2010/main" val="3427985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323528" y="1484784"/>
            <a:ext cx="7848872" cy="2769989"/>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a:solidFill>
                  <a:schemeClr val="bg1"/>
                </a:solidFill>
              </a:rPr>
            </a:br>
            <a:r>
              <a:rPr lang="en-US">
                <a:hlinkClick r:id="rId2"/>
              </a:rPr>
              <a:t>GCEGeography@eduqas.</a:t>
            </a:r>
            <a:r>
              <a:rPr lang="en-US" dirty="0">
                <a:hlinkClick r:id="rId2"/>
              </a:rPr>
              <a:t>co</a:t>
            </a:r>
            <a:r>
              <a:rPr lang="en-US">
                <a:hlinkClick r:id="rId2"/>
              </a:rPr>
              <a:t>.uk</a:t>
            </a:r>
            <a:endParaRPr lang="en-US"/>
          </a:p>
          <a:p>
            <a:endParaRPr lang="en-GB" dirty="0"/>
          </a:p>
        </p:txBody>
      </p:sp>
      <p:pic>
        <p:nvPicPr>
          <p:cNvPr id="3" name="Picture 2" descr="Z:\Pictures\logos\WJEC_Logo_RGB.jpg">
            <a:extLst>
              <a:ext uri="{FF2B5EF4-FFF2-40B4-BE49-F238E27FC236}">
                <a16:creationId xmlns:a16="http://schemas.microsoft.com/office/drawing/2014/main" id="{C0A56F52-DAC7-4D1D-868C-BCBF4B5C53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949280"/>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6104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643588-0C81-4354-9345-A6BA18BA9527}">
  <ds:schemaRefs>
    <ds:schemaRef ds:uri="http://purl.org/dc/elements/1.1/"/>
    <ds:schemaRef ds:uri="http://schemas.microsoft.com/office/2006/metadata/properties"/>
    <ds:schemaRef ds:uri="cd497dfa-9c52-4b77-9510-d5d8b75d053a"/>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6f98b4f-ba65-4a7d-9a34-48b23de556cb"/>
    <ds:schemaRef ds:uri="http://www.w3.org/XML/1998/namespace"/>
    <ds:schemaRef ds:uri="http://purl.org/dc/dcmitype/"/>
  </ds:schemaRefs>
</ds:datastoreItem>
</file>

<file path=customXml/itemProps2.xml><?xml version="1.0" encoding="utf-8"?>
<ds:datastoreItem xmlns:ds="http://schemas.openxmlformats.org/officeDocument/2006/customXml" ds:itemID="{A1641AC2-9785-4326-8092-7FDCF5D4AF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0AF7EA-0D1E-404B-8E33-11E1CAC9C1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TotalTime>
  <Words>568</Words>
  <Application>Microsoft Office PowerPoint</Application>
  <PresentationFormat>On-screen Show (4:3)</PresentationFormat>
  <Paragraphs>52</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Gotham Rounded Book</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Christopher Barfoot</cp:lastModifiedBy>
  <cp:revision>4</cp:revision>
  <dcterms:created xsi:type="dcterms:W3CDTF">2021-02-25T10:03:20Z</dcterms:created>
  <dcterms:modified xsi:type="dcterms:W3CDTF">2022-02-04T16:51:10Z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