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358" r:id="rId5"/>
    <p:sldId id="372" r:id="rId6"/>
    <p:sldId id="373" r:id="rId7"/>
    <p:sldId id="397" r:id="rId8"/>
    <p:sldId id="374" r:id="rId9"/>
    <p:sldId id="375" r:id="rId10"/>
    <p:sldId id="379" r:id="rId11"/>
    <p:sldId id="392" r:id="rId12"/>
    <p:sldId id="389" r:id="rId13"/>
    <p:sldId id="393" r:id="rId14"/>
    <p:sldId id="381" r:id="rId15"/>
    <p:sldId id="390" r:id="rId16"/>
    <p:sldId id="394" r:id="rId17"/>
    <p:sldId id="395" r:id="rId18"/>
    <p:sldId id="383" r:id="rId19"/>
    <p:sldId id="384" r:id="rId20"/>
    <p:sldId id="396" r:id="rId21"/>
    <p:sldId id="385" r:id="rId22"/>
    <p:sldId id="386" r:id="rId23"/>
    <p:sldId id="377" r:id="rId24"/>
    <p:sldId id="35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43B343-A51E-4ED6-9F1F-59A9F04377AC}" v="1" dt="2021-12-20T13:48:34.1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94291" autoAdjust="0"/>
  </p:normalViewPr>
  <p:slideViewPr>
    <p:cSldViewPr>
      <p:cViewPr varScale="1">
        <p:scale>
          <a:sx n="99" d="100"/>
          <a:sy n="99" d="100"/>
        </p:scale>
        <p:origin x="762" y="5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s, Erin" userId="279b5812-81cd-48e2-ba14-0fab1b8988a2" providerId="ADAL" clId="{811799D0-7089-4175-BDD4-571065337930}"/>
    <pc:docChg chg="modSld">
      <pc:chgData name="Roberts, Erin" userId="279b5812-81cd-48e2-ba14-0fab1b8988a2" providerId="ADAL" clId="{811799D0-7089-4175-BDD4-571065337930}" dt="2021-12-20T13:51:08.384" v="0" actId="20577"/>
      <pc:docMkLst>
        <pc:docMk/>
      </pc:docMkLst>
      <pc:sldChg chg="modSp mod">
        <pc:chgData name="Roberts, Erin" userId="279b5812-81cd-48e2-ba14-0fab1b8988a2" providerId="ADAL" clId="{811799D0-7089-4175-BDD4-571065337930}" dt="2021-12-20T13:51:08.384" v="0" actId="20577"/>
        <pc:sldMkLst>
          <pc:docMk/>
          <pc:sldMk cId="386170809" sldId="372"/>
        </pc:sldMkLst>
        <pc:spChg chg="mod">
          <ac:chgData name="Roberts, Erin" userId="279b5812-81cd-48e2-ba14-0fab1b8988a2" providerId="ADAL" clId="{811799D0-7089-4175-BDD4-571065337930}" dt="2021-12-20T13:51:08.384" v="0" actId="20577"/>
          <ac:spMkLst>
            <pc:docMk/>
            <pc:sldMk cId="386170809" sldId="372"/>
            <ac:spMk id="6" creationId="{8FE6E631-33AE-4BF8-9811-2508E55659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20/12/2021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dirty="0"/>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dirty="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20/12/2021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3342453"/>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i="1" dirty="0">
                <a:solidFill>
                  <a:schemeClr val="bg1"/>
                </a:solidFill>
                <a:latin typeface="Arial" panose="020B0604020202020204" pitchFamily="34" charset="0"/>
                <a:cs typeface="Arial" panose="020B0604020202020204" pitchFamily="34" charset="0"/>
              </a:rPr>
              <a:t>AS Geography</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439629-80B1-4EEE-B213-FD9871EB3653}"/>
              </a:ext>
            </a:extLst>
          </p:cNvPr>
          <p:cNvPicPr>
            <a:picLocks noChangeAspect="1"/>
          </p:cNvPicPr>
          <p:nvPr/>
        </p:nvPicPr>
        <p:blipFill>
          <a:blip r:embed="rId2"/>
          <a:stretch>
            <a:fillRect/>
          </a:stretch>
        </p:blipFill>
        <p:spPr>
          <a:xfrm>
            <a:off x="1874521" y="1810338"/>
            <a:ext cx="5432549" cy="4370319"/>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45579" y="2924944"/>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1988840"/>
            <a:ext cx="1691351" cy="4750682"/>
          </a:xfrm>
          <a:prstGeom prst="wedgeRectCallout">
            <a:avLst>
              <a:gd name="adj1" fmla="val -63879"/>
              <a:gd name="adj2" fmla="val 222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Questions based on glaciated landscapes will test similar skills. This geographical skills question requires learners </a:t>
            </a:r>
            <a:r>
              <a:rPr lang="en-GB" sz="1400"/>
              <a:t>to analyse </a:t>
            </a:r>
            <a:r>
              <a:rPr lang="en-GB" sz="1400" dirty="0"/>
              <a:t>the resource to describe the pattern shown. An overall sense of pattern is required for marks in Band 3. In response to the command ‘Use Figure 3’ , the most successful responses will support points with evidence drawn directly from the figure. </a:t>
            </a:r>
          </a:p>
        </p:txBody>
      </p:sp>
    </p:spTree>
    <p:extLst>
      <p:ext uri="{BB962C8B-B14F-4D97-AF65-F5344CB8AC3E}">
        <p14:creationId xmlns:p14="http://schemas.microsoft.com/office/powerpoint/2010/main" val="712799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9079D0B-E2A8-48C2-8D0C-214EDC5D14F5}"/>
              </a:ext>
            </a:extLst>
          </p:cNvPr>
          <p:cNvPicPr>
            <a:picLocks noChangeAspect="1"/>
          </p:cNvPicPr>
          <p:nvPr/>
        </p:nvPicPr>
        <p:blipFill>
          <a:blip r:embed="rId2"/>
          <a:stretch>
            <a:fillRect/>
          </a:stretch>
        </p:blipFill>
        <p:spPr>
          <a:xfrm>
            <a:off x="1790805" y="1844824"/>
            <a:ext cx="4941435" cy="4204801"/>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6-mark questions testing AO1</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07504" y="2238801"/>
            <a:ext cx="1632205" cy="3933742"/>
          </a:xfrm>
          <a:prstGeom prst="wedgeRectCallout">
            <a:avLst>
              <a:gd name="adj1" fmla="val 56745"/>
              <a:gd name="adj2" fmla="val -180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Where more than two types are identified, credit the two strongest discussions.</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843126" y="2276872"/>
            <a:ext cx="1947672" cy="4425111"/>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use knowledge and understanding directly contained in the specification. The question requires learners to identify characteristics of </a:t>
            </a:r>
            <a:r>
              <a:rPr lang="en-GB" sz="1400" b="1" dirty="0"/>
              <a:t>two</a:t>
            </a:r>
            <a:r>
              <a:rPr lang="en-GB" sz="1400" dirty="0"/>
              <a:t> types of eruption. The most successful responses will focus clearly defined characteristics of both eruptions. Where one type is well developed and linked to characteristics, marks in Band 2 can be awarded.</a:t>
            </a:r>
          </a:p>
        </p:txBody>
      </p:sp>
    </p:spTree>
    <p:extLst>
      <p:ext uri="{BB962C8B-B14F-4D97-AF65-F5344CB8AC3E}">
        <p14:creationId xmlns:p14="http://schemas.microsoft.com/office/powerpoint/2010/main" val="363292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6-mark questions testing AO1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111744" cy="3797193"/>
          </a:xfrm>
          <a:prstGeom prst="rect">
            <a:avLst/>
          </a:prstGeom>
          <a:noFill/>
        </p:spPr>
        <p:txBody>
          <a:bodyPr wrap="square" rtlCol="0">
            <a:spAutoFit/>
          </a:bodyPr>
          <a:lstStyle/>
          <a:p>
            <a:pPr>
              <a:lnSpc>
                <a:spcPct val="150000"/>
              </a:lnSpc>
            </a:pPr>
            <a:r>
              <a:rPr lang="en-GB" dirty="0">
                <a:latin typeface="Segoe Print" panose="02000600000000000000" pitchFamily="2" charset="0"/>
              </a:rPr>
              <a:t>A Hawaiian eruption is the least explosive type of eruption, during which lava will flow freely from a vent. There will be little ash produced. But large quantities of lava is produced and emitted from gently sloping shield volcanoes.</a:t>
            </a:r>
          </a:p>
          <a:p>
            <a:pPr>
              <a:lnSpc>
                <a:spcPct val="150000"/>
              </a:lnSpc>
            </a:pPr>
            <a:r>
              <a:rPr lang="en-GB" dirty="0">
                <a:latin typeface="Segoe Print" panose="02000600000000000000" pitchFamily="2" charset="0"/>
              </a:rPr>
              <a:t>A Plinian eruption is the most explosive type of eruption in which large quantities of ash and tephra are erupted. There will be little lava emitted, which will be very viscous, and pyroclastic flows are not uncommon. The volcanoes are stratovolcanoes with very steep sides. The eruption may blow the top off the volcano.</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5524" y="3314433"/>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2492896"/>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7952" y="4149080"/>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355600" y="5825228"/>
            <a:ext cx="8111744" cy="923330"/>
          </a:xfrm>
          <a:prstGeom prst="rect">
            <a:avLst/>
          </a:prstGeom>
          <a:noFill/>
        </p:spPr>
        <p:txBody>
          <a:bodyPr wrap="square" rtlCol="0">
            <a:spAutoFit/>
          </a:bodyPr>
          <a:lstStyle/>
          <a:p>
            <a:r>
              <a:rPr lang="en-GB" dirty="0">
                <a:solidFill>
                  <a:srgbClr val="FF0000"/>
                </a:solidFill>
              </a:rPr>
              <a:t>This response is awarded a mark in Band 3: 6 marks. Two types of eruption are clearly identified and characteristics of each are discussed in detail using appropriate and developed geographical terminology.</a:t>
            </a:r>
          </a:p>
        </p:txBody>
      </p:sp>
      <p:pic>
        <p:nvPicPr>
          <p:cNvPr id="13" name="Picture 12" descr="Shape, arrow&#10;&#10;Description automatically generated">
            <a:extLst>
              <a:ext uri="{FF2B5EF4-FFF2-40B4-BE49-F238E27FC236}">
                <a16:creationId xmlns:a16="http://schemas.microsoft.com/office/drawing/2014/main" id="{3881F311-E692-4989-945B-FB0D58E5D4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4533609"/>
            <a:ext cx="384048" cy="384048"/>
          </a:xfrm>
          <a:prstGeom prst="rect">
            <a:avLst/>
          </a:prstGeom>
        </p:spPr>
      </p:pic>
      <p:pic>
        <p:nvPicPr>
          <p:cNvPr id="14" name="Picture 13" descr="Shape, arrow&#10;&#10;Description automatically generated">
            <a:extLst>
              <a:ext uri="{FF2B5EF4-FFF2-40B4-BE49-F238E27FC236}">
                <a16:creationId xmlns:a16="http://schemas.microsoft.com/office/drawing/2014/main" id="{0F92AEB0-831A-47C7-80F6-7589453413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3600" y="4593349"/>
            <a:ext cx="384048" cy="384048"/>
          </a:xfrm>
          <a:prstGeom prst="rect">
            <a:avLst/>
          </a:prstGeom>
        </p:spPr>
      </p:pic>
      <p:pic>
        <p:nvPicPr>
          <p:cNvPr id="15" name="Picture 14" descr="Shape, arrow&#10;&#10;Description automatically generated">
            <a:extLst>
              <a:ext uri="{FF2B5EF4-FFF2-40B4-BE49-F238E27FC236}">
                <a16:creationId xmlns:a16="http://schemas.microsoft.com/office/drawing/2014/main" id="{2614E827-EEC7-4748-BB9C-B1C547F626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2120" y="4977397"/>
            <a:ext cx="384048" cy="384048"/>
          </a:xfrm>
          <a:prstGeom prst="rect">
            <a:avLst/>
          </a:prstGeom>
        </p:spPr>
      </p:pic>
    </p:spTree>
    <p:extLst>
      <p:ext uri="{BB962C8B-B14F-4D97-AF65-F5344CB8AC3E}">
        <p14:creationId xmlns:p14="http://schemas.microsoft.com/office/powerpoint/2010/main" val="2025395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384953-A5EA-4535-AC98-33156B89361F}"/>
              </a:ext>
            </a:extLst>
          </p:cNvPr>
          <p:cNvPicPr>
            <a:picLocks noChangeAspect="1"/>
          </p:cNvPicPr>
          <p:nvPr/>
        </p:nvPicPr>
        <p:blipFill>
          <a:blip r:embed="rId2"/>
          <a:stretch>
            <a:fillRect/>
          </a:stretch>
        </p:blipFill>
        <p:spPr>
          <a:xfrm>
            <a:off x="1855630" y="1879204"/>
            <a:ext cx="5280514" cy="4862163"/>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10 or 15-mark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79512" y="2204864"/>
            <a:ext cx="1632205" cy="3933742"/>
          </a:xfrm>
          <a:prstGeom prst="wedgeRectCallout">
            <a:avLst>
              <a:gd name="adj1" fmla="val 57245"/>
              <a:gd name="adj2" fmla="val -198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for each AO,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184840" y="1844824"/>
            <a:ext cx="1707640" cy="4896543"/>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a:t>
            </a:r>
            <a:r>
              <a:rPr lang="en-GB" sz="1400"/>
              <a:t>to demonstrate </a:t>
            </a:r>
            <a:r>
              <a:rPr lang="en-GB" sz="1400" dirty="0"/>
              <a:t>and apply their knowledge and understanding of the role of aeolian processes in the formation of sand dunes. An evaluative conclusion to the debate can gain AO2 credit but in questions such as this on, where marks are weighted towards AO1, a conclusion is not necessary in order to achieve marks in Band 3 for AO2.</a:t>
            </a:r>
          </a:p>
        </p:txBody>
      </p:sp>
    </p:spTree>
    <p:extLst>
      <p:ext uri="{BB962C8B-B14F-4D97-AF65-F5344CB8AC3E}">
        <p14:creationId xmlns:p14="http://schemas.microsoft.com/office/powerpoint/2010/main" val="526779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25AC00-903C-4916-85F0-1EB454BAD33F}"/>
              </a:ext>
            </a:extLst>
          </p:cNvPr>
          <p:cNvPicPr>
            <a:picLocks noChangeAspect="1"/>
          </p:cNvPicPr>
          <p:nvPr/>
        </p:nvPicPr>
        <p:blipFill>
          <a:blip r:embed="rId2"/>
          <a:stretch>
            <a:fillRect/>
          </a:stretch>
        </p:blipFill>
        <p:spPr>
          <a:xfrm>
            <a:off x="2367819" y="1591834"/>
            <a:ext cx="4168304" cy="5266166"/>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10 or 15-mark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530272" y="1825139"/>
            <a:ext cx="1632205" cy="4540908"/>
          </a:xfrm>
          <a:prstGeom prst="wedgeRectCallout">
            <a:avLst>
              <a:gd name="adj1" fmla="val 71311"/>
              <a:gd name="adj2" fmla="val -252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AO1 focuses on knowledge and understanding of the role of wind in sand dune formation. An overview of the focus of each assessment objective is provided at the head of each column within the banded mark scheme. Appropriate case study material is rewarded within AO1.</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697980" y="2132856"/>
            <a:ext cx="2203704" cy="4414248"/>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a:t>For AO2 marks, </a:t>
            </a:r>
            <a:r>
              <a:rPr lang="en-GB" sz="1400" dirty="0"/>
              <a:t>learners are required to apply their knowledge and understanding to critically examine the role of aeolian processes in sand dune formation. A thorough evaluation may consider how the role of wind may vary in different areas of the dunes or how the inter-relationships between wind and other factors may be important. A partial or limited examination may make simpler statements relating to the impacts on both groups e.g. ‘wind is </a:t>
            </a:r>
            <a:r>
              <a:rPr lang="en-GB" sz="1400"/>
              <a:t>very important to..’, </a:t>
            </a:r>
            <a:r>
              <a:rPr lang="en-GB" sz="1400" dirty="0"/>
              <a:t>which may be unsubstantiated.</a:t>
            </a:r>
          </a:p>
        </p:txBody>
      </p:sp>
    </p:spTree>
    <p:extLst>
      <p:ext uri="{BB962C8B-B14F-4D97-AF65-F5344CB8AC3E}">
        <p14:creationId xmlns:p14="http://schemas.microsoft.com/office/powerpoint/2010/main" val="2590626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11A81B-A66E-4F3B-A1E9-EC465BC1A3B0}"/>
              </a:ext>
            </a:extLst>
          </p:cNvPr>
          <p:cNvPicPr>
            <a:picLocks noChangeAspect="1"/>
          </p:cNvPicPr>
          <p:nvPr/>
        </p:nvPicPr>
        <p:blipFill>
          <a:blip r:embed="rId2"/>
          <a:stretch>
            <a:fillRect/>
          </a:stretch>
        </p:blipFill>
        <p:spPr>
          <a:xfrm>
            <a:off x="2195736" y="1669482"/>
            <a:ext cx="4536504" cy="5132598"/>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5496" y="1187686"/>
            <a:ext cx="9108504"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dirty="0"/>
              <a:t>Assessment Criteria</a:t>
            </a:r>
            <a:r>
              <a:rPr lang="en-GB" sz="2200" b="1"/>
              <a:t>: 12, 15 or 20-mark </a:t>
            </a:r>
            <a:r>
              <a:rPr lang="en-GB" sz="2200" b="1" dirty="0"/>
              <a:t>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402924" y="2432305"/>
            <a:ext cx="1632205" cy="393374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for each AO,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869374" y="2432305"/>
            <a:ext cx="2032310" cy="3961979"/>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a:t>
            </a:r>
            <a:r>
              <a:rPr lang="en-GB" sz="1400"/>
              <a:t>to demonstrate </a:t>
            </a:r>
            <a:r>
              <a:rPr lang="en-GB" sz="1400" dirty="0"/>
              <a:t>and apply their knowledge and understanding of impacts of volcanic eruptions and their associated hazards to discuss variations in impacts at different scales. In essay questions such as this one, where the balance of marks available for AO1 and AO2 are weighted towards AO2, a substantiated conclusion is required for AO2 marks in Band 3.</a:t>
            </a:r>
          </a:p>
        </p:txBody>
      </p:sp>
    </p:spTree>
    <p:extLst>
      <p:ext uri="{BB962C8B-B14F-4D97-AF65-F5344CB8AC3E}">
        <p14:creationId xmlns:p14="http://schemas.microsoft.com/office/powerpoint/2010/main" val="732975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3CEB078-424D-4CF4-8411-AA881D92B3D0}"/>
              </a:ext>
            </a:extLst>
          </p:cNvPr>
          <p:cNvPicPr>
            <a:picLocks noChangeAspect="1"/>
          </p:cNvPicPr>
          <p:nvPr/>
        </p:nvPicPr>
        <p:blipFill>
          <a:blip r:embed="rId2"/>
          <a:stretch>
            <a:fillRect/>
          </a:stretch>
        </p:blipFill>
        <p:spPr>
          <a:xfrm>
            <a:off x="2051720" y="1628800"/>
            <a:ext cx="4464496" cy="5157262"/>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0" y="1187686"/>
            <a:ext cx="91440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a:t>Assessment Criteria: 12, 15 or 20-mark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42316" y="2132856"/>
            <a:ext cx="1632205" cy="4103352"/>
          </a:xfrm>
          <a:prstGeom prst="wedgeRectCallout">
            <a:avLst>
              <a:gd name="adj1" fmla="val 71311"/>
              <a:gd name="adj2" fmla="val -252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AO1 focuses on knowledge and understanding of the impacts of tectonic hazards. An overview of the focus of each assessment objective is provided at the head of each column within the banded mark scheme. Appropriate case study material is rewarded within AO1.</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697980" y="1772816"/>
            <a:ext cx="2203704" cy="5013246"/>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a:t>For AO2 marks, </a:t>
            </a:r>
            <a:r>
              <a:rPr lang="en-GB" sz="1400" dirty="0"/>
              <a:t>learners are required to apply their knowledge and understanding to critically appraise the statement. A thorough discussion will acknowledge variations in impacts at different scales and recognise the complexities of the relationship between hazards and impacts. Stronger responses may link variations in impacts to a range of factors e.g. nature of the hazard and/or type/scale of eruption leading to impacts at different scales. A partial or limited discussion may make simpler statements in support of, or in opposition to, the statement.</a:t>
            </a:r>
          </a:p>
        </p:txBody>
      </p:sp>
    </p:spTree>
    <p:extLst>
      <p:ext uri="{BB962C8B-B14F-4D97-AF65-F5344CB8AC3E}">
        <p14:creationId xmlns:p14="http://schemas.microsoft.com/office/powerpoint/2010/main" val="1887727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47FE0E-AFEE-4D44-A780-2D5A8D04A86D}"/>
              </a:ext>
            </a:extLst>
          </p:cNvPr>
          <p:cNvPicPr>
            <a:picLocks noChangeAspect="1"/>
          </p:cNvPicPr>
          <p:nvPr/>
        </p:nvPicPr>
        <p:blipFill>
          <a:blip r:embed="rId2"/>
          <a:stretch>
            <a:fillRect/>
          </a:stretch>
        </p:blipFill>
        <p:spPr>
          <a:xfrm>
            <a:off x="1927516" y="2060848"/>
            <a:ext cx="5168892" cy="3888432"/>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a:t>
            </a:r>
            <a:r>
              <a:rPr lang="en-GB" sz="2300" b="1"/>
              <a:t>: 10-mark </a:t>
            </a:r>
            <a:r>
              <a:rPr lang="en-GB" sz="2300" b="1" dirty="0"/>
              <a:t>questions </a:t>
            </a:r>
            <a:r>
              <a:rPr lang="en-GB" sz="2300" b="1"/>
              <a:t>testing AO2 (21stCC)</a:t>
            </a:r>
            <a:endParaRPr lang="en-GB" sz="2300" b="1" dirty="0"/>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28975" y="2204864"/>
            <a:ext cx="1632205" cy="3933742"/>
          </a:xfrm>
          <a:prstGeom prst="wedgeRectCallout">
            <a:avLst>
              <a:gd name="adj1" fmla="val 58456"/>
              <a:gd name="adj2" fmla="val -200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for each AO,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162745" y="1844824"/>
            <a:ext cx="1724765" cy="4824535"/>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a:t>21</a:t>
            </a:r>
            <a:r>
              <a:rPr lang="en-GB" sz="1400" baseline="30000"/>
              <a:t>st</a:t>
            </a:r>
            <a:r>
              <a:rPr lang="en-GB" sz="1400"/>
              <a:t> Century Challenges questions require learners to apply knowledge and understanding from across the course of study. This could be related to coastal or glaciated landscapes, Changing Places or Tectonic Hazards. All relevant content is creditworthy. Learners </a:t>
            </a:r>
            <a:r>
              <a:rPr lang="en-GB" sz="1400" b="1"/>
              <a:t>may</a:t>
            </a:r>
            <a:r>
              <a:rPr lang="en-GB" sz="1400"/>
              <a:t> make use of the resources as a springboard to the debate but they are not required to do so. Answers that make no reference to the resources gan also gain full marks.</a:t>
            </a:r>
            <a:endParaRPr lang="en-GB" sz="1400" dirty="0"/>
          </a:p>
        </p:txBody>
      </p:sp>
    </p:spTree>
    <p:extLst>
      <p:ext uri="{BB962C8B-B14F-4D97-AF65-F5344CB8AC3E}">
        <p14:creationId xmlns:p14="http://schemas.microsoft.com/office/powerpoint/2010/main" val="2384248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1350085433"/>
              </p:ext>
            </p:extLst>
          </p:nvPr>
        </p:nvGraphicFramePr>
        <p:xfrm>
          <a:off x="540004" y="2158886"/>
          <a:ext cx="8063992" cy="3677920"/>
        </p:xfrm>
        <a:graphic>
          <a:graphicData uri="http://schemas.openxmlformats.org/drawingml/2006/table">
            <a:tbl>
              <a:tblPr firstRow="1" bandRow="1">
                <a:tableStyleId>{5C22544A-7EE6-4342-B048-85BDC9FD1C3A}</a:tableStyleId>
              </a:tblPr>
              <a:tblGrid>
                <a:gridCol w="1260856">
                  <a:extLst>
                    <a:ext uri="{9D8B030D-6E8A-4147-A177-3AD203B41FA5}">
                      <a16:colId xmlns:a16="http://schemas.microsoft.com/office/drawing/2014/main" val="3453795038"/>
                    </a:ext>
                  </a:extLst>
                </a:gridCol>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 year and </a:t>
                      </a:r>
                      <a:r>
                        <a:rPr lang="en-GB"/>
                        <a:t>question number</a:t>
                      </a:r>
                      <a:endParaRPr lang="en-GB" dirty="0"/>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5</a:t>
                      </a:r>
                    </a:p>
                  </a:txBody>
                  <a:tcPr/>
                </a:tc>
                <a:tc>
                  <a:txBody>
                    <a:bodyPr/>
                    <a:lstStyle/>
                    <a:p>
                      <a:r>
                        <a:rPr lang="en-GB"/>
                        <a:t>5</a:t>
                      </a:r>
                    </a:p>
                    <a:p>
                      <a:r>
                        <a:rPr lang="en-GB"/>
                        <a:t>5</a:t>
                      </a:r>
                    </a:p>
                    <a:p>
                      <a:r>
                        <a:rPr lang="en-GB"/>
                        <a:t>5</a:t>
                      </a:r>
                      <a:endParaRPr lang="en-GB" dirty="0"/>
                    </a:p>
                  </a:txBody>
                  <a:tcPr/>
                </a:tc>
                <a:tc>
                  <a:txBody>
                    <a:bodyPr/>
                    <a:lstStyle/>
                    <a:p>
                      <a:r>
                        <a:rPr lang="en-GB"/>
                        <a:t>2019 Question 1 Example 1</a:t>
                      </a:r>
                    </a:p>
                    <a:p>
                      <a:r>
                        <a:rPr lang="en-GB"/>
                        <a:t>2019 Question 2 Example 1</a:t>
                      </a:r>
                    </a:p>
                    <a:p>
                      <a:r>
                        <a:rPr lang="en-GB"/>
                        <a:t>2019 Question 5a) Example 1</a:t>
                      </a:r>
                      <a:endParaRPr lang="en-GB" dirty="0"/>
                    </a:p>
                  </a:txBody>
                  <a:tcPr/>
                </a:tc>
                <a:extLst>
                  <a:ext uri="{0D108BD9-81ED-4DB2-BD59-A6C34878D82A}">
                    <a16:rowId xmlns:a16="http://schemas.microsoft.com/office/drawing/2014/main" val="127755721"/>
                  </a:ext>
                </a:extLst>
              </a:tr>
              <a:tr h="370840">
                <a:tc>
                  <a:txBody>
                    <a:bodyPr/>
                    <a:lstStyle/>
                    <a:p>
                      <a:r>
                        <a:rPr lang="en-GB"/>
                        <a:t>AO1</a:t>
                      </a:r>
                      <a:endParaRPr lang="en-GB" dirty="0"/>
                    </a:p>
                  </a:txBody>
                  <a:tcPr/>
                </a:tc>
                <a:tc>
                  <a:txBody>
                    <a:bodyPr/>
                    <a:lstStyle/>
                    <a:p>
                      <a:r>
                        <a:rPr lang="en-GB" dirty="0"/>
                        <a:t>6</a:t>
                      </a:r>
                    </a:p>
                  </a:txBody>
                  <a:tcPr/>
                </a:tc>
                <a:tc>
                  <a:txBody>
                    <a:bodyPr/>
                    <a:lstStyle/>
                    <a:p>
                      <a:r>
                        <a:rPr lang="en-GB"/>
                        <a:t>6</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5d) Example 1</a:t>
                      </a:r>
                    </a:p>
                  </a:txBody>
                  <a:tcPr/>
                </a:tc>
                <a:extLst>
                  <a:ext uri="{0D108BD9-81ED-4DB2-BD59-A6C34878D82A}">
                    <a16:rowId xmlns:a16="http://schemas.microsoft.com/office/drawing/2014/main" val="1169842121"/>
                  </a:ext>
                </a:extLst>
              </a:tr>
              <a:tr h="370840">
                <a:tc>
                  <a:txBody>
                    <a:bodyPr/>
                    <a:lstStyle/>
                    <a:p>
                      <a:r>
                        <a:rPr lang="en-GB"/>
                        <a:t>AO1/AO2</a:t>
                      </a:r>
                      <a:endParaRPr lang="en-GB" dirty="0"/>
                    </a:p>
                  </a:txBody>
                  <a:tcPr/>
                </a:tc>
                <a:tc>
                  <a:txBody>
                    <a:bodyPr/>
                    <a:lstStyle/>
                    <a:p>
                      <a:r>
                        <a:rPr lang="en-GB"/>
                        <a:t>1</a:t>
                      </a:r>
                      <a:r>
                        <a:rPr lang="en-GB" dirty="0"/>
                        <a:t>0</a:t>
                      </a:r>
                    </a:p>
                  </a:txBody>
                  <a:tcPr/>
                </a:tc>
                <a:tc>
                  <a:txBody>
                    <a:bodyPr/>
                    <a:lstStyle/>
                    <a:p>
                      <a:r>
                        <a:rPr lang="en-GB"/>
                        <a:t>10</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1b) Example 1</a:t>
                      </a:r>
                    </a:p>
                  </a:txBody>
                  <a:tcPr/>
                </a:tc>
                <a:extLst>
                  <a:ext uri="{0D108BD9-81ED-4DB2-BD59-A6C34878D82A}">
                    <a16:rowId xmlns:a16="http://schemas.microsoft.com/office/drawing/2014/main" val="1174349748"/>
                  </a:ext>
                </a:extLst>
              </a:tr>
              <a:tr h="370840">
                <a:tc>
                  <a:txBody>
                    <a:bodyPr/>
                    <a:lstStyle/>
                    <a:p>
                      <a:r>
                        <a:rPr lang="en-GB"/>
                        <a:t>AO1/AO2</a:t>
                      </a:r>
                      <a:endParaRPr lang="en-GB" dirty="0"/>
                    </a:p>
                  </a:txBody>
                  <a:tcPr/>
                </a:tc>
                <a:tc>
                  <a:txBody>
                    <a:bodyPr/>
                    <a:lstStyle/>
                    <a:p>
                      <a:r>
                        <a:rPr lang="en-GB"/>
                        <a:t>1</a:t>
                      </a:r>
                      <a:r>
                        <a:rPr lang="en-GB" dirty="0"/>
                        <a:t>5</a:t>
                      </a:r>
                    </a:p>
                  </a:txBody>
                  <a:tcPr/>
                </a:tc>
                <a:tc>
                  <a:txBody>
                    <a:bodyPr/>
                    <a:lstStyle/>
                    <a:p>
                      <a:r>
                        <a:rPr lang="en-GB"/>
                        <a:t>13</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6a) Example 1</a:t>
                      </a:r>
                    </a:p>
                  </a:txBody>
                  <a:tcPr/>
                </a:tc>
                <a:extLst>
                  <a:ext uri="{0D108BD9-81ED-4DB2-BD59-A6C34878D82A}">
                    <a16:rowId xmlns:a16="http://schemas.microsoft.com/office/drawing/2014/main" val="2210575252"/>
                  </a:ext>
                </a:extLst>
              </a:tr>
              <a:tr h="370840">
                <a:tc>
                  <a:txBody>
                    <a:bodyPr/>
                    <a:lstStyle/>
                    <a:p>
                      <a:r>
                        <a:rPr lang="en-GB"/>
                        <a:t>AO1/AO2</a:t>
                      </a:r>
                      <a:endParaRPr lang="en-GB" dirty="0"/>
                    </a:p>
                  </a:txBody>
                  <a:tcPr/>
                </a:tc>
                <a:tc>
                  <a:txBody>
                    <a:bodyPr/>
                    <a:lstStyle/>
                    <a:p>
                      <a:r>
                        <a:rPr lang="en-GB"/>
                        <a:t>2</a:t>
                      </a:r>
                      <a:r>
                        <a:rPr lang="en-GB" dirty="0"/>
                        <a:t>0</a:t>
                      </a:r>
                    </a:p>
                  </a:txBody>
                  <a:tcPr/>
                </a:tc>
                <a:tc>
                  <a:txBody>
                    <a:bodyPr/>
                    <a:lstStyle/>
                    <a:p>
                      <a:r>
                        <a:rPr lang="en-GB"/>
                        <a:t>10</a:t>
                      </a:r>
                      <a:endParaRPr lang="en-GB" dirty="0"/>
                    </a:p>
                  </a:txBody>
                  <a:tcPr/>
                </a:tc>
                <a:tc>
                  <a:txBody>
                    <a:bodyPr/>
                    <a:lstStyle/>
                    <a:p>
                      <a:r>
                        <a:rPr lang="en-GB"/>
                        <a:t>2019 Question 6b) Example 1</a:t>
                      </a:r>
                      <a:endParaRPr lang="en-GB" dirty="0"/>
                    </a:p>
                  </a:txBody>
                  <a:tcPr/>
                </a:tc>
                <a:extLst>
                  <a:ext uri="{0D108BD9-81ED-4DB2-BD59-A6C34878D82A}">
                    <a16:rowId xmlns:a16="http://schemas.microsoft.com/office/drawing/2014/main" val="1201807686"/>
                  </a:ext>
                </a:extLst>
              </a:tr>
              <a:tr h="370840">
                <a:tc>
                  <a:txBody>
                    <a:bodyPr/>
                    <a:lstStyle/>
                    <a:p>
                      <a:r>
                        <a:rPr lang="en-GB" dirty="0"/>
                        <a:t>AO2</a:t>
                      </a:r>
                    </a:p>
                  </a:txBody>
                  <a:tcPr/>
                </a:tc>
                <a:tc>
                  <a:txBody>
                    <a:bodyPr/>
                    <a:lstStyle/>
                    <a:p>
                      <a:r>
                        <a:rPr lang="en-GB"/>
                        <a:t>1</a:t>
                      </a:r>
                      <a:r>
                        <a:rPr lang="en-GB" dirty="0"/>
                        <a:t>0</a:t>
                      </a:r>
                    </a:p>
                  </a:txBody>
                  <a:tcPr/>
                </a:tc>
                <a:tc>
                  <a:txBody>
                    <a:bodyPr/>
                    <a:lstStyle/>
                    <a:p>
                      <a:r>
                        <a:rPr lang="en-GB"/>
                        <a:t>10</a:t>
                      </a:r>
                    </a:p>
                    <a:p>
                      <a:r>
                        <a:rPr lang="en-GB"/>
                        <a:t>10</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2018 Question 7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7 Example 1</a:t>
                      </a:r>
                    </a:p>
                  </a:txBody>
                  <a:tcPr/>
                </a:tc>
                <a:extLst>
                  <a:ext uri="{0D108BD9-81ED-4DB2-BD59-A6C34878D82A}">
                    <a16:rowId xmlns:a16="http://schemas.microsoft.com/office/drawing/2014/main" val="3488197412"/>
                  </a:ext>
                </a:extLst>
              </a:tr>
            </a:tbl>
          </a:graphicData>
        </a:graphic>
      </p:graphicFrame>
    </p:spTree>
    <p:extLst>
      <p:ext uri="{BB962C8B-B14F-4D97-AF65-F5344CB8AC3E}">
        <p14:creationId xmlns:p14="http://schemas.microsoft.com/office/powerpoint/2010/main" val="4236021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less successful responses:</a:t>
            </a:r>
          </a:p>
          <a:p>
            <a:pPr lvl="0"/>
            <a:endParaRPr lang="en-GB" sz="1800" dirty="0"/>
          </a:p>
          <a:p>
            <a:endParaRPr lang="en-GB" sz="2400" b="1" dirty="0"/>
          </a:p>
          <a:p>
            <a:pPr lvl="0"/>
            <a:endParaRPr lang="en-GB" sz="2400" b="1" dirty="0"/>
          </a:p>
        </p:txBody>
      </p:sp>
      <p:graphicFrame>
        <p:nvGraphicFramePr>
          <p:cNvPr id="5" name="Table 4">
            <a:extLst>
              <a:ext uri="{FF2B5EF4-FFF2-40B4-BE49-F238E27FC236}">
                <a16:creationId xmlns:a16="http://schemas.microsoft.com/office/drawing/2014/main" id="{F9CEFD11-02C1-426D-A0E3-2BD4F3956237}"/>
              </a:ext>
            </a:extLst>
          </p:cNvPr>
          <p:cNvGraphicFramePr>
            <a:graphicFrameLocks noGrp="1"/>
          </p:cNvGraphicFramePr>
          <p:nvPr>
            <p:extLst>
              <p:ext uri="{D42A27DB-BD31-4B8C-83A1-F6EECF244321}">
                <p14:modId xmlns:p14="http://schemas.microsoft.com/office/powerpoint/2010/main" val="3450543753"/>
              </p:ext>
            </p:extLst>
          </p:nvPr>
        </p:nvGraphicFramePr>
        <p:xfrm>
          <a:off x="540004" y="2158886"/>
          <a:ext cx="8063992" cy="4216400"/>
        </p:xfrm>
        <a:graphic>
          <a:graphicData uri="http://schemas.openxmlformats.org/drawingml/2006/table">
            <a:tbl>
              <a:tblPr firstRow="1" bandRow="1">
                <a:tableStyleId>{5C22544A-7EE6-4342-B048-85BDC9FD1C3A}</a:tableStyleId>
              </a:tblPr>
              <a:tblGrid>
                <a:gridCol w="1260856">
                  <a:extLst>
                    <a:ext uri="{9D8B030D-6E8A-4147-A177-3AD203B41FA5}">
                      <a16:colId xmlns:a16="http://schemas.microsoft.com/office/drawing/2014/main" val="3453795038"/>
                    </a:ext>
                  </a:extLst>
                </a:gridCol>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 year and </a:t>
                      </a:r>
                      <a:r>
                        <a:rPr lang="en-GB"/>
                        <a:t>question number</a:t>
                      </a:r>
                      <a:endParaRPr lang="en-GB" dirty="0"/>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5</a:t>
                      </a:r>
                    </a:p>
                  </a:txBody>
                  <a:tcPr/>
                </a:tc>
                <a:tc>
                  <a:txBody>
                    <a:bodyPr/>
                    <a:lstStyle/>
                    <a:p>
                      <a:r>
                        <a:rPr lang="en-GB"/>
                        <a:t>2</a:t>
                      </a:r>
                    </a:p>
                    <a:p>
                      <a:r>
                        <a:rPr lang="en-GB"/>
                        <a:t>0</a:t>
                      </a:r>
                      <a:endParaRPr lang="en-GB" dirty="0"/>
                    </a:p>
                  </a:txBody>
                  <a:tcPr/>
                </a:tc>
                <a:tc>
                  <a:txBody>
                    <a:bodyPr/>
                    <a:lstStyle/>
                    <a:p>
                      <a:r>
                        <a:rPr lang="en-GB"/>
                        <a:t>2018 Question 1 Example 1</a:t>
                      </a:r>
                    </a:p>
                    <a:p>
                      <a:r>
                        <a:rPr lang="en-GB"/>
                        <a:t>2019 Question 3 Example 1</a:t>
                      </a:r>
                    </a:p>
                  </a:txBody>
                  <a:tcPr/>
                </a:tc>
                <a:extLst>
                  <a:ext uri="{0D108BD9-81ED-4DB2-BD59-A6C34878D82A}">
                    <a16:rowId xmlns:a16="http://schemas.microsoft.com/office/drawing/2014/main" val="127755721"/>
                  </a:ext>
                </a:extLst>
              </a:tr>
              <a:tr h="370840">
                <a:tc>
                  <a:txBody>
                    <a:bodyPr/>
                    <a:lstStyle/>
                    <a:p>
                      <a:r>
                        <a:rPr lang="en-GB"/>
                        <a:t>AO1</a:t>
                      </a:r>
                      <a:endParaRPr lang="en-GB" dirty="0"/>
                    </a:p>
                  </a:txBody>
                  <a:tcPr/>
                </a:tc>
                <a:tc>
                  <a:txBody>
                    <a:bodyPr/>
                    <a:lstStyle/>
                    <a:p>
                      <a:r>
                        <a:rPr lang="en-GB" dirty="0"/>
                        <a:t>6</a:t>
                      </a:r>
                    </a:p>
                  </a:txBody>
                  <a:tcPr/>
                </a:tc>
                <a:tc>
                  <a:txBody>
                    <a:bodyPr/>
                    <a:lstStyle/>
                    <a:p>
                      <a:r>
                        <a:rPr lang="en-GB"/>
                        <a:t>3</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5d) Example 2</a:t>
                      </a:r>
                    </a:p>
                  </a:txBody>
                  <a:tcPr/>
                </a:tc>
                <a:extLst>
                  <a:ext uri="{0D108BD9-81ED-4DB2-BD59-A6C34878D82A}">
                    <a16:rowId xmlns:a16="http://schemas.microsoft.com/office/drawing/2014/main" val="1169842121"/>
                  </a:ext>
                </a:extLst>
              </a:tr>
              <a:tr h="370840">
                <a:tc>
                  <a:txBody>
                    <a:bodyPr/>
                    <a:lstStyle/>
                    <a:p>
                      <a:r>
                        <a:rPr lang="en-GB"/>
                        <a:t>AO1/AO2</a:t>
                      </a:r>
                      <a:endParaRPr lang="en-GB" dirty="0"/>
                    </a:p>
                  </a:txBody>
                  <a:tcPr/>
                </a:tc>
                <a:tc>
                  <a:txBody>
                    <a:bodyPr/>
                    <a:lstStyle/>
                    <a:p>
                      <a:r>
                        <a:rPr lang="en-GB"/>
                        <a:t>1</a:t>
                      </a:r>
                      <a:r>
                        <a:rPr lang="en-GB" dirty="0"/>
                        <a:t>0</a:t>
                      </a:r>
                    </a:p>
                  </a:txBody>
                  <a:tcPr/>
                </a:tc>
                <a:tc>
                  <a:txBody>
                    <a:bodyPr/>
                    <a:lstStyle/>
                    <a:p>
                      <a:r>
                        <a:rPr lang="en-GB"/>
                        <a:t>5</a:t>
                      </a:r>
                      <a:endParaRPr lang="en-GB" dirty="0"/>
                    </a:p>
                  </a:txBody>
                  <a:tcPr/>
                </a:tc>
                <a:tc>
                  <a:txBody>
                    <a:bodyPr/>
                    <a:lstStyle/>
                    <a:p>
                      <a:r>
                        <a:rPr lang="en-GB"/>
                        <a:t>2019 Question 3b) Example 1</a:t>
                      </a:r>
                      <a:endParaRPr lang="en-GB" dirty="0"/>
                    </a:p>
                  </a:txBody>
                  <a:tcPr/>
                </a:tc>
                <a:extLst>
                  <a:ext uri="{0D108BD9-81ED-4DB2-BD59-A6C34878D82A}">
                    <a16:rowId xmlns:a16="http://schemas.microsoft.com/office/drawing/2014/main" val="1174349748"/>
                  </a:ext>
                </a:extLst>
              </a:tr>
              <a:tr h="370840">
                <a:tc>
                  <a:txBody>
                    <a:bodyPr/>
                    <a:lstStyle/>
                    <a:p>
                      <a:r>
                        <a:rPr lang="en-GB"/>
                        <a:t>AO1/AO2</a:t>
                      </a:r>
                      <a:endParaRPr lang="en-GB" dirty="0"/>
                    </a:p>
                  </a:txBody>
                  <a:tcPr/>
                </a:tc>
                <a:tc>
                  <a:txBody>
                    <a:bodyPr/>
                    <a:lstStyle/>
                    <a:p>
                      <a:r>
                        <a:rPr lang="en-GB"/>
                        <a:t>15</a:t>
                      </a:r>
                      <a:endParaRPr lang="en-GB" dirty="0"/>
                    </a:p>
                  </a:txBody>
                  <a:tcPr/>
                </a:tc>
                <a:tc>
                  <a:txBody>
                    <a:bodyPr/>
                    <a:lstStyle/>
                    <a:p>
                      <a:r>
                        <a:rPr lang="en-GB"/>
                        <a:t>5</a:t>
                      </a:r>
                    </a:p>
                    <a:p>
                      <a:r>
                        <a:rPr lang="en-GB"/>
                        <a:t>4</a:t>
                      </a:r>
                    </a:p>
                    <a:p>
                      <a:r>
                        <a:rPr lang="en-GB"/>
                        <a:t>10</a:t>
                      </a:r>
                      <a:endParaRPr lang="en-GB" dirty="0"/>
                    </a:p>
                  </a:txBody>
                  <a:tcPr/>
                </a:tc>
                <a:tc>
                  <a:txBody>
                    <a:bodyPr/>
                    <a:lstStyle/>
                    <a:p>
                      <a:r>
                        <a:rPr lang="en-GB"/>
                        <a:t>2019 Question 4b) Example 1</a:t>
                      </a:r>
                    </a:p>
                    <a:p>
                      <a:r>
                        <a:rPr lang="en-GB"/>
                        <a:t>2018 Question 6a) Example 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6a) Example 2</a:t>
                      </a:r>
                    </a:p>
                  </a:txBody>
                  <a:tcPr/>
                </a:tc>
                <a:extLst>
                  <a:ext uri="{0D108BD9-81ED-4DB2-BD59-A6C34878D82A}">
                    <a16:rowId xmlns:a16="http://schemas.microsoft.com/office/drawing/2014/main" val="2210575252"/>
                  </a:ext>
                </a:extLst>
              </a:tr>
              <a:tr h="370840">
                <a:tc>
                  <a:txBody>
                    <a:bodyPr/>
                    <a:lstStyle/>
                    <a:p>
                      <a:r>
                        <a:rPr lang="en-GB"/>
                        <a:t>AO1/AO2</a:t>
                      </a:r>
                      <a:endParaRPr lang="en-GB" dirty="0"/>
                    </a:p>
                  </a:txBody>
                  <a:tcPr/>
                </a:tc>
                <a:tc>
                  <a:txBody>
                    <a:bodyPr/>
                    <a:lstStyle/>
                    <a:p>
                      <a:r>
                        <a:rPr lang="en-GB"/>
                        <a:t>2</a:t>
                      </a:r>
                      <a:r>
                        <a:rPr lang="en-GB" dirty="0"/>
                        <a:t>0</a:t>
                      </a:r>
                    </a:p>
                  </a:txBody>
                  <a:tcPr/>
                </a:tc>
                <a:tc>
                  <a:txBody>
                    <a:bodyPr/>
                    <a:lstStyle/>
                    <a:p>
                      <a:r>
                        <a:rPr lang="en-GB"/>
                        <a:t>12</a:t>
                      </a:r>
                    </a:p>
                    <a:p>
                      <a:r>
                        <a:rPr lang="en-GB"/>
                        <a:t>12</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2018 Question 6b) Example 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6b) Example 2</a:t>
                      </a:r>
                    </a:p>
                  </a:txBody>
                  <a:tcPr/>
                </a:tc>
                <a:extLst>
                  <a:ext uri="{0D108BD9-81ED-4DB2-BD59-A6C34878D82A}">
                    <a16:rowId xmlns:a16="http://schemas.microsoft.com/office/drawing/2014/main" val="1201807686"/>
                  </a:ext>
                </a:extLst>
              </a:tr>
              <a:tr h="370840">
                <a:tc>
                  <a:txBody>
                    <a:bodyPr/>
                    <a:lstStyle/>
                    <a:p>
                      <a:r>
                        <a:rPr lang="en-GB" dirty="0"/>
                        <a:t>AO2</a:t>
                      </a:r>
                    </a:p>
                  </a:txBody>
                  <a:tcPr/>
                </a:tc>
                <a:tc>
                  <a:txBody>
                    <a:bodyPr/>
                    <a:lstStyle/>
                    <a:p>
                      <a:r>
                        <a:rPr lang="en-GB"/>
                        <a:t>1</a:t>
                      </a:r>
                      <a:r>
                        <a:rPr lang="en-GB" dirty="0"/>
                        <a:t>0</a:t>
                      </a:r>
                    </a:p>
                  </a:txBody>
                  <a:tcPr/>
                </a:tc>
                <a:tc>
                  <a:txBody>
                    <a:bodyPr/>
                    <a:lstStyle/>
                    <a:p>
                      <a:r>
                        <a:rPr lang="en-GB"/>
                        <a:t>2</a:t>
                      </a:r>
                    </a:p>
                    <a:p>
                      <a:r>
                        <a:rPr lang="en-GB"/>
                        <a:t>6</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2018 Question 7 Example 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7 Example 2</a:t>
                      </a:r>
                    </a:p>
                  </a:txBody>
                  <a:tcPr/>
                </a:tc>
                <a:extLst>
                  <a:ext uri="{0D108BD9-81ED-4DB2-BD59-A6C34878D82A}">
                    <a16:rowId xmlns:a16="http://schemas.microsoft.com/office/drawing/2014/main" val="3488197412"/>
                  </a:ext>
                </a:extLst>
              </a:tr>
            </a:tbl>
          </a:graphicData>
        </a:graphic>
      </p:graphicFrame>
    </p:spTree>
    <p:extLst>
      <p:ext uri="{BB962C8B-B14F-4D97-AF65-F5344CB8AC3E}">
        <p14:creationId xmlns:p14="http://schemas.microsoft.com/office/powerpoint/2010/main" val="3065755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96084" y="1165468"/>
            <a:ext cx="8568952" cy="5109091"/>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 Component 1</a:t>
            </a:r>
          </a:p>
          <a:p>
            <a:pPr lvl="0"/>
            <a:endParaRPr lang="en-US" sz="2000" dirty="0"/>
          </a:p>
          <a:p>
            <a:pPr lvl="0"/>
            <a:r>
              <a:rPr lang="en-US" sz="1700" dirty="0">
                <a:latin typeface="Arial" panose="020B0604020202020204" pitchFamily="34" charset="0"/>
                <a:cs typeface="Arial" panose="020B0604020202020204" pitchFamily="34" charset="0"/>
              </a:rPr>
              <a:t>Through their study of Component 1, learners develop knowledge and understanding of the dynamic nature of physical systems (Coastal or Glaciated Landscapes). Learners should show knowledge and understanding of processes, landforms and resultant landscapes across temporal and spatial scales. Learners should also understand how earth’s processes are a vital context for human activity. </a:t>
            </a:r>
          </a:p>
          <a:p>
            <a:pPr lvl="0"/>
            <a:endParaRPr lang="en-US" sz="17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The study of Tectonic Hazards </a:t>
            </a:r>
            <a:r>
              <a:rPr lang="en-GB" dirty="0">
                <a:latin typeface="Arial" panose="020B0604020202020204" pitchFamily="34" charset="0"/>
                <a:cs typeface="Arial" panose="020B0604020202020204" pitchFamily="34" charset="0"/>
              </a:rPr>
              <a:t>allows learners to develop a critical understanding and in-depth knowledge of selected non-core physical and human processes, their linkages and the inter-relationships between people and the environment.</a:t>
            </a:r>
          </a:p>
          <a:p>
            <a:pPr lvl="0"/>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21</a:t>
            </a:r>
            <a:r>
              <a:rPr lang="en-US" baseline="30000" dirty="0">
                <a:latin typeface="Arial" panose="020B0604020202020204" pitchFamily="34" charset="0"/>
                <a:cs typeface="Arial" panose="020B0604020202020204" pitchFamily="34" charset="0"/>
              </a:rPr>
              <a:t>st</a:t>
            </a:r>
            <a:r>
              <a:rPr lang="en-US" dirty="0">
                <a:latin typeface="Arial" panose="020B0604020202020204" pitchFamily="34" charset="0"/>
                <a:cs typeface="Arial" panose="020B0604020202020204" pitchFamily="34" charset="0"/>
              </a:rPr>
              <a:t> Century Challenges question requires learners to apply knowledge and understanding to draw together elements from across their AS programme of study. </a:t>
            </a:r>
            <a:r>
              <a:rPr lang="en-US" sz="1700" dirty="0">
                <a:latin typeface="Arial" panose="020B0604020202020204" pitchFamily="34" charset="0"/>
                <a:cs typeface="Arial" panose="020B0604020202020204" pitchFamily="34" charset="0"/>
              </a:rPr>
              <a:t>All content provides opportunities for the integration of geographical skills and provides opportunities to develop understanding of relevant specialised concepts.</a:t>
            </a:r>
          </a:p>
          <a:p>
            <a:pPr lvl="0"/>
            <a:endParaRPr lang="en-US" sz="1700" dirty="0">
              <a:latin typeface="Arial" panose="020B0604020202020204" pitchFamily="34" charset="0"/>
              <a:cs typeface="Arial" panose="020B0604020202020204" pitchFamily="34" charset="0"/>
            </a:endParaRPr>
          </a:p>
          <a:p>
            <a:pPr lvl="0"/>
            <a:endParaRPr lang="en-GB" sz="2000" dirty="0"/>
          </a:p>
        </p:txBody>
      </p:sp>
    </p:spTree>
    <p:extLst>
      <p:ext uri="{BB962C8B-B14F-4D97-AF65-F5344CB8AC3E}">
        <p14:creationId xmlns:p14="http://schemas.microsoft.com/office/powerpoint/2010/main" val="3861708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Potential problem areas:</a:t>
            </a:r>
          </a:p>
          <a:p>
            <a:pPr lvl="0"/>
            <a:endParaRPr lang="en-GB" sz="1800" dirty="0"/>
          </a:p>
          <a:p>
            <a:pPr marL="457200" indent="-457200">
              <a:buFont typeface="Arial" panose="020B0604020202020204" pitchFamily="34" charset="0"/>
              <a:buChar char="•"/>
            </a:pPr>
            <a:r>
              <a:rPr lang="en-US" sz="1800">
                <a:ea typeface="ＭＳ Ｐゴシック"/>
              </a:rPr>
              <a:t>Some responses can be difficult to mark. This is because learners can sometimes misread or misunderstand the question set. In instances where candidates access incorrect knowledge and understanding, AO1 marks must be limited, and credit only given to relevant information</a:t>
            </a:r>
          </a:p>
          <a:p>
            <a:pPr marL="457200" indent="-457200">
              <a:buFont typeface="Arial" panose="020B0604020202020204" pitchFamily="34" charset="0"/>
              <a:buChar char="•"/>
            </a:pPr>
            <a:r>
              <a:rPr lang="en-US" sz="1800">
                <a:ea typeface="ＭＳ Ｐゴシック"/>
              </a:rPr>
              <a:t>In questions that test more than one AO, where AO1 knowledge and understanding is limited, candidates may still access AO2 marks (where relevant) but only where the debate is relevant to the question set</a:t>
            </a:r>
          </a:p>
          <a:p>
            <a:pPr marL="457200" indent="-457200">
              <a:buFont typeface="Arial" panose="020B0604020202020204" pitchFamily="34" charset="0"/>
              <a:buChar char="•"/>
            </a:pPr>
            <a:r>
              <a:rPr lang="en-US" sz="1800">
                <a:ea typeface="ＭＳ Ｐゴシック"/>
              </a:rPr>
              <a:t>Please refer to the relevant mark schemes and Principal Examiner’s reports for further guidance on applying individual marking schemes.</a:t>
            </a:r>
            <a:endParaRPr lang="en-GB" sz="1800"/>
          </a:p>
          <a:p>
            <a:endParaRPr lang="en-GB" sz="1800" dirty="0"/>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4101658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solidFill>
                  <a:schemeClr val="bg1"/>
                </a:solidFill>
                <a:hlinkClick r:id="rId2"/>
              </a:rPr>
              <a:t>GCEGeography</a:t>
            </a:r>
            <a:r>
              <a:rPr lang="en-US" dirty="0">
                <a:hlinkClick r:id="rId2"/>
              </a:rPr>
              <a:t>@eduqas.co.uk</a:t>
            </a:r>
            <a:endParaRPr lang="en-US" dirty="0"/>
          </a:p>
          <a:p>
            <a:endParaRPr lang="en-GB" dirty="0"/>
          </a:p>
        </p:txBody>
      </p:sp>
      <p:pic>
        <p:nvPicPr>
          <p:cNvPr id="3" name="Picture 2" descr="Z:\Pictures\logos\WJEC_Logo_RGB.jpg">
            <a:extLst>
              <a:ext uri="{FF2B5EF4-FFF2-40B4-BE49-F238E27FC236}">
                <a16:creationId xmlns:a16="http://schemas.microsoft.com/office/drawing/2014/main" id="{CEAA13B8-8F86-4164-BFD3-C3968298F6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4924425"/>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AO1</a:t>
            </a:r>
          </a:p>
          <a:p>
            <a:pPr fontAlgn="t"/>
            <a:endParaRPr lang="en-GB" dirty="0">
              <a:latin typeface="Arial" panose="020B0604020202020204" pitchFamily="34" charset="0"/>
              <a:cs typeface="Arial" panose="020B0604020202020204" pitchFamily="34" charset="0"/>
            </a:endParaRPr>
          </a:p>
          <a:p>
            <a:pPr fontAlgn="t"/>
            <a:r>
              <a:rPr lang="en-GB" sz="2000" b="1" dirty="0">
                <a:latin typeface="Arial" panose="020B0604020202020204" pitchFamily="34" charset="0"/>
                <a:cs typeface="Arial" panose="020B0604020202020204" pitchFamily="34" charset="0"/>
              </a:rPr>
              <a:t>Demonstrate knowledge and understanding of places, environments, concepts, processes, interactions and change, at a variety of scales</a:t>
            </a:r>
            <a:endParaRPr lang="en-GB" sz="2000" dirty="0">
              <a:latin typeface="Arial" panose="020B0604020202020204" pitchFamily="34" charset="0"/>
              <a:cs typeface="Arial" panose="020B0604020202020204" pitchFamily="34" charset="0"/>
            </a:endParaRPr>
          </a:p>
          <a:p>
            <a:pPr fontAlgn="t"/>
            <a:endParaRPr lang="en-US" b="1" dirty="0">
              <a:latin typeface="Arial" panose="020B0604020202020204" pitchFamily="34" charset="0"/>
              <a:cs typeface="Arial" panose="020B0604020202020204" pitchFamily="34" charset="0"/>
            </a:endParaRPr>
          </a:p>
          <a:p>
            <a:pPr fontAlgn="t"/>
            <a:r>
              <a:rPr lang="en-GB" dirty="0">
                <a:latin typeface="Arial" panose="020B0604020202020204" pitchFamily="34" charset="0"/>
                <a:ea typeface="Myriad Pro" charset="0"/>
                <a:cs typeface="Arial" panose="020B0604020202020204" pitchFamily="34" charset="0"/>
              </a:rPr>
              <a:t>AO1 marks are awarded where students show </a:t>
            </a:r>
            <a:r>
              <a:rPr lang="en-GB" b="1" dirty="0">
                <a:solidFill>
                  <a:schemeClr val="accent3">
                    <a:lumMod val="75000"/>
                  </a:schemeClr>
                </a:solidFill>
                <a:latin typeface="Arial" panose="020B0604020202020204" pitchFamily="34" charset="0"/>
                <a:ea typeface="Myriad Pro" charset="0"/>
                <a:cs typeface="Arial" panose="020B0604020202020204" pitchFamily="34" charset="0"/>
              </a:rPr>
              <a:t>knowledge and understanding </a:t>
            </a:r>
            <a:r>
              <a:rPr lang="en-GB" dirty="0">
                <a:latin typeface="Arial" panose="020B0604020202020204" pitchFamily="34" charset="0"/>
                <a:ea typeface="Myriad Pro" charset="0"/>
                <a:cs typeface="Arial" panose="020B0604020202020204" pitchFamily="34" charset="0"/>
              </a:rPr>
              <a:t>of elements of content taken directly from the specification.</a:t>
            </a:r>
          </a:p>
          <a:p>
            <a:pPr fontAlgn="t"/>
            <a:endParaRPr lang="en-GB"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may contain questions that test AO1 in isolation. In such cases, assessment items use commands such as ‘</a:t>
            </a:r>
            <a:r>
              <a:rPr lang="en-US" dirty="0">
                <a:latin typeface="Arial" panose="020B0604020202020204" pitchFamily="34" charset="0"/>
                <a:cs typeface="Arial" panose="020B0604020202020204" pitchFamily="34" charset="0"/>
              </a:rPr>
              <a:t>Describe’, ‘Explain how’, or ‘Outline’.</a:t>
            </a:r>
          </a:p>
          <a:p>
            <a:pPr fontAlgn="t"/>
            <a:endParaRPr lang="en-US"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also contain questions which test AO1 in conjunction with other assessment objectives e.g. AO2. In such cases, learners are required to apply their knowledge and understanding in a specific context and think critically in response to a set question. </a:t>
            </a:r>
            <a:endParaRPr lang="en-GB" dirty="0"/>
          </a:p>
          <a:p>
            <a:endParaRPr lang="en-GB" dirty="0"/>
          </a:p>
        </p:txBody>
      </p:sp>
    </p:spTree>
    <p:extLst>
      <p:ext uri="{BB962C8B-B14F-4D97-AF65-F5344CB8AC3E}">
        <p14:creationId xmlns:p14="http://schemas.microsoft.com/office/powerpoint/2010/main" val="336147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216813"/>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AO2</a:t>
            </a:r>
          </a:p>
          <a:p>
            <a:pPr fontAlgn="t"/>
            <a:endParaRPr lang="en-GB" dirty="0">
              <a:latin typeface="Arial" panose="020B0604020202020204" pitchFamily="34" charset="0"/>
              <a:cs typeface="Arial" panose="020B0604020202020204" pitchFamily="34" charset="0"/>
            </a:endParaRPr>
          </a:p>
          <a:p>
            <a:pPr defTabSz="457200">
              <a:defRPr/>
            </a:pPr>
            <a:r>
              <a:rPr lang="en-GB" b="1" dirty="0">
                <a:solidFill>
                  <a:schemeClr val="accent3">
                    <a:lumMod val="75000"/>
                  </a:schemeClr>
                </a:solidFill>
                <a:latin typeface="Arial" panose="020B0604020202020204" pitchFamily="34" charset="0"/>
                <a:cs typeface="Arial" panose="020B0604020202020204" pitchFamily="34" charset="0"/>
              </a:rPr>
              <a:t>Apply</a:t>
            </a:r>
            <a:r>
              <a:rPr lang="en-GB" dirty="0">
                <a:latin typeface="Arial" panose="020B0604020202020204" pitchFamily="34" charset="0"/>
                <a:cs typeface="Arial" panose="020B0604020202020204" pitchFamily="34" charset="0"/>
              </a:rPr>
              <a:t> knowledge and understanding in </a:t>
            </a:r>
            <a:r>
              <a:rPr lang="en-GB" b="1" dirty="0">
                <a:solidFill>
                  <a:schemeClr val="accent3">
                    <a:lumMod val="75000"/>
                  </a:schemeClr>
                </a:solidFill>
                <a:latin typeface="Arial" panose="020B0604020202020204" pitchFamily="34" charset="0"/>
                <a:cs typeface="Arial" panose="020B0604020202020204" pitchFamily="34" charset="0"/>
              </a:rPr>
              <a:t>different contexts </a:t>
            </a:r>
            <a:r>
              <a:rPr lang="en-GB" dirty="0">
                <a:latin typeface="Arial" panose="020B0604020202020204" pitchFamily="34" charset="0"/>
                <a:cs typeface="Arial" panose="020B0604020202020204" pitchFamily="34" charset="0"/>
              </a:rPr>
              <a:t>to </a:t>
            </a:r>
            <a:r>
              <a:rPr lang="en-GB" b="1" dirty="0">
                <a:solidFill>
                  <a:schemeClr val="accent3">
                    <a:lumMod val="75000"/>
                  </a:schemeClr>
                </a:solidFill>
                <a:latin typeface="Arial" panose="020B0604020202020204" pitchFamily="34" charset="0"/>
                <a:cs typeface="Arial" panose="020B0604020202020204" pitchFamily="34" charset="0"/>
              </a:rPr>
              <a:t>analyse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interpret</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and </a:t>
            </a:r>
            <a:r>
              <a:rPr lang="en-GB" b="1" dirty="0">
                <a:solidFill>
                  <a:schemeClr val="accent3">
                    <a:lumMod val="75000"/>
                  </a:schemeClr>
                </a:solidFill>
                <a:latin typeface="Arial" panose="020B0604020202020204" pitchFamily="34" charset="0"/>
                <a:cs typeface="Arial" panose="020B0604020202020204" pitchFamily="34" charset="0"/>
              </a:rPr>
              <a:t>evaluate</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geographical information and issues.</a:t>
            </a:r>
          </a:p>
          <a:p>
            <a:pPr defTabSz="457200">
              <a:defRPr/>
            </a:pPr>
            <a:endParaRPr lang="en-GB" dirty="0">
              <a:latin typeface="Arial" panose="020B0604020202020204" pitchFamily="34" charset="0"/>
              <a:cs typeface="Arial" panose="020B0604020202020204" pitchFamily="34" charset="0"/>
            </a:endParaRPr>
          </a:p>
          <a:p>
            <a:pPr defTabSz="457200">
              <a:defRPr/>
            </a:pPr>
            <a:r>
              <a:rPr lang="en-GB" dirty="0">
                <a:latin typeface="Arial" panose="020B0604020202020204" pitchFamily="34" charset="0"/>
                <a:cs typeface="Arial" panose="020B0604020202020204" pitchFamily="34" charset="0"/>
              </a:rPr>
              <a:t>The emphasis in this assessment objective is on </a:t>
            </a:r>
            <a:r>
              <a:rPr lang="en-GB" b="1" dirty="0">
                <a:solidFill>
                  <a:schemeClr val="accent3">
                    <a:lumMod val="75000"/>
                  </a:schemeClr>
                </a:solidFill>
                <a:latin typeface="Arial" panose="020B0604020202020204" pitchFamily="34" charset="0"/>
                <a:cs typeface="Arial" panose="020B0604020202020204" pitchFamily="34" charset="0"/>
              </a:rPr>
              <a:t>application</a:t>
            </a:r>
            <a:r>
              <a:rPr lang="en-GB" dirty="0">
                <a:latin typeface="Arial" panose="020B0604020202020204" pitchFamily="34" charset="0"/>
                <a:cs typeface="Arial" panose="020B0604020202020204" pitchFamily="34" charset="0"/>
              </a:rPr>
              <a:t>, where learners work with their knowledge and understanding as well as show critical thinking skills by:</a:t>
            </a:r>
          </a:p>
          <a:p>
            <a:pPr defTabSz="457200">
              <a:defRPr/>
            </a:pPr>
            <a:endParaRPr lang="en-GB" sz="1000" dirty="0">
              <a:latin typeface="Arial" panose="020B0604020202020204" pitchFamily="34"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relating knowledge and understanding to novel situations not clearly indicated in the specification e.g. applying knowledge and  understanding to a resource</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developing further material that is covered in the specification. This could mean examining the role of a process when the specification doesn’t explicitly ask for it</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making links between material, which are not signalled in the specification. This could mean synthesising information in order to come to rational conclusions or selecting relevant knowledge and understanding to respond to synoptic questions.</a:t>
            </a:r>
          </a:p>
          <a:p>
            <a:r>
              <a:rPr lang="en-GB" sz="1700" dirty="0">
                <a:latin typeface="Arial" panose="020B0604020202020204" pitchFamily="34" charset="0"/>
                <a:cs typeface="Arial" panose="020B0604020202020204" pitchFamily="34" charset="0"/>
              </a:rPr>
              <a:t>The assessment resources provided test AO2 in isolation and in conjunction with other assessment objectives. Typical AO2 command words include ‘Explain why', 'Suggest why’ and ‘Evaluate’.</a:t>
            </a:r>
          </a:p>
        </p:txBody>
      </p:sp>
    </p:spTree>
    <p:extLst>
      <p:ext uri="{BB962C8B-B14F-4D97-AF65-F5344CB8AC3E}">
        <p14:creationId xmlns:p14="http://schemas.microsoft.com/office/powerpoint/2010/main" val="3693570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816977"/>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AO3</a:t>
            </a:r>
          </a:p>
          <a:p>
            <a:pPr fontAlgn="t"/>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Use a variety of relevant </a:t>
            </a:r>
            <a:r>
              <a:rPr lang="en-GB" b="1" dirty="0">
                <a:solidFill>
                  <a:schemeClr val="accent3">
                    <a:lumMod val="75000"/>
                  </a:schemeClr>
                </a:solidFill>
                <a:latin typeface="Arial" panose="020B0604020202020204" pitchFamily="34" charset="0"/>
                <a:cs typeface="Arial" panose="020B0604020202020204" pitchFamily="34" charset="0"/>
              </a:rPr>
              <a:t>quantitative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qualitative</a:t>
            </a:r>
            <a:r>
              <a:rPr lang="en-GB" dirty="0">
                <a:latin typeface="Arial" panose="020B0604020202020204" pitchFamily="34" charset="0"/>
                <a:cs typeface="Arial" panose="020B0604020202020204" pitchFamily="34" charset="0"/>
              </a:rPr>
              <a:t> and </a:t>
            </a:r>
            <a:r>
              <a:rPr lang="en-GB" b="1" dirty="0">
                <a:solidFill>
                  <a:schemeClr val="accent3">
                    <a:lumMod val="75000"/>
                  </a:schemeClr>
                </a:solidFill>
                <a:latin typeface="Arial" panose="020B0604020202020204" pitchFamily="34" charset="0"/>
                <a:cs typeface="Arial" panose="020B0604020202020204" pitchFamily="34" charset="0"/>
              </a:rPr>
              <a:t>fieldwork</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skills</a:t>
            </a:r>
            <a:r>
              <a:rPr lang="en-GB" dirty="0">
                <a:latin typeface="Arial" panose="020B0604020202020204" pitchFamily="34" charset="0"/>
                <a:cs typeface="Arial" panose="020B0604020202020204" pitchFamily="34" charset="0"/>
              </a:rPr>
              <a:t> to:</a:t>
            </a:r>
          </a:p>
          <a:p>
            <a:endParaRPr lang="en-GB" sz="1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 geographical questions and issues</a:t>
            </a:r>
          </a:p>
          <a:p>
            <a:endParaRPr lang="en-GB" sz="8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interpret, analyse and evaluate data and evidence</a:t>
            </a:r>
          </a:p>
          <a:p>
            <a:endParaRPr lang="en-GB" sz="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construct arguments and draw conclusions (within written responses or data responses).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emphasis in this assessment objective is on the use of </a:t>
            </a:r>
            <a:r>
              <a:rPr lang="en-GB" b="1" dirty="0">
                <a:solidFill>
                  <a:schemeClr val="accent3">
                    <a:lumMod val="75000"/>
                  </a:schemeClr>
                </a:solidFill>
                <a:latin typeface="Arial" panose="020B0604020202020204" pitchFamily="34" charset="0"/>
                <a:cs typeface="Arial" panose="020B0604020202020204" pitchFamily="34" charset="0"/>
              </a:rPr>
              <a:t>geographical skills</a:t>
            </a:r>
            <a:r>
              <a:rPr lang="en-GB" dirty="0">
                <a:latin typeface="Arial" panose="020B0604020202020204" pitchFamily="34" charset="0"/>
                <a:cs typeface="Arial" panose="020B0604020202020204" pitchFamily="34" charset="0"/>
              </a:rPr>
              <a:t>. Throughout the assessment resources, these competencies are tested in a variety of ways.  Within the assessment resources provided for Components 1 and 2, learners  are required to investigate questions and issues (calculate, estimate or compare data) or to interpret and evaluate data that is provided for them. Typical command words for AO3 questions in isolation include ‘Calculate’, ‘Compare’ or ‘Analyse’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Centres should note that the NEA contains a significant proportion of the AO3 marks allocated across components and that AO3 marks are also awarded for the qualitative skill of constructing arguments and drawing conclusions in Component 3.</a:t>
            </a:r>
          </a:p>
          <a:p>
            <a:endParaRPr lang="en-GB" dirty="0"/>
          </a:p>
        </p:txBody>
      </p:sp>
    </p:spTree>
    <p:extLst>
      <p:ext uri="{BB962C8B-B14F-4D97-AF65-F5344CB8AC3E}">
        <p14:creationId xmlns:p14="http://schemas.microsoft.com/office/powerpoint/2010/main" val="2874221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marking scheme</a:t>
            </a:r>
          </a:p>
          <a:p>
            <a:pPr lvl="0"/>
            <a:endParaRPr lang="en-GB" sz="1800" dirty="0"/>
          </a:p>
          <a:p>
            <a:r>
              <a:rPr lang="en-GB" sz="1800" dirty="0"/>
              <a:t>Marking schemes for Component 1 assessment resources contain both points-based mark schemes and banded mark schemes.</a:t>
            </a:r>
          </a:p>
          <a:p>
            <a:endParaRPr lang="en-GB" sz="800" dirty="0"/>
          </a:p>
          <a:p>
            <a:r>
              <a:rPr lang="en-GB" sz="1800" b="1" dirty="0"/>
              <a:t>Point-based mark schemes</a:t>
            </a:r>
            <a:endParaRPr lang="en-GB" sz="1800" dirty="0"/>
          </a:p>
          <a:p>
            <a:r>
              <a:rPr lang="en-GB" sz="1800" dirty="0"/>
              <a:t>For questions that are objective or points-based, the mark scheme should be applied precisely. Marks should be awarded as indicated and no further subdivision should be made. The targeted assessment objective (AO) is also indicated within each mark scheme.</a:t>
            </a:r>
          </a:p>
          <a:p>
            <a:endParaRPr lang="en-GB" sz="800" b="1" dirty="0"/>
          </a:p>
          <a:p>
            <a:r>
              <a:rPr lang="en-GB" sz="1800" b="1" dirty="0"/>
              <a:t>Banded mark schemes </a:t>
            </a:r>
            <a:endParaRPr lang="en-GB" sz="1800" dirty="0">
              <a:solidFill>
                <a:srgbClr val="FF0000"/>
              </a:solidFill>
            </a:endParaRPr>
          </a:p>
          <a:p>
            <a:r>
              <a:rPr lang="en-US" sz="1800" dirty="0"/>
              <a:t>The first part of the mark scheme is advice on the indicative content. This suggests the range of likely themes and specialised concepts, processes, scales and environments that may be included in the learner’s answers.</a:t>
            </a:r>
          </a:p>
          <a:p>
            <a:r>
              <a:rPr lang="en-US" sz="1800" dirty="0"/>
              <a:t>The second part of the mark scheme in each section is an assessment grid advising on bands and the associated marks that should be given to responses that demonstrate the qualities needed in the three AOs; AO1, AO2 and AO3, as relevant to the question. See the qualification overview PowerPoint for further guidance. </a:t>
            </a:r>
          </a:p>
          <a:p>
            <a:endParaRPr lang="en-GB" sz="2400" b="1" dirty="0"/>
          </a:p>
          <a:p>
            <a:pPr lvl="0"/>
            <a:endParaRPr lang="en-GB" sz="2400" b="1" dirty="0"/>
          </a:p>
        </p:txBody>
      </p:sp>
    </p:spTree>
    <p:extLst>
      <p:ext uri="{BB962C8B-B14F-4D97-AF65-F5344CB8AC3E}">
        <p14:creationId xmlns:p14="http://schemas.microsoft.com/office/powerpoint/2010/main" val="644872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74266E-847B-4563-9405-FB9FF45155B0}"/>
              </a:ext>
            </a:extLst>
          </p:cNvPr>
          <p:cNvPicPr>
            <a:picLocks noChangeAspect="1"/>
          </p:cNvPicPr>
          <p:nvPr/>
        </p:nvPicPr>
        <p:blipFill>
          <a:blip r:embed="rId2"/>
          <a:stretch>
            <a:fillRect/>
          </a:stretch>
        </p:blipFill>
        <p:spPr>
          <a:xfrm>
            <a:off x="1833720" y="1916832"/>
            <a:ext cx="5407207" cy="4239220"/>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45579" y="2924944"/>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1916832"/>
            <a:ext cx="1691351" cy="4822690"/>
          </a:xfrm>
          <a:prstGeom prst="wedgeRectCallout">
            <a:avLst>
              <a:gd name="adj1" fmla="val -63879"/>
              <a:gd name="adj2" fmla="val 222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This geographical skills question tests knowledge and understanding of processes responsible for the formation of a spit. Learners are required to present this knowledge via an annotated diagram. The most successful responses will identify features of the landform and provide a detailed explanation focused on processes. Less successful approaches may focus on </a:t>
            </a:r>
            <a:r>
              <a:rPr lang="en-GB" sz="1400"/>
              <a:t>descriptive statements.</a:t>
            </a:r>
            <a:endParaRPr lang="en-GB" sz="1400" dirty="0"/>
          </a:p>
        </p:txBody>
      </p:sp>
    </p:spTree>
    <p:extLst>
      <p:ext uri="{BB962C8B-B14F-4D97-AF65-F5344CB8AC3E}">
        <p14:creationId xmlns:p14="http://schemas.microsoft.com/office/powerpoint/2010/main" val="638713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71B96E-32DD-48F0-8FB0-21588A85F4C0}"/>
              </a:ext>
            </a:extLst>
          </p:cNvPr>
          <p:cNvPicPr>
            <a:picLocks noChangeAspect="1"/>
          </p:cNvPicPr>
          <p:nvPr/>
        </p:nvPicPr>
        <p:blipFill>
          <a:blip r:embed="rId2"/>
          <a:stretch>
            <a:fillRect/>
          </a:stretch>
        </p:blipFill>
        <p:spPr>
          <a:xfrm>
            <a:off x="1662087" y="1679638"/>
            <a:ext cx="5548246" cy="5075961"/>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45579" y="2924944"/>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2852936"/>
            <a:ext cx="1691351" cy="3886586"/>
          </a:xfrm>
          <a:prstGeom prst="wedgeRectCallout">
            <a:avLst>
              <a:gd name="adj1" fmla="val -63879"/>
              <a:gd name="adj2" fmla="val 222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This geographical skills question requires learners </a:t>
            </a:r>
            <a:r>
              <a:rPr lang="en-GB" sz="1400"/>
              <a:t>to analyse </a:t>
            </a:r>
            <a:r>
              <a:rPr lang="en-GB" sz="1400" dirty="0"/>
              <a:t>the resource to describe the pattern shown. An overall sense of pattern is required for marks in Band 3. In response to the command ‘Use Figure 3’ , the most successful responses will support points with evidence drawn directly from the figure. </a:t>
            </a:r>
          </a:p>
        </p:txBody>
      </p:sp>
    </p:spTree>
    <p:extLst>
      <p:ext uri="{BB962C8B-B14F-4D97-AF65-F5344CB8AC3E}">
        <p14:creationId xmlns:p14="http://schemas.microsoft.com/office/powerpoint/2010/main" val="35143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a:t>
            </a:r>
            <a:r>
              <a:rPr lang="en-GB" sz="2400" b="1"/>
              <a:t>: 5-mark </a:t>
            </a:r>
            <a:r>
              <a:rPr lang="en-GB" sz="2400" b="1" dirty="0"/>
              <a:t>questions </a:t>
            </a:r>
            <a:r>
              <a:rPr lang="en-GB" sz="2400" b="1"/>
              <a:t>testing AO3 </a:t>
            </a:r>
            <a:endParaRPr lang="en-GB" sz="2400" b="1" dirty="0"/>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111744" cy="3381695"/>
          </a:xfrm>
          <a:prstGeom prst="rect">
            <a:avLst/>
          </a:prstGeom>
          <a:noFill/>
        </p:spPr>
        <p:txBody>
          <a:bodyPr wrap="square" rtlCol="0">
            <a:spAutoFit/>
          </a:bodyPr>
          <a:lstStyle/>
          <a:p>
            <a:pPr>
              <a:lnSpc>
                <a:spcPct val="150000"/>
              </a:lnSpc>
            </a:pPr>
            <a:r>
              <a:rPr lang="en-GB" dirty="0">
                <a:latin typeface="Segoe Print" panose="02000600000000000000" pitchFamily="2" charset="0"/>
              </a:rPr>
              <a:t>The map shows that wave energy increases as you move away from the coast into the sea. The majority of the UK has a very low wave energy, between 0-10 kw/m of wave crest, except for areas such as Cornwall and the north east of Scotland (11-20 kw/m). Wave energy is highest nearly 300km west of the west coast of Scotland, at 61-70 kw/m. The island at 60</a:t>
            </a:r>
            <a:r>
              <a:rPr lang="en-GB" dirty="0">
                <a:latin typeface="Segoe Print" panose="02000600000000000000" pitchFamily="2" charset="0"/>
                <a:cs typeface="Calibri" panose="020F0502020204030204" pitchFamily="34" charset="0"/>
              </a:rPr>
              <a:t>˚North, 1˚West has a relatively high wave energy at 21-30 </a:t>
            </a:r>
            <a:r>
              <a:rPr lang="en-GB" dirty="0">
                <a:latin typeface="Segoe Print" panose="02000600000000000000" pitchFamily="2" charset="0"/>
              </a:rPr>
              <a:t>kw/m compared with the rest of the UK.</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3337558"/>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2528011"/>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304" y="2528011"/>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457200" y="5431536"/>
            <a:ext cx="8111744" cy="923330"/>
          </a:xfrm>
          <a:prstGeom prst="rect">
            <a:avLst/>
          </a:prstGeom>
          <a:noFill/>
        </p:spPr>
        <p:txBody>
          <a:bodyPr wrap="square" rtlCol="0">
            <a:spAutoFit/>
          </a:bodyPr>
          <a:lstStyle/>
          <a:p>
            <a:r>
              <a:rPr lang="en-GB" dirty="0">
                <a:solidFill>
                  <a:srgbClr val="FF0000"/>
                </a:solidFill>
              </a:rPr>
              <a:t>This response is awarded a mark in Band 3: 5 marks. The learner shows the ability to use a range of geographical skills and an overall pattern is identified successfully. All points are accurate and well-supported with data from the Figure.</a:t>
            </a:r>
          </a:p>
        </p:txBody>
      </p:sp>
      <p:pic>
        <p:nvPicPr>
          <p:cNvPr id="13" name="Picture 12" descr="Shape, arrow&#10;&#10;Description automatically generated">
            <a:extLst>
              <a:ext uri="{FF2B5EF4-FFF2-40B4-BE49-F238E27FC236}">
                <a16:creationId xmlns:a16="http://schemas.microsoft.com/office/drawing/2014/main" id="{114B7226-08B1-4A38-8612-78FE980B9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736" y="4117786"/>
            <a:ext cx="384048" cy="384048"/>
          </a:xfrm>
          <a:prstGeom prst="rect">
            <a:avLst/>
          </a:prstGeom>
        </p:spPr>
      </p:pic>
      <p:pic>
        <p:nvPicPr>
          <p:cNvPr id="14" name="Picture 13" descr="Shape, arrow&#10;&#10;Description automatically generated">
            <a:extLst>
              <a:ext uri="{FF2B5EF4-FFF2-40B4-BE49-F238E27FC236}">
                <a16:creationId xmlns:a16="http://schemas.microsoft.com/office/drawing/2014/main" id="{62AC829B-5529-4E94-9DCC-5BB574FF8AB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656" y="4954461"/>
            <a:ext cx="384048" cy="384048"/>
          </a:xfrm>
          <a:prstGeom prst="rect">
            <a:avLst/>
          </a:prstGeom>
        </p:spPr>
      </p:pic>
    </p:spTree>
    <p:extLst>
      <p:ext uri="{BB962C8B-B14F-4D97-AF65-F5344CB8AC3E}">
        <p14:creationId xmlns:p14="http://schemas.microsoft.com/office/powerpoint/2010/main" val="6971708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Props1.xml><?xml version="1.0" encoding="utf-8"?>
<ds:datastoreItem xmlns:ds="http://schemas.openxmlformats.org/officeDocument/2006/customXml" ds:itemID="{42E2B6B1-B4E0-4D15-B30F-62BD42CF2D54}"/>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97643588-0C81-4354-9345-A6BA18BA9527}">
  <ds:schemaRefs>
    <ds:schemaRef ds:uri="36f98b4f-ba65-4a7d-9a34-48b23de556cb"/>
    <ds:schemaRef ds:uri="http://purl.org/dc/elements/1.1/"/>
    <ds:schemaRef ds:uri="http://schemas.microsoft.com/office/2006/metadata/properties"/>
    <ds:schemaRef ds:uri="b179d1cf-dfb1-40de-aaee-7a546bb45d7d"/>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989</TotalTime>
  <Words>2544</Words>
  <Application>Microsoft Office PowerPoint</Application>
  <PresentationFormat>On-screen Show (4:3)</PresentationFormat>
  <Paragraphs>193</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Gotham Rounded Book</vt:lpstr>
      <vt:lpstr>Segoe Print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Awdur</cp:lastModifiedBy>
  <cp:revision>10</cp:revision>
  <dcterms:created xsi:type="dcterms:W3CDTF">2021-02-25T10:03:20Z</dcterms:created>
  <dcterms:modified xsi:type="dcterms:W3CDTF">2021-12-20T13:51:19Z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