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301" r:id="rId6"/>
    <p:sldId id="419" r:id="rId7"/>
    <p:sldId id="396" r:id="rId8"/>
    <p:sldId id="426" r:id="rId9"/>
    <p:sldId id="340" r:id="rId10"/>
    <p:sldId id="429" r:id="rId11"/>
    <p:sldId id="341" r:id="rId12"/>
    <p:sldId id="346" r:id="rId13"/>
    <p:sldId id="397" r:id="rId14"/>
    <p:sldId id="398" r:id="rId15"/>
    <p:sldId id="373" r:id="rId16"/>
    <p:sldId id="377" r:id="rId17"/>
    <p:sldId id="403" r:id="rId18"/>
    <p:sldId id="405" r:id="rId19"/>
    <p:sldId id="404" r:id="rId20"/>
    <p:sldId id="393" r:id="rId21"/>
    <p:sldId id="407" r:id="rId22"/>
    <p:sldId id="409" r:id="rId23"/>
    <p:sldId id="395" r:id="rId24"/>
    <p:sldId id="422" r:id="rId25"/>
    <p:sldId id="421" r:id="rId26"/>
    <p:sldId id="420" r:id="rId27"/>
    <p:sldId id="383" r:id="rId28"/>
    <p:sldId id="349" r:id="rId29"/>
    <p:sldId id="371" r:id="rId30"/>
    <p:sldId id="428" r:id="rId31"/>
    <p:sldId id="372" r:id="rId32"/>
    <p:sldId id="339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63F6F-9FCE-44CB-AB01-50EEEA9A2248}" v="20" dt="2021-10-25T10:16:23.82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249" autoAdjust="0"/>
  </p:normalViewPr>
  <p:slideViewPr>
    <p:cSldViewPr snapToGrid="0" snapToObjects="1">
      <p:cViewPr varScale="1">
        <p:scale>
          <a:sx n="51" d="100"/>
          <a:sy n="51" d="100"/>
        </p:scale>
        <p:origin x="159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FA7D-6BD6-4C7C-8DCE-D8E0EF387186}" type="datetimeFigureOut">
              <a:rPr lang="en-US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8D23-0D3B-430C-B06D-CE44722CB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8D23-0D3B-430C-B06D-CE44722CB0DA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5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9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9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5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8D23-0D3B-430C-B06D-CE44722CB0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stpapers.download.wjec.co.uk/s19-8111-02.pdf" TargetMode="External"/><Relationship Id="rId2" Type="http://schemas.openxmlformats.org/officeDocument/2006/relationships/hyperlink" Target="http://pastpapers.download.wjec.co.uk/s18-8111-0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stpapers.download.wjec.co.uk/s19-8111-03.pdf" TargetMode="External"/><Relationship Id="rId2" Type="http://schemas.openxmlformats.org/officeDocument/2006/relationships/hyperlink" Target="http://pastpapers.download.wjec.co.uk/s18-8111-0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jeceduqasnea@outlook.com" TargetMode="External"/><Relationship Id="rId2" Type="http://schemas.openxmlformats.org/officeDocument/2006/relationships/hyperlink" Target="https://www.eduqas.co.uk/qualifications/geography-as-a-level/?sub_nav_level=course-materials#tab_resourc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eduqas.co.uk/Pages/ProjectByArgs.aspx?subId=28&amp;lvlId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duqas.co.uk/Pages/ResourceByArgs.aspx?subId=13&amp;lvlId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qas.co.uk/qualifications/geography-as-a-level/?sub_nav_level=course-materials#tab_resources" TargetMode="External"/><Relationship Id="rId4" Type="http://schemas.openxmlformats.org/officeDocument/2006/relationships/hyperlink" Target="https://www.eduqas.co.uk/qualifications/geography-as-a-level/#tab_pastpaper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GCEGeography@eduqas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qas.co.uk/media/ln4locyz/eduqas-a-level-geography-spec-from-2016-e-24-01-20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hoddereducation.co.uk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stpapers.download.wjec.co.uk/s19-8111-01.pdf" TargetMode="External"/><Relationship Id="rId2" Type="http://schemas.openxmlformats.org/officeDocument/2006/relationships/hyperlink" Target="http://pastpapers.download.wjec.co.uk/s18-8111-0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1098550"/>
            <a:ext cx="8446160" cy="11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kern="11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Eduqas GCE Geography</a:t>
            </a:r>
          </a:p>
          <a:p>
            <a:pPr algn="ctr">
              <a:lnSpc>
                <a:spcPct val="80000"/>
              </a:lnSpc>
            </a:pPr>
            <a:r>
              <a:rPr lang="en-US" sz="4400" b="1" kern="1100" spc="-30" dirty="0">
                <a:solidFill>
                  <a:srgbClr val="F7B3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for new centres</a:t>
            </a:r>
            <a:endParaRPr lang="en-US" sz="4400" b="1" kern="11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42" y="1169524"/>
            <a:ext cx="8229600" cy="5231276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Landscapes</a:t>
            </a:r>
          </a:p>
          <a:p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Or: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Glaciated Landscapes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operation of the glacier as 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the glacier budget over different time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of glacial weathering, erosion and the characteristics and formation of associated landforms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Periglacial processes and the formation of associated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Glacial processes are a vital context for human activity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F8E145-C2C5-4B42-8E82-892A3FFD9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955" y="-145077"/>
            <a:ext cx="8674100" cy="982187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Component 1 – </a:t>
            </a:r>
          </a:p>
          <a:p>
            <a:r>
              <a:rPr lang="en-GB" b="1" dirty="0">
                <a:solidFill>
                  <a:schemeClr val="bg1"/>
                </a:solidFill>
                <a:latin typeface="+mn-lt"/>
              </a:rPr>
              <a:t>Changing Landscapes &amp; Changing Places</a:t>
            </a:r>
          </a:p>
        </p:txBody>
      </p:sp>
    </p:spTree>
    <p:extLst>
      <p:ext uri="{BB962C8B-B14F-4D97-AF65-F5344CB8AC3E}">
        <p14:creationId xmlns:p14="http://schemas.microsoft.com/office/powerpoint/2010/main" val="322869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8" y="1244599"/>
            <a:ext cx="8229600" cy="5288175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B:</a:t>
            </a:r>
          </a:p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place; changing places – relationships and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over time in the economic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 of places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change and social inequalities in de-industrialised urban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21</a:t>
            </a:r>
            <a:r>
              <a:rPr lang="en-GB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knowledge economy (quaternary) and its social and economic impacts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management and the challenges of continuity and change (including rebranding)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Rural management and the challenges of continuity and change (including rebranding)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41653-B5D0-426F-BD74-09AA3F3F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54" y="-181675"/>
            <a:ext cx="8833870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59D37-CB0C-441F-BD88-5D8F1FB0C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42343"/>
              </p:ext>
            </p:extLst>
          </p:nvPr>
        </p:nvGraphicFramePr>
        <p:xfrm>
          <a:off x="865442" y="1334343"/>
          <a:ext cx="7413116" cy="3286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3429318142"/>
                    </a:ext>
                  </a:extLst>
                </a:gridCol>
                <a:gridCol w="4374494">
                  <a:extLst>
                    <a:ext uri="{9D8B030D-6E8A-4147-A177-3AD203B41FA5}">
                      <a16:colId xmlns:a16="http://schemas.microsoft.com/office/drawing/2014/main" val="2873992945"/>
                    </a:ext>
                  </a:extLst>
                </a:gridCol>
              </a:tblGrid>
              <a:tr h="10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Global Systems</a:t>
                      </a:r>
                      <a:endParaRPr lang="en-GB" sz="20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Water and Carbon Cycles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68523"/>
                  </a:ext>
                </a:extLst>
              </a:tr>
              <a:tr h="1011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Global Governance: Change and Challenges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2.2.1 – 2.2.5 Processes and Patterns of Global Migration</a:t>
                      </a:r>
                    </a:p>
                    <a:p>
                      <a:pPr algn="l"/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2.2.6 – 2.2.10 Global Governance of the Earth’s Oceans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3010"/>
                  </a:ext>
                </a:extLst>
              </a:tr>
              <a:tr h="1011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C – 21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Century Challenges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989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4BEA0E-26DA-4CF0-A84F-54BDE44C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6593" y="-89913"/>
            <a:ext cx="8349175" cy="62456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Component 2 – 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Global Systems and Global Governance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B285D-D1D2-4848-BDC1-850F1041214A}"/>
              </a:ext>
            </a:extLst>
          </p:cNvPr>
          <p:cNvSpPr txBox="1"/>
          <p:nvPr/>
        </p:nvSpPr>
        <p:spPr>
          <a:xfrm>
            <a:off x="865443" y="4958975"/>
            <a:ext cx="7413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Past Papers:</a:t>
            </a:r>
          </a:p>
          <a:p>
            <a:r>
              <a:rPr lang="en-GB" sz="2000" dirty="0"/>
              <a:t>2018 </a:t>
            </a:r>
            <a:r>
              <a:rPr lang="en-GB" sz="2000" dirty="0">
                <a:hlinkClick r:id="rId2"/>
              </a:rPr>
              <a:t>http://pastpapers.download.wjec.co.uk/s18-8111-02.pdf</a:t>
            </a:r>
            <a:endParaRPr lang="en-GB" sz="2000" dirty="0"/>
          </a:p>
          <a:p>
            <a:r>
              <a:rPr lang="en-GB" sz="2000" dirty="0"/>
              <a:t>2019 </a:t>
            </a:r>
            <a:r>
              <a:rPr lang="en-GB" sz="2000" dirty="0">
                <a:hlinkClick r:id="rId3"/>
              </a:rPr>
              <a:t>http://pastpapers.download.wjec.co.uk/s19-8111-02.pdf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867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9209"/>
            <a:ext cx="8229600" cy="5342993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A:</a:t>
            </a:r>
          </a:p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Systems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Carbon Cycles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Inputs, outputs, stores and flows in the water cycle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Catchment hydrology – the drainage basin as a system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 and excess runoff within the water cycle 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 within the water cycle 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carbon cycle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stores in different biomes 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between the water and carbon cycles </a:t>
            </a:r>
          </a:p>
          <a:p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2BCE1-E514-44C2-9F79-BCD1BAC7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70" y="-166977"/>
            <a:ext cx="850465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4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471"/>
            <a:ext cx="8229600" cy="5222451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B:</a:t>
            </a:r>
          </a:p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Governance: Change &amp; Challenges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and Patterns of Global Migration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Globalisation, migration and a shrinking world 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of international economic migration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Consequences and management of international economic migration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Causes, consequences, and management of refugee movements 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Causes, consequences, and management of rural-urban migration in developing countries </a:t>
            </a:r>
          </a:p>
          <a:p>
            <a:pPr defTabSz="914400"/>
            <a:endParaRPr lang="en-GB" sz="1800" dirty="0">
              <a:solidFill>
                <a:schemeClr val="tx1"/>
              </a:solidFill>
            </a:endParaRPr>
          </a:p>
          <a:p>
            <a:pPr defTabSz="914400"/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AB425-C5A0-40BE-90EA-52E83200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95" y="-148123"/>
            <a:ext cx="850465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3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68" y="1218064"/>
            <a:ext cx="8229600" cy="5248724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governance: Change &amp; Challenges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Governance of the Earth’s Oceans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flows and governance - including people trafficking and piracy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Sovereignty of the ocean resources - including geopolitical tensions and contested ownership, such as Arctic Ocean resources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marine environments – exploitation and sustainability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and consequences of ocean pollution</a:t>
            </a:r>
          </a:p>
          <a:p>
            <a:pPr marL="342900" indent="-342900" defTabSz="914400"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ocean pollution – including Arctic Ocean conservation, or a UNESCO marine heritage site </a:t>
            </a:r>
          </a:p>
          <a:p>
            <a:pPr defTabSz="914400"/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44F4C-7F65-4F06-9161-91A25BFC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16" y="-148122"/>
            <a:ext cx="850465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0007"/>
            <a:ext cx="8229600" cy="4601497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C:</a:t>
            </a:r>
          </a:p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GB" b="1" u="sng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Challenges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compulsory extended response question drawing on both Component 1 and Component 2 content. Resource material will be provided as stimulus</a:t>
            </a:r>
          </a:p>
          <a:p>
            <a:pPr marL="342900" indent="-342900" defTabSz="914400"/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2DCD-1209-4859-A92A-FD8F8E1FE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36" y="-176403"/>
            <a:ext cx="850465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59D37-CB0C-441F-BD88-5D8F1FB0C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87486"/>
              </p:ext>
            </p:extLst>
          </p:nvPr>
        </p:nvGraphicFramePr>
        <p:xfrm>
          <a:off x="631428" y="1274272"/>
          <a:ext cx="7881144" cy="3823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896">
                  <a:extLst>
                    <a:ext uri="{9D8B030D-6E8A-4147-A177-3AD203B41FA5}">
                      <a16:colId xmlns:a16="http://schemas.microsoft.com/office/drawing/2014/main" val="3429318142"/>
                    </a:ext>
                  </a:extLst>
                </a:gridCol>
                <a:gridCol w="4104248">
                  <a:extLst>
                    <a:ext uri="{9D8B030D-6E8A-4147-A177-3AD203B41FA5}">
                      <a16:colId xmlns:a16="http://schemas.microsoft.com/office/drawing/2014/main" val="961833877"/>
                    </a:ext>
                  </a:extLst>
                </a:gridCol>
              </a:tblGrid>
              <a:tr h="817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Tectonic Hazards</a:t>
                      </a:r>
                      <a:endParaRPr lang="en-GB" sz="20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 Tectonic Hazards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68523"/>
                  </a:ext>
                </a:extLst>
              </a:tr>
              <a:tr h="75645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Contemporary Themes in Geography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should study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themes opposite: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 Ecosystems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3010"/>
                  </a:ext>
                </a:extLst>
              </a:tr>
              <a:tr h="74847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 Economic Growth and Challenge: India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China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Development in an</a:t>
                      </a:r>
                    </a:p>
                    <a:p>
                      <a:pPr algn="l"/>
                      <a:r>
                        <a:rPr lang="en-GB" sz="2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African Context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7165"/>
                  </a:ext>
                </a:extLst>
              </a:tr>
              <a:tr h="712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 Energy Challenges and Dilemmas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77231"/>
                  </a:ext>
                </a:extLst>
              </a:tr>
              <a:tr h="623087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 Weather and Climate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65236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4BEA0E-26DA-4CF0-A84F-54BDE44C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6973" y="-77214"/>
            <a:ext cx="7881145" cy="92562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Component 3 – Contemporary Themes in Geography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91DB-DA8A-4DD6-8369-B8C085B95E0A}"/>
              </a:ext>
            </a:extLst>
          </p:cNvPr>
          <p:cNvSpPr txBox="1"/>
          <p:nvPr/>
        </p:nvSpPr>
        <p:spPr>
          <a:xfrm>
            <a:off x="447441" y="5306772"/>
            <a:ext cx="8717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Papers:</a:t>
            </a:r>
          </a:p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http://pastpapers.download.wjec.co.uk/s18-8111-03.pdf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http://pastpapers.download.wjec.co.uk/s19-8111-03.pdf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0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17"/>
            <a:ext cx="8229600" cy="4601497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A: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Tectonic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Tectonic processes and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Volcanoes - processes, hazards and their impacts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Earthquakes - processes, hazards and their impacts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factors affecting risk and vulnerability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to tectonic hazards</a:t>
            </a:r>
          </a:p>
          <a:p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ADA1E-DC70-4C33-A3C8-66F93DCE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63" y="-166976"/>
            <a:ext cx="80352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784"/>
            <a:ext cx="8229600" cy="5324138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B:</a:t>
            </a:r>
          </a:p>
          <a:p>
            <a:pPr marL="342900" indent="-342900" defTabSz="914400"/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Contemporary Themes in Geography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Ecosystems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342900" indent="-342900" defTabSz="914400"/>
            <a:r>
              <a:rPr lang="en-US" b="1" dirty="0">
                <a:solidFill>
                  <a:schemeClr val="tx1"/>
                </a:solidFill>
                <a:latin typeface="+mj-lt"/>
              </a:rPr>
              <a:t>Economic Growth and Challenge in India </a:t>
            </a:r>
            <a:r>
              <a:rPr lang="en-US" b="1" i="1" dirty="0">
                <a:solidFill>
                  <a:schemeClr val="tx1"/>
                </a:solidFill>
                <a:latin typeface="+mj-lt"/>
              </a:rPr>
              <a:t>or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China</a:t>
            </a:r>
            <a:endParaRPr lang="en-GB" b="1" dirty="0">
              <a:solidFill>
                <a:schemeClr val="tx1"/>
              </a:solidFill>
              <a:latin typeface="+mj-lt"/>
            </a:endParaRP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Challenges and Dilemmas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342900" indent="-342900" defTabSz="91440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and Climate</a:t>
            </a:r>
            <a:endParaRPr lang="en-GB" b="1" dirty="0">
              <a:solidFill>
                <a:srgbClr val="FF0000"/>
              </a:solidFill>
              <a:latin typeface="+mn-lt"/>
            </a:endParaRPr>
          </a:p>
          <a:p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BF4D3-6635-4A4F-BE3D-8AF20DA5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26" y="-157549"/>
            <a:ext cx="80352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7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3087-5DB6-405F-9339-0A52D364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0597"/>
            <a:ext cx="8229600" cy="463586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</a:t>
            </a:r>
            <a:r>
              <a:rPr lang="en-GB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highlight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the relevance and importance of geography in our daily lives.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promote learning opportunities that focus on current and topical issues/examples, encouraging teachers to use the latest resources/examples – drawing on a variety of sources (constantly evolving).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encourage learners to ‘think like a geographer’ by engaging them with the enquiry process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provide opportunities for co-teachability with GCE AS Geography, both in terms of content and the required days of fieldwork</a:t>
            </a:r>
          </a:p>
          <a:p>
            <a:endParaRPr lang="en-GB" sz="1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72A8E-06B9-4C0E-A7CE-DCFA67781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008" y="123144"/>
            <a:ext cx="6183984" cy="58102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Aims of Eduqas GCE Geography</a:t>
            </a:r>
          </a:p>
        </p:txBody>
      </p:sp>
    </p:spTree>
    <p:extLst>
      <p:ext uri="{BB962C8B-B14F-4D97-AF65-F5344CB8AC3E}">
        <p14:creationId xmlns:p14="http://schemas.microsoft.com/office/powerpoint/2010/main" val="71644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59D37-CB0C-441F-BD88-5D8F1FB0C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12043"/>
              </p:ext>
            </p:extLst>
          </p:nvPr>
        </p:nvGraphicFramePr>
        <p:xfrm>
          <a:off x="705186" y="1319023"/>
          <a:ext cx="7881144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896">
                  <a:extLst>
                    <a:ext uri="{9D8B030D-6E8A-4147-A177-3AD203B41FA5}">
                      <a16:colId xmlns:a16="http://schemas.microsoft.com/office/drawing/2014/main" val="3429318142"/>
                    </a:ext>
                  </a:extLst>
                </a:gridCol>
                <a:gridCol w="4104248">
                  <a:extLst>
                    <a:ext uri="{9D8B030D-6E8A-4147-A177-3AD203B41FA5}">
                      <a16:colId xmlns:a16="http://schemas.microsoft.com/office/drawing/2014/main" val="961833877"/>
                    </a:ext>
                  </a:extLst>
                </a:gridCol>
              </a:tblGrid>
              <a:tr h="1011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 Investigation (NEA)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Each learner undertakes an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independent investigation which involves, but need not be restricted to, fieldwork.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investigation must be linked to an aspect of the Specification, and based on a question or issue defined and developed by the individual learner. 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7165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4BEA0E-26DA-4CF0-A84F-54BDE44C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3386" y="-134806"/>
            <a:ext cx="7305772" cy="62456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Component 4 – Independent Investigation (NEA)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FD241-35D4-40AF-9EE7-5D72C92514A5}"/>
              </a:ext>
            </a:extLst>
          </p:cNvPr>
          <p:cNvSpPr txBox="1"/>
          <p:nvPr/>
        </p:nvSpPr>
        <p:spPr>
          <a:xfrm>
            <a:off x="705187" y="3935394"/>
            <a:ext cx="788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i="1" dirty="0">
                <a:latin typeface="+mj-lt"/>
              </a:rPr>
              <a:t>mandatory four days </a:t>
            </a:r>
            <a:r>
              <a:rPr lang="en-GB" sz="2000" dirty="0">
                <a:latin typeface="+mj-lt"/>
              </a:rPr>
              <a:t>of fieldwork can be used to prepare students for Independent Investigation, but can also contribute to data collection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Data collection in groups is permitted but titles and write-ups must be completed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Full guidance is available on our website </a:t>
            </a:r>
            <a:r>
              <a:rPr lang="en-GB" sz="2000" dirty="0">
                <a:latin typeface="+mj-lt"/>
                <a:hlinkClick r:id="rId2"/>
              </a:rPr>
              <a:t>https://www.eduqas.co.uk/qualifications/geography-as-a-level/?sub_nav_level=course-materials#tab_resources</a:t>
            </a: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Free Title Advice Service </a:t>
            </a:r>
            <a:r>
              <a:rPr lang="en-GB" sz="2000" dirty="0">
                <a:latin typeface="+mj-lt"/>
                <a:hlinkClick r:id="rId3"/>
              </a:rPr>
              <a:t>wjeceduqasnea@outlook.com</a:t>
            </a:r>
            <a:r>
              <a:rPr lang="en-GB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03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4072"/>
            <a:ext cx="8229600" cy="5667239"/>
          </a:xfrm>
        </p:spPr>
        <p:txBody>
          <a:bodyPr>
            <a:noAutofit/>
          </a:bodyPr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to consider: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word length 3000-4000 words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the work as illustrated on the following slide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of the marks, so should take up 20% of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Titles are best phrased as evaluative questions: “Too what extent does…?”, “How far can…?”, etc. This allows for an enquiry-based approach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linked to an aspect of the Eduqas specification. The student/centre need not be studying the particular aspect chosen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focus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study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need to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study site(s) a sufficient number of times to collect meaningful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F21B8-4AA2-4F8F-8D3B-6CF45F44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74" y="-144902"/>
            <a:ext cx="76816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6943F6-D456-4358-81FE-8E873F6FD6B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7254" t="18909" r="37647" b="16092"/>
          <a:stretch/>
        </p:blipFill>
        <p:spPr bwMode="auto">
          <a:xfrm>
            <a:off x="1040130" y="1112245"/>
            <a:ext cx="6697980" cy="540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5E21F-5F52-4867-8184-7722CF05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13" y="-228077"/>
            <a:ext cx="76816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F8E145-C2C5-4B42-8E82-892A3FFD9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044576"/>
            <a:ext cx="8229600" cy="62456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The Fieldwork Enquiry Process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A4A3F1A-50D4-4ABD-9557-3DB0F8D2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034" y="1563422"/>
            <a:ext cx="3607320" cy="2185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A01D3-FFCF-4139-B8FD-A81CD7C6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98" y="2383493"/>
            <a:ext cx="976947" cy="786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E9F03-969E-4719-8D79-D27BC9EC8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965" y="1563422"/>
            <a:ext cx="3997757" cy="2036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EF28EE-8610-4D72-85C9-C16A36611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785" y="4356798"/>
            <a:ext cx="4133446" cy="2371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2B162-71B5-42B7-9E9D-5FC4FC1B2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940" y="3533184"/>
            <a:ext cx="762066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B4DF51-6FE4-4912-9B7C-984C6A32A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12" y="4335940"/>
            <a:ext cx="4206605" cy="235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E2085-90B2-4624-833D-C1FD8650C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742" y="5294578"/>
            <a:ext cx="835224" cy="737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410288-227E-40BA-BC0F-7D68DFA1A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010" y="2290075"/>
            <a:ext cx="841321" cy="2066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56199-E0B0-4467-9ABE-7DA5652426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7748" y="1066555"/>
            <a:ext cx="2719052" cy="323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F49B3-B875-49C0-A3BA-9125FA573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782" y="-186207"/>
            <a:ext cx="76816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2CDCD-A9CD-4C40-BDD4-024437EBF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150" y="130175"/>
            <a:ext cx="4203700" cy="60134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Assessment objectives </a:t>
            </a:r>
            <a:endParaRPr lang="en-GB" dirty="0">
              <a:solidFill>
                <a:schemeClr val="bg1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FF6A-AC82-4C44-9C37-51CF1687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0919"/>
            <a:ext cx="8229600" cy="571690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AO1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Demonstrate knowledge and understanding of places, environments, concepts, processes, interactions and change, at a variety of scales</a:t>
            </a:r>
          </a:p>
          <a:p>
            <a:r>
              <a:rPr lang="en-GB" b="1" dirty="0">
                <a:solidFill>
                  <a:schemeClr val="tx1"/>
                </a:solidFill>
                <a:latin typeface="+mn-lt"/>
              </a:rPr>
              <a:t>AO2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Apply knowledge and understanding in different contexts to interpret, analyse and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evaluate geographical information and issues</a:t>
            </a:r>
          </a:p>
          <a:p>
            <a:r>
              <a:rPr lang="en-GB" b="1" dirty="0">
                <a:solidFill>
                  <a:schemeClr val="tx1"/>
                </a:solidFill>
                <a:latin typeface="+mn-lt"/>
              </a:rPr>
              <a:t>AO3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Use a variety of relevant quantitative, qualitative and fieldwork skills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investigate geographical questions and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interpret, analyse and evaluate data and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construct arguments and draw conclusions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89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064FDD-B6DA-4F78-9B97-C1BFA9DF3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2" y="-75414"/>
            <a:ext cx="8418513" cy="119720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Assessment objectives across the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4 components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AE8AD6-C060-471B-BEAA-28B20AA81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60162"/>
              </p:ext>
            </p:extLst>
          </p:nvPr>
        </p:nvGraphicFramePr>
        <p:xfrm>
          <a:off x="1539581" y="1478202"/>
          <a:ext cx="6064839" cy="4403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371">
                  <a:extLst>
                    <a:ext uri="{9D8B030D-6E8A-4147-A177-3AD203B41FA5}">
                      <a16:colId xmlns:a16="http://schemas.microsoft.com/office/drawing/2014/main" val="3041811465"/>
                    </a:ext>
                  </a:extLst>
                </a:gridCol>
                <a:gridCol w="1153117">
                  <a:extLst>
                    <a:ext uri="{9D8B030D-6E8A-4147-A177-3AD203B41FA5}">
                      <a16:colId xmlns:a16="http://schemas.microsoft.com/office/drawing/2014/main" val="3844223739"/>
                    </a:ext>
                  </a:extLst>
                </a:gridCol>
                <a:gridCol w="1153117">
                  <a:extLst>
                    <a:ext uri="{9D8B030D-6E8A-4147-A177-3AD203B41FA5}">
                      <a16:colId xmlns:a16="http://schemas.microsoft.com/office/drawing/2014/main" val="829099361"/>
                    </a:ext>
                  </a:extLst>
                </a:gridCol>
                <a:gridCol w="1153117">
                  <a:extLst>
                    <a:ext uri="{9D8B030D-6E8A-4147-A177-3AD203B41FA5}">
                      <a16:colId xmlns:a16="http://schemas.microsoft.com/office/drawing/2014/main" val="1258379181"/>
                    </a:ext>
                  </a:extLst>
                </a:gridCol>
                <a:gridCol w="1153117">
                  <a:extLst>
                    <a:ext uri="{9D8B030D-6E8A-4147-A177-3AD203B41FA5}">
                      <a16:colId xmlns:a16="http://schemas.microsoft.com/office/drawing/2014/main" val="1576931989"/>
                    </a:ext>
                  </a:extLst>
                </a:gridCol>
              </a:tblGrid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1129"/>
                  </a:ext>
                </a:extLst>
              </a:tr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Component 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73150"/>
                  </a:ext>
                </a:extLst>
              </a:tr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Component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7.5%.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0366"/>
                  </a:ext>
                </a:extLst>
              </a:tr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Component 3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27934"/>
                  </a:ext>
                </a:extLst>
              </a:tr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16471"/>
                  </a:ext>
                </a:extLst>
              </a:tr>
              <a:tr h="73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Overall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5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65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DC57-9610-4B3B-AEA5-BFDEDF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471"/>
            <a:ext cx="8229600" cy="563735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Online Exam Review (OER) allows teachers and students to look at actual responses to past examination questions. It can be accessed at: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https://oer.eduqas.co.uk/Pages/ProjectByArgs.aspx?subId=28&amp;lvlId=1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Principal Examiner has provided these responses with detailed annotation in order to demonstrate how the mark scheme has been applied</a:t>
            </a: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can be viewed with or without this annotation</a:t>
            </a: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OER is best viewed using Internet Explorer, but has most centres now use Chrome or Edge, it is recommended that it is downloaded as a pdf and opened in Adobe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3DD3A79-C5BB-4EB1-BAB7-D449D361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016" y="130175"/>
            <a:ext cx="8229600" cy="60134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The Online Exam Review (OER)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918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AB3716-E205-452B-B0C7-530FDD053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088" y="-151"/>
            <a:ext cx="6650384" cy="85842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Bespoke Teaching and Learning Resources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e.g. AO3: Developing data analysis skills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E607A-7B2C-4D4A-B8B1-F848397C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36" y="1001955"/>
            <a:ext cx="3951194" cy="294963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FB56D5-5D5B-49A9-9B07-F92EE5F2B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0748" y="1001955"/>
            <a:ext cx="4079792" cy="2830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08F19-B217-4A27-9E6C-9959ECFAF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92" y="3951594"/>
            <a:ext cx="3797178" cy="289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DF566-0C33-4163-88EF-E9644B80C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316" y="3951594"/>
            <a:ext cx="3876613" cy="29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6BEF-41B8-404F-9ECE-F34174D5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5" y="1126302"/>
            <a:ext cx="8634952" cy="5302778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We have a large number of free resources designed to help students and teachers: </a:t>
            </a:r>
            <a:r>
              <a:rPr lang="en-GB" sz="2200" dirty="0">
                <a:latin typeface="+mj-lt"/>
                <a:hlinkClick r:id="rId3"/>
              </a:rPr>
              <a:t>https://resources.eduqas.co.uk/Pages/ResourceByArgs.aspx?subId=13&amp;lvlId=1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endParaRPr lang="en-GB" sz="2200" dirty="0">
              <a:solidFill>
                <a:schemeClr val="tx1"/>
              </a:solidFill>
              <a:latin typeface="+mj-lt"/>
            </a:endParaRP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Past Papers &amp; Mark Schemes can be found here:</a:t>
            </a:r>
          </a:p>
          <a:p>
            <a:r>
              <a:rPr lang="en-GB" sz="2200" dirty="0">
                <a:latin typeface="+mj-lt"/>
                <a:hlinkClick r:id="rId4"/>
              </a:rPr>
              <a:t>https://www.eduqas.co.uk/qualifications/geography-as-a-level/#tab_pastpapers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endParaRPr lang="en-GB" sz="2200" dirty="0">
              <a:solidFill>
                <a:schemeClr val="tx1"/>
              </a:solidFill>
              <a:latin typeface="+mj-lt"/>
            </a:endParaRP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Other key documents for </a:t>
            </a:r>
            <a:r>
              <a:rPr lang="en-GB" sz="2200" b="1" dirty="0">
                <a:solidFill>
                  <a:schemeClr val="tx1"/>
                </a:solidFill>
                <a:latin typeface="+mj-lt"/>
              </a:rPr>
              <a:t>both A &amp; AS level </a:t>
            </a:r>
            <a:r>
              <a:rPr lang="en-GB" sz="2200" dirty="0">
                <a:solidFill>
                  <a:schemeClr val="tx1"/>
                </a:solidFill>
                <a:latin typeface="+mj-lt"/>
              </a:rPr>
              <a:t>can be found here:</a:t>
            </a:r>
          </a:p>
          <a:p>
            <a:r>
              <a:rPr lang="en-GB" sz="2200" dirty="0">
                <a:latin typeface="+mj-lt"/>
                <a:hlinkClick r:id="rId5"/>
              </a:rPr>
              <a:t>https://www.eduqas.co.uk/qualifications/geography-as-a-level/?sub_nav_level=course-materials#tab_resources</a:t>
            </a:r>
            <a:endParaRPr lang="en-GB" sz="2200" dirty="0">
              <a:latin typeface="+mj-lt"/>
            </a:endParaRPr>
          </a:p>
          <a:p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AB3716-E205-452B-B0C7-530FDD053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088" y="205589"/>
            <a:ext cx="5746652" cy="6013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Teaching and Learning Resources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52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kern="1100" spc="-30" dirty="0">
                <a:solidFill>
                  <a:schemeClr val="bg1"/>
                </a:solidFill>
                <a:latin typeface="+mj-lt"/>
                <a:cs typeface="Gotham Rounded Book"/>
              </a:rPr>
              <a:t>Any 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39" y="1147172"/>
            <a:ext cx="82477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Please feel free to contact our very helpful GCE Geography team:</a:t>
            </a:r>
          </a:p>
          <a:p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r>
              <a:rPr lang="en-US" sz="2400" b="1" kern="1100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4"/>
              </a:rPr>
              <a:t>GCEGeography@eduqas.co.uk</a:t>
            </a:r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029 2240 4281</a:t>
            </a:r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b="1" kern="1100" spc="-50" dirty="0">
              <a:latin typeface="+mj-lt"/>
              <a:cs typeface="Arial" panose="020B0604020202020204" pitchFamily="34" charset="0"/>
            </a:endParaRPr>
          </a:p>
          <a:p>
            <a:r>
              <a:rPr lang="en-US" sz="2400" b="1" kern="1100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@</a:t>
            </a:r>
            <a:r>
              <a:rPr lang="en-US" sz="2400" b="1" kern="1100" spc="-5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eduqas</a:t>
            </a:r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b="1" kern="11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400" b="1" kern="1100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eduqas.co.uk</a:t>
            </a: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0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020"/>
            <a:ext cx="8229600" cy="4601497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level students must complete the equivalent of </a:t>
            </a:r>
            <a:r>
              <a:rPr lang="en-GB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days of fieldwork (AS </a:t>
            </a:r>
            <a:r>
              <a:rPr lang="en-GB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days)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Fieldwork must be carried out equally in relation to both physical and human geography topics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 are required to sign a fieldwork declaration form to verify that these requirements have been met</a:t>
            </a:r>
          </a:p>
          <a:p>
            <a:pPr marL="342900" indent="-342900" defTabSz="914400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F8E145-C2C5-4B42-8E82-892A3FFD9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5420"/>
            <a:ext cx="8229600" cy="62456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Fieldwork Requirements</a:t>
            </a:r>
          </a:p>
          <a:p>
            <a:endParaRPr lang="en-GB" sz="28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83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7E7FEB-5863-491E-8227-30E39A26DA62}"/>
              </a:ext>
            </a:extLst>
          </p:cNvPr>
          <p:cNvSpPr txBox="1"/>
          <p:nvPr/>
        </p:nvSpPr>
        <p:spPr>
          <a:xfrm>
            <a:off x="1734532" y="113122"/>
            <a:ext cx="627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 level Summary of Assessment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4FF3740-A6D4-447E-829E-E08719ABA2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845" t="14891" r="44028" b="41090"/>
          <a:stretch/>
        </p:blipFill>
        <p:spPr bwMode="auto">
          <a:xfrm>
            <a:off x="1866507" y="1055802"/>
            <a:ext cx="4949072" cy="5241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164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7E7FEB-5863-491E-8227-30E39A26DA62}"/>
              </a:ext>
            </a:extLst>
          </p:cNvPr>
          <p:cNvSpPr txBox="1"/>
          <p:nvPr/>
        </p:nvSpPr>
        <p:spPr>
          <a:xfrm>
            <a:off x="1734532" y="113122"/>
            <a:ext cx="627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 level Summary of Assessment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4FF3740-A6D4-447E-829E-E08719ABA2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960" t="58523" r="43913" b="8899"/>
          <a:stretch/>
        </p:blipFill>
        <p:spPr bwMode="auto">
          <a:xfrm>
            <a:off x="2045616" y="1338589"/>
            <a:ext cx="5062194" cy="383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62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F66D4-5134-4AF3-BD61-00ABA93A8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1645" y="158456"/>
            <a:ext cx="5680709" cy="72616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Overview of the A level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38FF-BF86-4AF8-860E-1AB55E9A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2253"/>
            <a:ext cx="8229600" cy="415349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The course is divided into four components, each of which cover specific themes as well as geographical skills and mathematical techniques:</a:t>
            </a: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Component 1: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Changing Landscapes and Changing Places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Component 2: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Global Systems and Global Governance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Component 3: </a:t>
            </a:r>
            <a:r>
              <a:rPr lang="en-GB" b="1" dirty="0">
                <a:solidFill>
                  <a:schemeClr val="tx1"/>
                </a:solidFill>
                <a:latin typeface="+mj-lt"/>
              </a:rPr>
              <a:t>Contemporary Themes in Geography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Component 4: </a:t>
            </a:r>
            <a:r>
              <a:rPr lang="en-GB" b="1" dirty="0">
                <a:solidFill>
                  <a:schemeClr val="tx1"/>
                </a:solidFill>
                <a:latin typeface="+mj-lt"/>
              </a:rPr>
              <a:t>Independent Investigation</a:t>
            </a:r>
          </a:p>
          <a:p>
            <a:endParaRPr lang="en-GB" b="1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latin typeface="+mj-lt"/>
                <a:hlinkClick r:id="rId2"/>
              </a:rPr>
              <a:t>https://www.eduqas.co.uk/media/ln4locyz/eduqas-a-level-geography-spec-from-2016-e-24-01-2020.pdf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98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6607BA-DFC5-444E-8E49-66A54BA71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1645" y="158456"/>
            <a:ext cx="5680709" cy="7261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+mj-lt"/>
              </a:rPr>
              <a:t>Student and revision guides to support each component……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965E9-15EA-4791-A126-48434182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61" y="1197521"/>
            <a:ext cx="2152650" cy="2819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749496-6426-491E-9909-350D2ADC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23" y="1617370"/>
            <a:ext cx="2200275" cy="2828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94EE02-4516-4207-9A4C-2589A05DB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20" y="2018169"/>
            <a:ext cx="2228850" cy="2847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14D5CB-F3D9-467E-9D5F-78B10D6A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541" y="1209441"/>
            <a:ext cx="3722336" cy="5047236"/>
          </a:xfrm>
          <a:custGeom>
            <a:avLst/>
            <a:gdLst>
              <a:gd name="connsiteX0" fmla="*/ 0 w 3722336"/>
              <a:gd name="connsiteY0" fmla="*/ 0 h 5047236"/>
              <a:gd name="connsiteX1" fmla="*/ 457316 w 3722336"/>
              <a:gd name="connsiteY1" fmla="*/ 0 h 5047236"/>
              <a:gd name="connsiteX2" fmla="*/ 989078 w 3722336"/>
              <a:gd name="connsiteY2" fmla="*/ 0 h 5047236"/>
              <a:gd name="connsiteX3" fmla="*/ 1595287 w 3722336"/>
              <a:gd name="connsiteY3" fmla="*/ 0 h 5047236"/>
              <a:gd name="connsiteX4" fmla="*/ 2052602 w 3722336"/>
              <a:gd name="connsiteY4" fmla="*/ 0 h 5047236"/>
              <a:gd name="connsiteX5" fmla="*/ 2621588 w 3722336"/>
              <a:gd name="connsiteY5" fmla="*/ 0 h 5047236"/>
              <a:gd name="connsiteX6" fmla="*/ 3078904 w 3722336"/>
              <a:gd name="connsiteY6" fmla="*/ 0 h 5047236"/>
              <a:gd name="connsiteX7" fmla="*/ 3722336 w 3722336"/>
              <a:gd name="connsiteY7" fmla="*/ 0 h 5047236"/>
              <a:gd name="connsiteX8" fmla="*/ 3722336 w 3722336"/>
              <a:gd name="connsiteY8" fmla="*/ 611276 h 5047236"/>
              <a:gd name="connsiteX9" fmla="*/ 3722336 w 3722336"/>
              <a:gd name="connsiteY9" fmla="*/ 1071136 h 5047236"/>
              <a:gd name="connsiteX10" fmla="*/ 3722336 w 3722336"/>
              <a:gd name="connsiteY10" fmla="*/ 1732884 h 5047236"/>
              <a:gd name="connsiteX11" fmla="*/ 3722336 w 3722336"/>
              <a:gd name="connsiteY11" fmla="*/ 2293688 h 5047236"/>
              <a:gd name="connsiteX12" fmla="*/ 3722336 w 3722336"/>
              <a:gd name="connsiteY12" fmla="*/ 2955437 h 5047236"/>
              <a:gd name="connsiteX13" fmla="*/ 3722336 w 3722336"/>
              <a:gd name="connsiteY13" fmla="*/ 3566713 h 5047236"/>
              <a:gd name="connsiteX14" fmla="*/ 3722336 w 3722336"/>
              <a:gd name="connsiteY14" fmla="*/ 4077045 h 5047236"/>
              <a:gd name="connsiteX15" fmla="*/ 3722336 w 3722336"/>
              <a:gd name="connsiteY15" fmla="*/ 5047236 h 5047236"/>
              <a:gd name="connsiteX16" fmla="*/ 3265020 w 3722336"/>
              <a:gd name="connsiteY16" fmla="*/ 5047236 h 5047236"/>
              <a:gd name="connsiteX17" fmla="*/ 2733258 w 3722336"/>
              <a:gd name="connsiteY17" fmla="*/ 5047236 h 5047236"/>
              <a:gd name="connsiteX18" fmla="*/ 2127049 w 3722336"/>
              <a:gd name="connsiteY18" fmla="*/ 5047236 h 5047236"/>
              <a:gd name="connsiteX19" fmla="*/ 1520840 w 3722336"/>
              <a:gd name="connsiteY19" fmla="*/ 5047236 h 5047236"/>
              <a:gd name="connsiteX20" fmla="*/ 951854 w 3722336"/>
              <a:gd name="connsiteY20" fmla="*/ 5047236 h 5047236"/>
              <a:gd name="connsiteX21" fmla="*/ 0 w 3722336"/>
              <a:gd name="connsiteY21" fmla="*/ 5047236 h 5047236"/>
              <a:gd name="connsiteX22" fmla="*/ 0 w 3722336"/>
              <a:gd name="connsiteY22" fmla="*/ 4435960 h 5047236"/>
              <a:gd name="connsiteX23" fmla="*/ 0 w 3722336"/>
              <a:gd name="connsiteY23" fmla="*/ 3875156 h 5047236"/>
              <a:gd name="connsiteX24" fmla="*/ 0 w 3722336"/>
              <a:gd name="connsiteY24" fmla="*/ 3314352 h 5047236"/>
              <a:gd name="connsiteX25" fmla="*/ 0 w 3722336"/>
              <a:gd name="connsiteY25" fmla="*/ 2753548 h 5047236"/>
              <a:gd name="connsiteX26" fmla="*/ 0 w 3722336"/>
              <a:gd name="connsiteY26" fmla="*/ 2344161 h 5047236"/>
              <a:gd name="connsiteX27" fmla="*/ 0 w 3722336"/>
              <a:gd name="connsiteY27" fmla="*/ 1732884 h 5047236"/>
              <a:gd name="connsiteX28" fmla="*/ 0 w 3722336"/>
              <a:gd name="connsiteY28" fmla="*/ 1323497 h 5047236"/>
              <a:gd name="connsiteX29" fmla="*/ 0 w 3722336"/>
              <a:gd name="connsiteY29" fmla="*/ 762693 h 5047236"/>
              <a:gd name="connsiteX30" fmla="*/ 0 w 3722336"/>
              <a:gd name="connsiteY30" fmla="*/ 0 h 504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22336" h="5047236" fill="none" extrusionOk="0">
                <a:moveTo>
                  <a:pt x="0" y="0"/>
                </a:moveTo>
                <a:cubicBezTo>
                  <a:pt x="142891" y="-6528"/>
                  <a:pt x="341369" y="25404"/>
                  <a:pt x="457316" y="0"/>
                </a:cubicBezTo>
                <a:cubicBezTo>
                  <a:pt x="573263" y="-25404"/>
                  <a:pt x="735504" y="39318"/>
                  <a:pt x="989078" y="0"/>
                </a:cubicBezTo>
                <a:cubicBezTo>
                  <a:pt x="1242652" y="-39318"/>
                  <a:pt x="1353690" y="48428"/>
                  <a:pt x="1595287" y="0"/>
                </a:cubicBezTo>
                <a:cubicBezTo>
                  <a:pt x="1836884" y="-48428"/>
                  <a:pt x="1833621" y="13040"/>
                  <a:pt x="2052602" y="0"/>
                </a:cubicBezTo>
                <a:cubicBezTo>
                  <a:pt x="2271584" y="-13040"/>
                  <a:pt x="2416904" y="60007"/>
                  <a:pt x="2621588" y="0"/>
                </a:cubicBezTo>
                <a:cubicBezTo>
                  <a:pt x="2826272" y="-60007"/>
                  <a:pt x="2914783" y="29144"/>
                  <a:pt x="3078904" y="0"/>
                </a:cubicBezTo>
                <a:cubicBezTo>
                  <a:pt x="3243025" y="-29144"/>
                  <a:pt x="3481994" y="18182"/>
                  <a:pt x="3722336" y="0"/>
                </a:cubicBezTo>
                <a:cubicBezTo>
                  <a:pt x="3791790" y="199055"/>
                  <a:pt x="3696607" y="364717"/>
                  <a:pt x="3722336" y="611276"/>
                </a:cubicBezTo>
                <a:cubicBezTo>
                  <a:pt x="3748065" y="857835"/>
                  <a:pt x="3707211" y="898489"/>
                  <a:pt x="3722336" y="1071136"/>
                </a:cubicBezTo>
                <a:cubicBezTo>
                  <a:pt x="3737461" y="1243783"/>
                  <a:pt x="3686043" y="1444312"/>
                  <a:pt x="3722336" y="1732884"/>
                </a:cubicBezTo>
                <a:cubicBezTo>
                  <a:pt x="3758629" y="2021456"/>
                  <a:pt x="3713669" y="2150136"/>
                  <a:pt x="3722336" y="2293688"/>
                </a:cubicBezTo>
                <a:cubicBezTo>
                  <a:pt x="3731003" y="2437240"/>
                  <a:pt x="3662736" y="2713002"/>
                  <a:pt x="3722336" y="2955437"/>
                </a:cubicBezTo>
                <a:cubicBezTo>
                  <a:pt x="3781936" y="3197872"/>
                  <a:pt x="3653264" y="3360369"/>
                  <a:pt x="3722336" y="3566713"/>
                </a:cubicBezTo>
                <a:cubicBezTo>
                  <a:pt x="3791408" y="3773057"/>
                  <a:pt x="3722027" y="3960079"/>
                  <a:pt x="3722336" y="4077045"/>
                </a:cubicBezTo>
                <a:cubicBezTo>
                  <a:pt x="3722645" y="4194011"/>
                  <a:pt x="3700010" y="4590589"/>
                  <a:pt x="3722336" y="5047236"/>
                </a:cubicBezTo>
                <a:cubicBezTo>
                  <a:pt x="3496894" y="5074819"/>
                  <a:pt x="3391109" y="5005615"/>
                  <a:pt x="3265020" y="5047236"/>
                </a:cubicBezTo>
                <a:cubicBezTo>
                  <a:pt x="3138931" y="5088857"/>
                  <a:pt x="2853752" y="5005353"/>
                  <a:pt x="2733258" y="5047236"/>
                </a:cubicBezTo>
                <a:cubicBezTo>
                  <a:pt x="2612764" y="5089119"/>
                  <a:pt x="2272594" y="5023530"/>
                  <a:pt x="2127049" y="5047236"/>
                </a:cubicBezTo>
                <a:cubicBezTo>
                  <a:pt x="1981504" y="5070942"/>
                  <a:pt x="1753107" y="4995503"/>
                  <a:pt x="1520840" y="5047236"/>
                </a:cubicBezTo>
                <a:cubicBezTo>
                  <a:pt x="1288573" y="5098969"/>
                  <a:pt x="1117346" y="5042839"/>
                  <a:pt x="951854" y="5047236"/>
                </a:cubicBezTo>
                <a:cubicBezTo>
                  <a:pt x="786362" y="5051633"/>
                  <a:pt x="345744" y="5013763"/>
                  <a:pt x="0" y="5047236"/>
                </a:cubicBezTo>
                <a:cubicBezTo>
                  <a:pt x="-14749" y="4918690"/>
                  <a:pt x="8245" y="4673074"/>
                  <a:pt x="0" y="4435960"/>
                </a:cubicBezTo>
                <a:cubicBezTo>
                  <a:pt x="-8245" y="4198846"/>
                  <a:pt x="48261" y="4033044"/>
                  <a:pt x="0" y="3875156"/>
                </a:cubicBezTo>
                <a:cubicBezTo>
                  <a:pt x="-48261" y="3717268"/>
                  <a:pt x="22659" y="3558512"/>
                  <a:pt x="0" y="3314352"/>
                </a:cubicBezTo>
                <a:cubicBezTo>
                  <a:pt x="-22659" y="3070192"/>
                  <a:pt x="46823" y="2964812"/>
                  <a:pt x="0" y="2753548"/>
                </a:cubicBezTo>
                <a:cubicBezTo>
                  <a:pt x="-46823" y="2542284"/>
                  <a:pt x="30961" y="2489527"/>
                  <a:pt x="0" y="2344161"/>
                </a:cubicBezTo>
                <a:cubicBezTo>
                  <a:pt x="-30961" y="2198795"/>
                  <a:pt x="24536" y="1918147"/>
                  <a:pt x="0" y="1732884"/>
                </a:cubicBezTo>
                <a:cubicBezTo>
                  <a:pt x="-24536" y="1547621"/>
                  <a:pt x="4962" y="1487054"/>
                  <a:pt x="0" y="1323497"/>
                </a:cubicBezTo>
                <a:cubicBezTo>
                  <a:pt x="-4962" y="1159940"/>
                  <a:pt x="52936" y="925228"/>
                  <a:pt x="0" y="762693"/>
                </a:cubicBezTo>
                <a:cubicBezTo>
                  <a:pt x="-52936" y="600158"/>
                  <a:pt x="14955" y="309797"/>
                  <a:pt x="0" y="0"/>
                </a:cubicBezTo>
                <a:close/>
              </a:path>
              <a:path w="3722336" h="5047236" stroke="0" extrusionOk="0">
                <a:moveTo>
                  <a:pt x="0" y="0"/>
                </a:moveTo>
                <a:cubicBezTo>
                  <a:pt x="117246" y="-239"/>
                  <a:pt x="252950" y="42277"/>
                  <a:pt x="494539" y="0"/>
                </a:cubicBezTo>
                <a:cubicBezTo>
                  <a:pt x="736128" y="-42277"/>
                  <a:pt x="819774" y="19826"/>
                  <a:pt x="914631" y="0"/>
                </a:cubicBezTo>
                <a:cubicBezTo>
                  <a:pt x="1009488" y="-19826"/>
                  <a:pt x="1368236" y="20282"/>
                  <a:pt x="1520840" y="0"/>
                </a:cubicBezTo>
                <a:cubicBezTo>
                  <a:pt x="1673444" y="-20282"/>
                  <a:pt x="1893625" y="7771"/>
                  <a:pt x="2015379" y="0"/>
                </a:cubicBezTo>
                <a:cubicBezTo>
                  <a:pt x="2137133" y="-7771"/>
                  <a:pt x="2311342" y="2274"/>
                  <a:pt x="2509918" y="0"/>
                </a:cubicBezTo>
                <a:cubicBezTo>
                  <a:pt x="2708494" y="-2274"/>
                  <a:pt x="2824452" y="2191"/>
                  <a:pt x="3116127" y="0"/>
                </a:cubicBezTo>
                <a:cubicBezTo>
                  <a:pt x="3407802" y="-2191"/>
                  <a:pt x="3536582" y="68024"/>
                  <a:pt x="3722336" y="0"/>
                </a:cubicBezTo>
                <a:cubicBezTo>
                  <a:pt x="3766749" y="156500"/>
                  <a:pt x="3680863" y="472454"/>
                  <a:pt x="3722336" y="661749"/>
                </a:cubicBezTo>
                <a:cubicBezTo>
                  <a:pt x="3763809" y="851044"/>
                  <a:pt x="3690262" y="927492"/>
                  <a:pt x="3722336" y="1121608"/>
                </a:cubicBezTo>
                <a:cubicBezTo>
                  <a:pt x="3754410" y="1315724"/>
                  <a:pt x="3685442" y="1403135"/>
                  <a:pt x="3722336" y="1581467"/>
                </a:cubicBezTo>
                <a:cubicBezTo>
                  <a:pt x="3759230" y="1759799"/>
                  <a:pt x="3720025" y="1935893"/>
                  <a:pt x="3722336" y="2142271"/>
                </a:cubicBezTo>
                <a:cubicBezTo>
                  <a:pt x="3724647" y="2348649"/>
                  <a:pt x="3707799" y="2499782"/>
                  <a:pt x="3722336" y="2753548"/>
                </a:cubicBezTo>
                <a:cubicBezTo>
                  <a:pt x="3736873" y="3007314"/>
                  <a:pt x="3689306" y="3033554"/>
                  <a:pt x="3722336" y="3162935"/>
                </a:cubicBezTo>
                <a:cubicBezTo>
                  <a:pt x="3755366" y="3292316"/>
                  <a:pt x="3696341" y="3481089"/>
                  <a:pt x="3722336" y="3723739"/>
                </a:cubicBezTo>
                <a:cubicBezTo>
                  <a:pt x="3748331" y="3966389"/>
                  <a:pt x="3655237" y="4025641"/>
                  <a:pt x="3722336" y="4284543"/>
                </a:cubicBezTo>
                <a:cubicBezTo>
                  <a:pt x="3789435" y="4543445"/>
                  <a:pt x="3644612" y="4760312"/>
                  <a:pt x="3722336" y="5047236"/>
                </a:cubicBezTo>
                <a:cubicBezTo>
                  <a:pt x="3513318" y="5074614"/>
                  <a:pt x="3308086" y="5018758"/>
                  <a:pt x="3153350" y="5047236"/>
                </a:cubicBezTo>
                <a:cubicBezTo>
                  <a:pt x="2998614" y="5075714"/>
                  <a:pt x="2866696" y="5017782"/>
                  <a:pt x="2621588" y="5047236"/>
                </a:cubicBezTo>
                <a:cubicBezTo>
                  <a:pt x="2376480" y="5076690"/>
                  <a:pt x="2390259" y="5015321"/>
                  <a:pt x="2201496" y="5047236"/>
                </a:cubicBezTo>
                <a:cubicBezTo>
                  <a:pt x="2012733" y="5079151"/>
                  <a:pt x="1927242" y="5015374"/>
                  <a:pt x="1744180" y="5047236"/>
                </a:cubicBezTo>
                <a:cubicBezTo>
                  <a:pt x="1561118" y="5079098"/>
                  <a:pt x="1352024" y="4987162"/>
                  <a:pt x="1137971" y="5047236"/>
                </a:cubicBezTo>
                <a:cubicBezTo>
                  <a:pt x="923918" y="5107310"/>
                  <a:pt x="758908" y="4988083"/>
                  <a:pt x="606209" y="5047236"/>
                </a:cubicBezTo>
                <a:cubicBezTo>
                  <a:pt x="453510" y="5106389"/>
                  <a:pt x="227945" y="5029791"/>
                  <a:pt x="0" y="5047236"/>
                </a:cubicBezTo>
                <a:cubicBezTo>
                  <a:pt x="-18619" y="4798179"/>
                  <a:pt x="63262" y="4699252"/>
                  <a:pt x="0" y="4486432"/>
                </a:cubicBezTo>
                <a:cubicBezTo>
                  <a:pt x="-63262" y="4273612"/>
                  <a:pt x="23104" y="4245516"/>
                  <a:pt x="0" y="4077045"/>
                </a:cubicBezTo>
                <a:cubicBezTo>
                  <a:pt x="-23104" y="3908574"/>
                  <a:pt x="42910" y="3840016"/>
                  <a:pt x="0" y="3667658"/>
                </a:cubicBezTo>
                <a:cubicBezTo>
                  <a:pt x="-42910" y="3495300"/>
                  <a:pt x="29810" y="3359208"/>
                  <a:pt x="0" y="3056382"/>
                </a:cubicBezTo>
                <a:cubicBezTo>
                  <a:pt x="-29810" y="2753556"/>
                  <a:pt x="38861" y="2729572"/>
                  <a:pt x="0" y="2596523"/>
                </a:cubicBezTo>
                <a:cubicBezTo>
                  <a:pt x="-38861" y="2463474"/>
                  <a:pt x="46689" y="2198102"/>
                  <a:pt x="0" y="1934774"/>
                </a:cubicBezTo>
                <a:cubicBezTo>
                  <a:pt x="-46689" y="1671446"/>
                  <a:pt x="52615" y="1581778"/>
                  <a:pt x="0" y="1424442"/>
                </a:cubicBezTo>
                <a:cubicBezTo>
                  <a:pt x="-52615" y="1267106"/>
                  <a:pt x="12390" y="1172099"/>
                  <a:pt x="0" y="1015055"/>
                </a:cubicBezTo>
                <a:cubicBezTo>
                  <a:pt x="-12390" y="858011"/>
                  <a:pt x="32829" y="440377"/>
                  <a:pt x="0" y="0"/>
                </a:cubicBezTo>
                <a:close/>
              </a:path>
            </a:pathLst>
          </a:custGeom>
          <a:ln w="22225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DFBCA-C562-437D-89BF-55DD83037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088" y="2405833"/>
            <a:ext cx="2354833" cy="3061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A7097-C2E1-4DEA-BE41-33D1A456F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843" y="2844933"/>
            <a:ext cx="2354833" cy="3017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10ED9C-C558-46DE-BBCC-874E193CB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6850" y="3289060"/>
            <a:ext cx="2257214" cy="28343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51AF21-041B-48E5-92D8-3B511C2CC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853" y="5031559"/>
            <a:ext cx="1203682" cy="16882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99350C-D000-41EC-95D4-9ED4544344A7}"/>
              </a:ext>
            </a:extLst>
          </p:cNvPr>
          <p:cNvSpPr txBox="1"/>
          <p:nvPr/>
        </p:nvSpPr>
        <p:spPr>
          <a:xfrm>
            <a:off x="1530302" y="6384422"/>
            <a:ext cx="518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10"/>
              </a:rPr>
              <a:t>https://www.hoddereducation.co.uk/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8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59D37-CB0C-441F-BD88-5D8F1FB0C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267515"/>
              </p:ext>
            </p:extLst>
          </p:nvPr>
        </p:nvGraphicFramePr>
        <p:xfrm>
          <a:off x="655238" y="1546493"/>
          <a:ext cx="8040913" cy="3287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994">
                  <a:extLst>
                    <a:ext uri="{9D8B030D-6E8A-4147-A177-3AD203B41FA5}">
                      <a16:colId xmlns:a16="http://schemas.microsoft.com/office/drawing/2014/main" val="3429318142"/>
                    </a:ext>
                  </a:extLst>
                </a:gridCol>
                <a:gridCol w="2405634">
                  <a:extLst>
                    <a:ext uri="{9D8B030D-6E8A-4147-A177-3AD203B41FA5}">
                      <a16:colId xmlns:a16="http://schemas.microsoft.com/office/drawing/2014/main" val="2873992945"/>
                    </a:ext>
                  </a:extLst>
                </a:gridCol>
                <a:gridCol w="2669285">
                  <a:extLst>
                    <a:ext uri="{9D8B030D-6E8A-4147-A177-3AD203B41FA5}">
                      <a16:colId xmlns:a16="http://schemas.microsoft.com/office/drawing/2014/main" val="1305503029"/>
                    </a:ext>
                  </a:extLst>
                </a:gridCol>
              </a:tblGrid>
              <a:tr h="176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Changing Landscapes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Learners should study 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one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of the optional themes opposite</a:t>
                      </a:r>
                      <a:endParaRPr lang="en-GB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 Coastal Landscapes</a:t>
                      </a:r>
                      <a:endParaRPr lang="en-GB" sz="20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en-GB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 Glaciated Landscapes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68523"/>
                  </a:ext>
                </a:extLst>
              </a:tr>
              <a:tr h="1018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Changing Places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Changing Places</a:t>
                      </a:r>
                      <a:endParaRPr lang="en-GB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3010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8572487-AD19-4D4E-8ADE-8AAE0BEFE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1580" y="-86410"/>
            <a:ext cx="8567224" cy="92333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Component 1 – 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Changing Landscapes and Changing Places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59416-2A31-4CB1-A138-323B253168E6}"/>
              </a:ext>
            </a:extLst>
          </p:cNvPr>
          <p:cNvSpPr txBox="1"/>
          <p:nvPr/>
        </p:nvSpPr>
        <p:spPr>
          <a:xfrm>
            <a:off x="4114800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F082B-9DCE-4DA0-839A-942B7D588947}"/>
              </a:ext>
            </a:extLst>
          </p:cNvPr>
          <p:cNvSpPr txBox="1"/>
          <p:nvPr/>
        </p:nvSpPr>
        <p:spPr>
          <a:xfrm>
            <a:off x="551544" y="5035683"/>
            <a:ext cx="804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Past Papers: </a:t>
            </a:r>
          </a:p>
          <a:p>
            <a:r>
              <a:rPr lang="en-GB" sz="2000" dirty="0"/>
              <a:t>2018 </a:t>
            </a:r>
            <a:r>
              <a:rPr lang="en-GB" sz="2000" dirty="0">
                <a:hlinkClick r:id="rId2"/>
              </a:rPr>
              <a:t>http://pastpapers.download.wjec.co.uk/s18-8111-01.pdf</a:t>
            </a:r>
            <a:endParaRPr lang="en-GB" sz="2000" dirty="0"/>
          </a:p>
          <a:p>
            <a:r>
              <a:rPr lang="en-GB" sz="2000" dirty="0"/>
              <a:t>2019 </a:t>
            </a:r>
            <a:r>
              <a:rPr lang="en-GB" sz="2000" dirty="0">
                <a:hlinkClick r:id="rId3"/>
              </a:rPr>
              <a:t>http://pastpapers.download.wjec.co.uk/s19-8111-01.pdf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229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1A37-52FB-49FE-81CD-8F269545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7629"/>
            <a:ext cx="8229600" cy="5870243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A: </a:t>
            </a:r>
          </a:p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Landscapes</a:t>
            </a:r>
          </a:p>
          <a:p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Either:</a:t>
            </a:r>
          </a:p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Coastal Landscapes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operation of the coast as 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Landforms and landscape systems, their distinctive features and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affecting coastal processes and landforms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of coastal weathering, mass movement, erosion, transportation and deposition and the characteristics and formation of associated landforms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human activity on coastal landscape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F8E145-C2C5-4B42-8E82-892A3FFD9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663" y="-13702"/>
            <a:ext cx="8674100" cy="975235"/>
          </a:xfrm>
        </p:spPr>
        <p:txBody>
          <a:bodyPr>
            <a:normAutofit fontScale="40000" lnSpcReduction="20000"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+mn-lt"/>
              </a:rPr>
              <a:t>Component 1 – </a:t>
            </a:r>
          </a:p>
          <a:p>
            <a:r>
              <a:rPr lang="en-GB" sz="8000" b="1" dirty="0">
                <a:solidFill>
                  <a:schemeClr val="bg1"/>
                </a:solidFill>
                <a:latin typeface="+mn-lt"/>
              </a:rPr>
              <a:t>Changing Landscapes &amp; Changing Places</a:t>
            </a:r>
          </a:p>
          <a:p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407186"/>
      </p:ext>
    </p:extLst>
  </p:cSld>
  <p:clrMapOvr>
    <a:masterClrMapping/>
  </p:clrMapOvr>
</p:sld>
</file>

<file path=ppt/theme/theme1.xml><?xml version="1.0" encoding="utf-8"?>
<a:theme xmlns:a="http://schemas.openxmlformats.org/drawingml/2006/main" name="Eduq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74734CB6B8A4AB46A7BC0AB5D937F" ma:contentTypeVersion="13" ma:contentTypeDescription="Create a new document." ma:contentTypeScope="" ma:versionID="facc29a18bd10d5fe84c0da27e8faf14">
  <xsd:schema xmlns:xsd="http://www.w3.org/2001/XMLSchema" xmlns:xs="http://www.w3.org/2001/XMLSchema" xmlns:p="http://schemas.microsoft.com/office/2006/metadata/properties" xmlns:ns3="e78259b4-f37e-4acd-863a-1776a58840ad" xmlns:ns4="67a6d432-a09d-40e7-ba70-974cde1745df" targetNamespace="http://schemas.microsoft.com/office/2006/metadata/properties" ma:root="true" ma:fieldsID="cc9ac14e8a4f8270f781ab00d9916cff" ns3:_="" ns4:_="">
    <xsd:import namespace="e78259b4-f37e-4acd-863a-1776a58840ad"/>
    <xsd:import namespace="67a6d432-a09d-40e7-ba70-974cde1745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59b4-f37e-4acd-863a-1776a5884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6d432-a09d-40e7-ba70-974cde174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3DC8F-AB9D-4910-94BF-5076350377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78259b4-f37e-4acd-863a-1776a58840ad"/>
    <ds:schemaRef ds:uri="http://schemas.microsoft.com/office/infopath/2007/PartnerControls"/>
    <ds:schemaRef ds:uri="67a6d432-a09d-40e7-ba70-974cde1745d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7E95E2-2AA6-4D0B-8B04-9351F805B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259b4-f37e-4acd-863a-1776a58840ad"/>
    <ds:schemaRef ds:uri="67a6d432-a09d-40e7-ba70-974cde174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Eduqas PowerPoint Template</Template>
  <TotalTime>2050</TotalTime>
  <Words>1663</Words>
  <Application>Microsoft Office PowerPoint</Application>
  <PresentationFormat>On-screen Show (4:3)</PresentationFormat>
  <Paragraphs>248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Bliss-Light</vt:lpstr>
      <vt:lpstr>Calibri</vt:lpstr>
      <vt:lpstr>Gotham Rounded Book</vt:lpstr>
      <vt:lpstr>Eduqas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Jones, David Robert</cp:lastModifiedBy>
  <cp:revision>196</cp:revision>
  <cp:lastPrinted>2014-04-03T15:37:56Z</cp:lastPrinted>
  <dcterms:created xsi:type="dcterms:W3CDTF">2015-11-19T07:44:58Z</dcterms:created>
  <dcterms:modified xsi:type="dcterms:W3CDTF">2021-10-25T10:41:30Z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0x01010072F74734CB6B8A4AB46A7BC0AB5D937F</vt:lpwstr>
  </property>
  <property fmtid="{D5CDD505-2E9C-101B-9397-08002B2CF9AE}" pid="3" name="WJEC_x0020_Department">
    <vt:lpwstr/>
  </property>
  <property fmtid="{D5CDD505-2E9C-101B-9397-08002B2CF9AE}" pid="4" name="WJEC Department">
    <vt:lpwstr/>
  </property>
</Properties>
</file>