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04" r:id="rId5"/>
    <p:sldId id="351" r:id="rId6"/>
    <p:sldId id="339" r:id="rId7"/>
    <p:sldId id="340" r:id="rId8"/>
    <p:sldId id="341" r:id="rId9"/>
    <p:sldId id="346" r:id="rId10"/>
    <p:sldId id="342" r:id="rId11"/>
    <p:sldId id="375" r:id="rId12"/>
    <p:sldId id="330" r:id="rId13"/>
    <p:sldId id="352" r:id="rId14"/>
    <p:sldId id="345" r:id="rId15"/>
    <p:sldId id="344" r:id="rId16"/>
    <p:sldId id="353" r:id="rId17"/>
    <p:sldId id="354" r:id="rId18"/>
    <p:sldId id="355" r:id="rId19"/>
    <p:sldId id="357" r:id="rId20"/>
    <p:sldId id="356" r:id="rId21"/>
    <p:sldId id="374" r:id="rId22"/>
    <p:sldId id="376" r:id="rId23"/>
    <p:sldId id="358" r:id="rId24"/>
    <p:sldId id="365" r:id="rId25"/>
    <p:sldId id="377" r:id="rId26"/>
    <p:sldId id="367" r:id="rId27"/>
    <p:sldId id="368" r:id="rId28"/>
    <p:sldId id="364" r:id="rId29"/>
    <p:sldId id="314" r:id="rId30"/>
  </p:sldIdLst>
  <p:sldSz cx="9144000" cy="6858000" type="screen4x3"/>
  <p:notesSz cx="6794500"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7D7542-D5E4-40E9-B33D-896221BB5095}">
          <p14:sldIdLst>
            <p14:sldId id="304"/>
            <p14:sldId id="351"/>
            <p14:sldId id="339"/>
            <p14:sldId id="340"/>
            <p14:sldId id="341"/>
            <p14:sldId id="346"/>
            <p14:sldId id="342"/>
            <p14:sldId id="375"/>
          </p14:sldIdLst>
        </p14:section>
        <p14:section name="Untitled Section" id="{B4290366-A12B-4A38-9E01-EB1EC1250637}">
          <p14:sldIdLst>
            <p14:sldId id="330"/>
            <p14:sldId id="352"/>
            <p14:sldId id="345"/>
            <p14:sldId id="344"/>
            <p14:sldId id="353"/>
            <p14:sldId id="354"/>
            <p14:sldId id="355"/>
            <p14:sldId id="357"/>
            <p14:sldId id="356"/>
            <p14:sldId id="374"/>
            <p14:sldId id="376"/>
            <p14:sldId id="358"/>
            <p14:sldId id="365"/>
            <p14:sldId id="377"/>
            <p14:sldId id="367"/>
            <p14:sldId id="368"/>
            <p14:sldId id="364"/>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EFAFD-1E3B-4E76-9A92-A271982EBB16}" v="1" dt="2020-07-07T13:31:14.48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David Robert" userId="a00f2682-70be-4a18-b2e5-9a1cf27d8b01" providerId="ADAL" clId="{C4BEFAFD-1E3B-4E76-9A92-A271982EBB16}"/>
    <pc:docChg chg="modSld">
      <pc:chgData name="Jones, David Robert" userId="a00f2682-70be-4a18-b2e5-9a1cf27d8b01" providerId="ADAL" clId="{C4BEFAFD-1E3B-4E76-9A92-A271982EBB16}" dt="2020-07-07T13:31:14.488" v="0"/>
      <pc:docMkLst>
        <pc:docMk/>
      </pc:docMkLst>
      <pc:sldChg chg="modSp">
        <pc:chgData name="Jones, David Robert" userId="a00f2682-70be-4a18-b2e5-9a1cf27d8b01" providerId="ADAL" clId="{C4BEFAFD-1E3B-4E76-9A92-A271982EBB16}" dt="2020-07-07T13:31:14.488" v="0"/>
        <pc:sldMkLst>
          <pc:docMk/>
          <pc:sldMk cId="2506923183" sldId="351"/>
        </pc:sldMkLst>
        <pc:picChg chg="mod">
          <ac:chgData name="Jones, David Robert" userId="a00f2682-70be-4a18-b2e5-9a1cf27d8b01" providerId="ADAL" clId="{C4BEFAFD-1E3B-4E76-9A92-A271982EBB16}" dt="2020-07-07T13:31:14.488" v="0"/>
          <ac:picMkLst>
            <pc:docMk/>
            <pc:sldMk cId="2506923183" sldId="351"/>
            <ac:picMk id="5" creationId="{57E63F1C-DD4E-48DE-8BDC-7FCC6251A4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6B04A20-DCBF-40D9-A6A7-F18090A7660A}" type="datetimeFigureOut">
              <a:rPr lang="en-GB" smtClean="0"/>
              <a:pPr/>
              <a:t>07/07/2020</a:t>
            </a:fld>
            <a:endParaRPr lang="en-GB"/>
          </a:p>
        </p:txBody>
      </p:sp>
      <p:sp>
        <p:nvSpPr>
          <p:cNvPr id="4" name="Footer Placeholder 3"/>
          <p:cNvSpPr>
            <a:spLocks noGrp="1"/>
          </p:cNvSpPr>
          <p:nvPr>
            <p:ph type="ftr" sz="quarter" idx="2"/>
          </p:nvPr>
        </p:nvSpPr>
        <p:spPr>
          <a:xfrm>
            <a:off x="0" y="9431338"/>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1338"/>
            <a:ext cx="2944813" cy="496887"/>
          </a:xfrm>
          <a:prstGeom prst="rect">
            <a:avLst/>
          </a:prstGeom>
        </p:spPr>
        <p:txBody>
          <a:bodyPr vert="horz" lIns="91440" tIns="45720" rIns="91440" bIns="45720" rtlCol="0" anchor="b"/>
          <a:lstStyle>
            <a:lvl1pPr algn="r">
              <a:defRPr sz="1200"/>
            </a:lvl1pPr>
          </a:lstStyle>
          <a:p>
            <a:fld id="{8C833200-6712-4B7D-8FDF-A10713217CE2}" type="slidenum">
              <a:rPr lang="en-GB" smtClean="0"/>
              <a:pPr/>
              <a:t>‹#›</a:t>
            </a:fld>
            <a:endParaRPr lang="en-GB"/>
          </a:p>
        </p:txBody>
      </p:sp>
    </p:spTree>
    <p:extLst>
      <p:ext uri="{BB962C8B-B14F-4D97-AF65-F5344CB8AC3E}">
        <p14:creationId xmlns:p14="http://schemas.microsoft.com/office/powerpoint/2010/main" val="2895530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85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1"/>
            <a:ext cx="2945024" cy="498555"/>
          </a:xfrm>
          <a:prstGeom prst="rect">
            <a:avLst/>
          </a:prstGeom>
        </p:spPr>
        <p:txBody>
          <a:bodyPr vert="horz" lIns="91440" tIns="45720" rIns="91440" bIns="45720" rtlCol="0"/>
          <a:lstStyle>
            <a:lvl1pPr algn="r">
              <a:defRPr sz="1200"/>
            </a:lvl1pPr>
          </a:lstStyle>
          <a:p>
            <a:fld id="{DFE9510C-ECAC-4314-A4B7-BFF1EF8731FE}" type="datetimeFigureOut">
              <a:rPr lang="en-GB" smtClean="0"/>
              <a:pPr/>
              <a:t>07/07/2020</a:t>
            </a:fld>
            <a:endParaRPr lang="en-GB"/>
          </a:p>
        </p:txBody>
      </p:sp>
      <p:sp>
        <p:nvSpPr>
          <p:cNvPr id="4" name="Slide Image Placeholder 3"/>
          <p:cNvSpPr>
            <a:spLocks noGrp="1" noRot="1" noChangeAspect="1"/>
          </p:cNvSpPr>
          <p:nvPr>
            <p:ph type="sldImg" idx="2"/>
          </p:nvPr>
        </p:nvSpPr>
        <p:spPr>
          <a:xfrm>
            <a:off x="1165225"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4" y="4779141"/>
            <a:ext cx="5436235" cy="3909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260"/>
            <a:ext cx="2945024" cy="4985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1260"/>
            <a:ext cx="2945024" cy="498555"/>
          </a:xfrm>
          <a:prstGeom prst="rect">
            <a:avLst/>
          </a:prstGeom>
        </p:spPr>
        <p:txBody>
          <a:bodyPr vert="horz" lIns="91440" tIns="45720" rIns="91440" bIns="45720" rtlCol="0" anchor="b"/>
          <a:lstStyle>
            <a:lvl1pPr algn="r">
              <a:defRPr sz="1200"/>
            </a:lvl1pPr>
          </a:lstStyle>
          <a:p>
            <a:fld id="{850D399A-FCA6-4E9F-97CE-81E261DDC410}" type="slidenum">
              <a:rPr lang="en-GB" smtClean="0"/>
              <a:pPr/>
              <a:t>‹#›</a:t>
            </a:fld>
            <a:endParaRPr lang="en-GB"/>
          </a:p>
        </p:txBody>
      </p:sp>
    </p:spTree>
    <p:extLst>
      <p:ext uri="{BB962C8B-B14F-4D97-AF65-F5344CB8AC3E}">
        <p14:creationId xmlns:p14="http://schemas.microsoft.com/office/powerpoint/2010/main" val="288545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a:t>
            </a:fld>
            <a:endParaRPr lang="en-GB"/>
          </a:p>
        </p:txBody>
      </p:sp>
    </p:spTree>
    <p:extLst>
      <p:ext uri="{BB962C8B-B14F-4D97-AF65-F5344CB8AC3E}">
        <p14:creationId xmlns:p14="http://schemas.microsoft.com/office/powerpoint/2010/main" val="82538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11</a:t>
            </a:fld>
            <a:endParaRPr lang="en-GB"/>
          </a:p>
        </p:txBody>
      </p:sp>
    </p:spTree>
    <p:extLst>
      <p:ext uri="{BB962C8B-B14F-4D97-AF65-F5344CB8AC3E}">
        <p14:creationId xmlns:p14="http://schemas.microsoft.com/office/powerpoint/2010/main" val="41464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12</a:t>
            </a:fld>
            <a:endParaRPr lang="en-GB"/>
          </a:p>
        </p:txBody>
      </p:sp>
    </p:spTree>
    <p:extLst>
      <p:ext uri="{BB962C8B-B14F-4D97-AF65-F5344CB8AC3E}">
        <p14:creationId xmlns:p14="http://schemas.microsoft.com/office/powerpoint/2010/main" val="213452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13</a:t>
            </a:fld>
            <a:endParaRPr lang="en-GB"/>
          </a:p>
        </p:txBody>
      </p:sp>
    </p:spTree>
    <p:extLst>
      <p:ext uri="{BB962C8B-B14F-4D97-AF65-F5344CB8AC3E}">
        <p14:creationId xmlns:p14="http://schemas.microsoft.com/office/powerpoint/2010/main" val="155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14</a:t>
            </a:fld>
            <a:endParaRPr lang="en-GB"/>
          </a:p>
        </p:txBody>
      </p:sp>
    </p:spTree>
    <p:extLst>
      <p:ext uri="{BB962C8B-B14F-4D97-AF65-F5344CB8AC3E}">
        <p14:creationId xmlns:p14="http://schemas.microsoft.com/office/powerpoint/2010/main" val="411332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15</a:t>
            </a:fld>
            <a:endParaRPr lang="en-GB"/>
          </a:p>
        </p:txBody>
      </p:sp>
    </p:spTree>
    <p:extLst>
      <p:ext uri="{BB962C8B-B14F-4D97-AF65-F5344CB8AC3E}">
        <p14:creationId xmlns:p14="http://schemas.microsoft.com/office/powerpoint/2010/main" val="245022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16</a:t>
            </a:fld>
            <a:endParaRPr lang="en-GB"/>
          </a:p>
        </p:txBody>
      </p:sp>
    </p:spTree>
    <p:extLst>
      <p:ext uri="{BB962C8B-B14F-4D97-AF65-F5344CB8AC3E}">
        <p14:creationId xmlns:p14="http://schemas.microsoft.com/office/powerpoint/2010/main" val="258839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17</a:t>
            </a:fld>
            <a:endParaRPr lang="en-GB"/>
          </a:p>
        </p:txBody>
      </p:sp>
    </p:spTree>
    <p:extLst>
      <p:ext uri="{BB962C8B-B14F-4D97-AF65-F5344CB8AC3E}">
        <p14:creationId xmlns:p14="http://schemas.microsoft.com/office/powerpoint/2010/main" val="16815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18</a:t>
            </a:fld>
            <a:endParaRPr lang="en-GB"/>
          </a:p>
        </p:txBody>
      </p:sp>
    </p:spTree>
    <p:extLst>
      <p:ext uri="{BB962C8B-B14F-4D97-AF65-F5344CB8AC3E}">
        <p14:creationId xmlns:p14="http://schemas.microsoft.com/office/powerpoint/2010/main" val="3441498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20</a:t>
            </a:fld>
            <a:endParaRPr lang="en-GB"/>
          </a:p>
        </p:txBody>
      </p:sp>
    </p:spTree>
    <p:extLst>
      <p:ext uri="{BB962C8B-B14F-4D97-AF65-F5344CB8AC3E}">
        <p14:creationId xmlns:p14="http://schemas.microsoft.com/office/powerpoint/2010/main" val="673965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21</a:t>
            </a:fld>
            <a:endParaRPr lang="en-GB"/>
          </a:p>
        </p:txBody>
      </p:sp>
    </p:spTree>
    <p:extLst>
      <p:ext uri="{BB962C8B-B14F-4D97-AF65-F5344CB8AC3E}">
        <p14:creationId xmlns:p14="http://schemas.microsoft.com/office/powerpoint/2010/main" val="21842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a:t>
            </a:fld>
            <a:endParaRPr lang="en-GB"/>
          </a:p>
        </p:txBody>
      </p:sp>
    </p:spTree>
    <p:extLst>
      <p:ext uri="{BB962C8B-B14F-4D97-AF65-F5344CB8AC3E}">
        <p14:creationId xmlns:p14="http://schemas.microsoft.com/office/powerpoint/2010/main" val="187318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23</a:t>
            </a:fld>
            <a:endParaRPr lang="en-GB"/>
          </a:p>
        </p:txBody>
      </p:sp>
    </p:spTree>
    <p:extLst>
      <p:ext uri="{BB962C8B-B14F-4D97-AF65-F5344CB8AC3E}">
        <p14:creationId xmlns:p14="http://schemas.microsoft.com/office/powerpoint/2010/main" val="856180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24</a:t>
            </a:fld>
            <a:endParaRPr lang="en-GB"/>
          </a:p>
        </p:txBody>
      </p:sp>
    </p:spTree>
    <p:extLst>
      <p:ext uri="{BB962C8B-B14F-4D97-AF65-F5344CB8AC3E}">
        <p14:creationId xmlns:p14="http://schemas.microsoft.com/office/powerpoint/2010/main" val="634006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25</a:t>
            </a:fld>
            <a:endParaRPr lang="en-GB"/>
          </a:p>
        </p:txBody>
      </p:sp>
    </p:spTree>
    <p:extLst>
      <p:ext uri="{BB962C8B-B14F-4D97-AF65-F5344CB8AC3E}">
        <p14:creationId xmlns:p14="http://schemas.microsoft.com/office/powerpoint/2010/main" val="411360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75E9-2D36-4723-B114-7B8140DC685E}"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0318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3</a:t>
            </a:fld>
            <a:endParaRPr lang="en-GB"/>
          </a:p>
        </p:txBody>
      </p:sp>
    </p:spTree>
    <p:extLst>
      <p:ext uri="{BB962C8B-B14F-4D97-AF65-F5344CB8AC3E}">
        <p14:creationId xmlns:p14="http://schemas.microsoft.com/office/powerpoint/2010/main" val="230699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4</a:t>
            </a:fld>
            <a:endParaRPr lang="en-GB"/>
          </a:p>
        </p:txBody>
      </p:sp>
    </p:spTree>
    <p:extLst>
      <p:ext uri="{BB962C8B-B14F-4D97-AF65-F5344CB8AC3E}">
        <p14:creationId xmlns:p14="http://schemas.microsoft.com/office/powerpoint/2010/main" val="332677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5</a:t>
            </a:fld>
            <a:endParaRPr lang="en-GB"/>
          </a:p>
        </p:txBody>
      </p:sp>
    </p:spTree>
    <p:extLst>
      <p:ext uri="{BB962C8B-B14F-4D97-AF65-F5344CB8AC3E}">
        <p14:creationId xmlns:p14="http://schemas.microsoft.com/office/powerpoint/2010/main" val="173088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6</a:t>
            </a:fld>
            <a:endParaRPr lang="en-GB"/>
          </a:p>
        </p:txBody>
      </p:sp>
    </p:spTree>
    <p:extLst>
      <p:ext uri="{BB962C8B-B14F-4D97-AF65-F5344CB8AC3E}">
        <p14:creationId xmlns:p14="http://schemas.microsoft.com/office/powerpoint/2010/main" val="175093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7</a:t>
            </a:fld>
            <a:endParaRPr lang="en-GB"/>
          </a:p>
        </p:txBody>
      </p:sp>
    </p:spTree>
    <p:extLst>
      <p:ext uri="{BB962C8B-B14F-4D97-AF65-F5344CB8AC3E}">
        <p14:creationId xmlns:p14="http://schemas.microsoft.com/office/powerpoint/2010/main" val="188740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9</a:t>
            </a:fld>
            <a:endParaRPr lang="en-GB"/>
          </a:p>
        </p:txBody>
      </p:sp>
    </p:spTree>
    <p:extLst>
      <p:ext uri="{BB962C8B-B14F-4D97-AF65-F5344CB8AC3E}">
        <p14:creationId xmlns:p14="http://schemas.microsoft.com/office/powerpoint/2010/main" val="212874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10</a:t>
            </a:fld>
            <a:endParaRPr lang="en-GB"/>
          </a:p>
        </p:txBody>
      </p:sp>
    </p:spTree>
    <p:extLst>
      <p:ext uri="{BB962C8B-B14F-4D97-AF65-F5344CB8AC3E}">
        <p14:creationId xmlns:p14="http://schemas.microsoft.com/office/powerpoint/2010/main" val="4251861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52538746"/>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descr="Z:\Pictures\logos\WJEC_Logo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39" y="5927397"/>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eduqas.co.uk/Pages/ResourceSingle.aspx?rIid=737"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qas.co.uk/media/wpojjvm0/eduqas-gcse-rs-spec-full-from-2016-e-14-05-20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esources.eduqas.co.uk/Pages/ResourceSingle.aspx?rIid=128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hyperlink" Target="https://www.eduqas.co.uk/qualifications/religious-studies-gcse/#tab_overview" TargetMode="External"/><Relationship Id="rId7" Type="http://schemas.openxmlformats.org/officeDocument/2006/relationships/hyperlink" Target="https://www.eduqas.co.uk/qualifications/religious-studies-gcse/#tab_pastpaper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eduqas.co.uk/media/nk4l5fjr/wjec-eduqas-gcse-9-1-religious-studies-b-guidance-for-teaching.pdf" TargetMode="External"/><Relationship Id="rId5" Type="http://schemas.openxmlformats.org/officeDocument/2006/relationships/hyperlink" Target="https://oer.eduqas.co.uk/" TargetMode="External"/><Relationship Id="rId4" Type="http://schemas.openxmlformats.org/officeDocument/2006/relationships/hyperlink" Target="https://resources.eduqas.co.uk/Pages/ResourceByArgs.aspx?subId=26&amp;lvlId=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mailto:anthony.fleming@eduqas.co.uk" TargetMode="External"/><Relationship Id="rId5" Type="http://schemas.openxmlformats.org/officeDocument/2006/relationships/hyperlink" Target="mailto:catherine.oldham@eduqas.co.uk" TargetMode="External"/><Relationship Id="rId4" Type="http://schemas.openxmlformats.org/officeDocument/2006/relationships/hyperlink" Target="mailto:davidr.jones@eduqas.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740" y="338529"/>
            <a:ext cx="8446160" cy="2814297"/>
          </a:xfrm>
          <a:prstGeom prst="rect">
            <a:avLst/>
          </a:prstGeom>
          <a:noFill/>
        </p:spPr>
        <p:txBody>
          <a:bodyPr wrap="square" rtlCol="0">
            <a:spAutoFit/>
          </a:bodyPr>
          <a:lstStyle/>
          <a:p>
            <a:pPr algn="ctr">
              <a:lnSpc>
                <a:spcPct val="80000"/>
              </a:lnSpc>
            </a:pPr>
            <a:r>
              <a:rPr lang="en-US" sz="4400" kern="1100" spc="-30" dirty="0">
                <a:solidFill>
                  <a:schemeClr val="bg1"/>
                </a:solidFill>
                <a:latin typeface="Gotham Rounded Book"/>
                <a:cs typeface="Gotham Rounded Book"/>
              </a:rPr>
              <a:t>GCSE Religious Studies</a:t>
            </a:r>
          </a:p>
          <a:p>
            <a:pPr algn="ctr">
              <a:lnSpc>
                <a:spcPct val="80000"/>
              </a:lnSpc>
            </a:pPr>
            <a:r>
              <a:rPr lang="en-US" sz="4400" kern="1100" spc="-30" dirty="0">
                <a:solidFill>
                  <a:schemeClr val="bg1"/>
                </a:solidFill>
                <a:latin typeface="Gotham Rounded Book"/>
                <a:cs typeface="Gotham Rounded Book"/>
              </a:rPr>
              <a:t>ROUTE B</a:t>
            </a:r>
          </a:p>
          <a:p>
            <a:pPr algn="ctr">
              <a:lnSpc>
                <a:spcPct val="80000"/>
              </a:lnSpc>
            </a:pPr>
            <a:endParaRPr lang="en-US" sz="4400" kern="1100" spc="-30" dirty="0">
              <a:solidFill>
                <a:schemeClr val="bg1"/>
              </a:solidFill>
              <a:latin typeface="Gotham Rounded Book"/>
              <a:cs typeface="Gotham Rounded Book"/>
            </a:endParaRPr>
          </a:p>
          <a:p>
            <a:pPr algn="ctr">
              <a:lnSpc>
                <a:spcPct val="80000"/>
              </a:lnSpc>
            </a:pPr>
            <a:r>
              <a:rPr lang="en-US" sz="4400" kern="1100" spc="-30" dirty="0">
                <a:solidFill>
                  <a:schemeClr val="bg1"/>
                </a:solidFill>
                <a:latin typeface="Gotham Rounded Book"/>
                <a:cs typeface="Gotham Rounded Book"/>
              </a:rPr>
              <a:t>New Centre Introduction </a:t>
            </a:r>
          </a:p>
          <a:p>
            <a:pPr algn="ctr">
              <a:lnSpc>
                <a:spcPct val="80000"/>
              </a:lnSpc>
            </a:pPr>
            <a:r>
              <a:rPr lang="en-US" sz="4400" b="1" kern="1100" spc="-30" dirty="0">
                <a:latin typeface="Gotham Rounded Book"/>
                <a:cs typeface="Gotham Rounded Book"/>
              </a:rPr>
              <a:t> </a:t>
            </a:r>
            <a:endParaRPr lang="en-US" sz="4400" kern="1100" spc="-30" dirty="0">
              <a:latin typeface="Gotham Rounded Book"/>
              <a:cs typeface="Gotham Rounded Book"/>
            </a:endParaRPr>
          </a:p>
        </p:txBody>
      </p:sp>
    </p:spTree>
    <p:extLst>
      <p:ext uri="{BB962C8B-B14F-4D97-AF65-F5344CB8AC3E}">
        <p14:creationId xmlns:p14="http://schemas.microsoft.com/office/powerpoint/2010/main" val="72606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54045213"/>
              </p:ext>
            </p:extLst>
          </p:nvPr>
        </p:nvGraphicFramePr>
        <p:xfrm>
          <a:off x="583665" y="914400"/>
          <a:ext cx="8009349" cy="5681709"/>
        </p:xfrm>
        <a:graphic>
          <a:graphicData uri="http://schemas.openxmlformats.org/drawingml/2006/table">
            <a:tbl>
              <a:tblPr firstRow="1" firstCol="1" bandRow="1"/>
              <a:tblGrid>
                <a:gridCol w="1768918">
                  <a:extLst>
                    <a:ext uri="{9D8B030D-6E8A-4147-A177-3AD203B41FA5}">
                      <a16:colId xmlns:a16="http://schemas.microsoft.com/office/drawing/2014/main" val="20000"/>
                    </a:ext>
                  </a:extLst>
                </a:gridCol>
                <a:gridCol w="6240431">
                  <a:extLst>
                    <a:ext uri="{9D8B030D-6E8A-4147-A177-3AD203B41FA5}">
                      <a16:colId xmlns:a16="http://schemas.microsoft.com/office/drawing/2014/main" val="20001"/>
                    </a:ext>
                  </a:extLst>
                </a:gridCol>
              </a:tblGrid>
              <a:tr h="470517">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11192">
                <a:tc>
                  <a:txBody>
                    <a:bodyPr/>
                    <a:lstStyle/>
                    <a:p>
                      <a:pPr marL="0" indent="0" algn="l">
                        <a:spcAft>
                          <a:spcPts val="0"/>
                        </a:spcAft>
                        <a:buNone/>
                      </a:pPr>
                      <a:r>
                        <a:rPr lang="en-GB" sz="1600" b="1" dirty="0">
                          <a:solidFill>
                            <a:schemeClr val="tx1"/>
                          </a:solidFill>
                          <a:effectLst/>
                          <a:latin typeface="Arial"/>
                          <a:ea typeface="Calibri"/>
                          <a:cs typeface="Arial"/>
                        </a:rPr>
                        <a:t>Part (a) Question:</a:t>
                      </a:r>
                    </a:p>
                    <a:p>
                      <a:pPr marL="0" indent="0" algn="l">
                        <a:spcAft>
                          <a:spcPts val="0"/>
                        </a:spcAft>
                        <a:buNone/>
                      </a:pPr>
                      <a:r>
                        <a:rPr lang="en-GB" sz="1600" b="1" dirty="0">
                          <a:solidFill>
                            <a:schemeClr val="tx1"/>
                          </a:solidFill>
                          <a:effectLst/>
                          <a:latin typeface="Arial"/>
                          <a:ea typeface="Calibri"/>
                          <a:cs typeface="Arial"/>
                        </a:rPr>
                        <a:t>What</a:t>
                      </a:r>
                      <a:r>
                        <a:rPr lang="en-GB" sz="1600" b="1" baseline="0" dirty="0">
                          <a:solidFill>
                            <a:schemeClr val="tx1"/>
                          </a:solidFill>
                          <a:effectLst/>
                          <a:latin typeface="Arial"/>
                          <a:ea typeface="Calibri"/>
                          <a:cs typeface="Arial"/>
                        </a:rPr>
                        <a:t> is meant by…</a:t>
                      </a:r>
                    </a:p>
                    <a:p>
                      <a:pPr marL="0" indent="0" algn="l">
                        <a:spcAft>
                          <a:spcPts val="0"/>
                        </a:spcAft>
                        <a:buNone/>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rgbClr val="FF0000"/>
                          </a:solidFill>
                          <a:effectLst/>
                          <a:latin typeface="Arial"/>
                          <a:ea typeface="Calibri"/>
                          <a:cs typeface="Arial"/>
                        </a:rPr>
                        <a:t>Define….</a:t>
                      </a:r>
                      <a:r>
                        <a:rPr lang="en-GB" sz="1600" b="1" baseline="0" dirty="0">
                          <a:solidFill>
                            <a:schemeClr val="tx1"/>
                          </a:solidFill>
                          <a:effectLst/>
                          <a:latin typeface="Arial"/>
                          <a:ea typeface="Calibri"/>
                          <a:cs typeface="Arial"/>
                        </a:rPr>
                        <a:t> 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Example questions: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a:t>
                      </a:r>
                    </a:p>
                    <a:p>
                      <a:pPr marL="342900" indent="-342900">
                        <a:spcAft>
                          <a:spcPts val="0"/>
                        </a:spcAft>
                        <a:buAutoNum type="alphaLcParenBoth"/>
                      </a:pPr>
                      <a:r>
                        <a:rPr lang="en-US" sz="1800" b="0" i="0" u="none" strike="noStrike" kern="1200" baseline="0" dirty="0">
                          <a:solidFill>
                            <a:schemeClr val="tx1"/>
                          </a:solidFill>
                          <a:latin typeface="+mn-lt"/>
                          <a:ea typeface="+mn-ea"/>
                          <a:cs typeface="+mn-cs"/>
                        </a:rPr>
                        <a:t>(</a:t>
                      </a:r>
                      <a:r>
                        <a:rPr lang="en-US" sz="1800" b="0" i="0" u="none" strike="noStrike" kern="1200" baseline="0" dirty="0" err="1">
                          <a:solidFill>
                            <a:schemeClr val="tx1"/>
                          </a:solidFill>
                          <a:latin typeface="+mn-lt"/>
                          <a:ea typeface="+mn-ea"/>
                          <a:cs typeface="+mn-cs"/>
                        </a:rPr>
                        <a:t>i</a:t>
                      </a:r>
                      <a:r>
                        <a:rPr lang="en-US" sz="1800" b="0" i="0" u="none" strike="noStrike" kern="1200" baseline="0" dirty="0">
                          <a:solidFill>
                            <a:schemeClr val="tx1"/>
                          </a:solidFill>
                          <a:latin typeface="+mn-lt"/>
                          <a:ea typeface="+mn-ea"/>
                          <a:cs typeface="+mn-cs"/>
                        </a:rPr>
                        <a:t>) What do Catholics mean by ‘inspiration’?     [2]</a:t>
                      </a:r>
                    </a:p>
                    <a:p>
                      <a:pPr marL="0" indent="0">
                        <a:spcAft>
                          <a:spcPts val="0"/>
                        </a:spcAft>
                        <a:buNone/>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2:</a:t>
                      </a:r>
                      <a:endParaRPr lang="en-GB" sz="1600" dirty="0">
                        <a:solidFill>
                          <a:schemeClr val="tx1"/>
                        </a:solidFill>
                        <a:effectLst/>
                        <a:latin typeface="Arial"/>
                        <a:ea typeface="Calibri"/>
                        <a:cs typeface="Times New Roman"/>
                      </a:endParaRPr>
                    </a:p>
                    <a:p>
                      <a:pPr marL="342900" indent="-342900">
                        <a:spcAft>
                          <a:spcPts val="0"/>
                        </a:spcAft>
                        <a:buAutoNum type="alphaLcParenBoth"/>
                      </a:pPr>
                      <a:r>
                        <a:rPr lang="en-US" sz="1800" b="0" i="0" u="none" strike="noStrike" kern="1200" baseline="0" dirty="0">
                          <a:solidFill>
                            <a:schemeClr val="tx1"/>
                          </a:solidFill>
                          <a:latin typeface="+mn-lt"/>
                          <a:ea typeface="+mn-ea"/>
                          <a:cs typeface="+mn-cs"/>
                        </a:rPr>
                        <a:t>What do Catholics mean by the ‘soul’?               [2]</a:t>
                      </a:r>
                    </a:p>
                    <a:p>
                      <a:pPr marL="342900" indent="-342900">
                        <a:spcAft>
                          <a:spcPts val="0"/>
                        </a:spcAft>
                        <a:buAutoNum type="alphaLcParenBoth"/>
                      </a:pPr>
                      <a:endParaRPr lang="en-US" sz="1800" b="0" i="0" u="none" strike="noStrike" kern="1200" baseline="0" dirty="0">
                        <a:solidFill>
                          <a:schemeClr val="tx1"/>
                        </a:solidFill>
                        <a:effectLst/>
                        <a:latin typeface="+mn-lt"/>
                        <a:ea typeface="+mn-ea"/>
                        <a:cs typeface="+mn-cs"/>
                      </a:endParaRPr>
                    </a:p>
                    <a:p>
                      <a:pPr marL="0" indent="0">
                        <a:spcAft>
                          <a:spcPts val="0"/>
                        </a:spcAft>
                        <a:buNone/>
                      </a:pPr>
                      <a:r>
                        <a:rPr lang="en-US" sz="1800" b="1" i="0" u="none" strike="noStrike" kern="1200" baseline="0" dirty="0">
                          <a:solidFill>
                            <a:schemeClr val="tx1"/>
                          </a:solidFill>
                          <a:effectLst/>
                          <a:latin typeface="+mn-lt"/>
                          <a:ea typeface="+mn-ea"/>
                          <a:cs typeface="+mn-cs"/>
                        </a:rPr>
                        <a:t>Component 3:</a:t>
                      </a:r>
                    </a:p>
                    <a:p>
                      <a:pPr marL="0" indent="0">
                        <a:spcAft>
                          <a:spcPts val="0"/>
                        </a:spcAft>
                        <a:buNone/>
                      </a:pPr>
                      <a:r>
                        <a:rPr lang="en-US" sz="1800" b="0" i="0" u="none" strike="noStrike" kern="1200" baseline="0" dirty="0">
                          <a:solidFill>
                            <a:schemeClr val="tx1"/>
                          </a:solidFill>
                          <a:effectLst/>
                          <a:latin typeface="+mn-lt"/>
                          <a:ea typeface="+mn-ea"/>
                          <a:cs typeface="+mn-cs"/>
                        </a:rPr>
                        <a:t>(a) What do Jews mean by ‘kosher’?                          [2]</a:t>
                      </a:r>
                      <a:endParaRPr lang="en-GB" sz="1600" b="0" i="1" u="none" strike="noStrike" kern="1200" baseline="0" dirty="0">
                        <a:solidFill>
                          <a:schemeClr val="tx1"/>
                        </a:solidFill>
                        <a:effectLst/>
                        <a:latin typeface="Arial"/>
                        <a:ea typeface="+mn-ea"/>
                        <a:cs typeface="Times New Roman"/>
                      </a:endParaRPr>
                    </a:p>
                    <a:p>
                      <a:pPr marL="0" indent="0">
                        <a:spcAft>
                          <a:spcPts val="0"/>
                        </a:spcAft>
                        <a:buNone/>
                      </a:pPr>
                      <a:endParaRPr lang="en-GB" sz="1600" b="0" i="1" u="none" strike="noStrike" kern="1200" baseline="0" dirty="0">
                        <a:solidFill>
                          <a:schemeClr val="tx1"/>
                        </a:solidFill>
                        <a:effectLst/>
                        <a:latin typeface="Arial"/>
                        <a:ea typeface="+mn-ea"/>
                        <a:cs typeface="Times New Roman"/>
                      </a:endParaRPr>
                    </a:p>
                    <a:p>
                      <a:pPr marL="0" indent="0">
                        <a:spcAft>
                          <a:spcPts val="0"/>
                        </a:spcAft>
                        <a:buNone/>
                      </a:pPr>
                      <a:r>
                        <a:rPr lang="en-US" sz="1800" b="1" i="0" u="none" strike="noStrike" kern="1200" baseline="0" dirty="0">
                          <a:solidFill>
                            <a:schemeClr val="tx1"/>
                          </a:solidFill>
                          <a:latin typeface="+mn-lt"/>
                          <a:ea typeface="+mn-ea"/>
                          <a:cs typeface="+mn-cs"/>
                        </a:rPr>
                        <a:t>For all (a) questions, credit 1 mark for a very simple definition and 2 marks for a developed definition and/or an example. </a:t>
                      </a:r>
                    </a:p>
                    <a:p>
                      <a:pPr marL="0" indent="0">
                        <a:spcAft>
                          <a:spcPts val="0"/>
                        </a:spcAft>
                        <a:buNone/>
                      </a:pPr>
                      <a:endParaRPr lang="en-US" sz="1800" b="1" i="0" u="none" strike="noStrike" kern="1200" baseline="0" dirty="0">
                        <a:solidFill>
                          <a:schemeClr val="tx1"/>
                        </a:solidFill>
                        <a:effectLst/>
                        <a:latin typeface="+mn-lt"/>
                        <a:ea typeface="+mn-ea"/>
                        <a:cs typeface="+mn-cs"/>
                      </a:endParaRPr>
                    </a:p>
                    <a:p>
                      <a:pPr marL="0" indent="0">
                        <a:spcAft>
                          <a:spcPts val="0"/>
                        </a:spcAft>
                        <a:buNone/>
                      </a:pPr>
                      <a:r>
                        <a:rPr lang="en-US" sz="1800" b="0" i="0" u="none" strike="noStrike" kern="1200" baseline="0" dirty="0">
                          <a:solidFill>
                            <a:schemeClr val="tx1"/>
                          </a:solidFill>
                          <a:effectLst/>
                          <a:latin typeface="+mn-lt"/>
                          <a:ea typeface="+mn-ea"/>
                          <a:cs typeface="+mn-cs"/>
                        </a:rPr>
                        <a:t>The glossary of key concepts can be found </a:t>
                      </a:r>
                      <a:r>
                        <a:rPr lang="en-US" sz="1800" b="0" i="0" u="none" strike="noStrike" kern="1200" baseline="0" dirty="0">
                          <a:solidFill>
                            <a:schemeClr val="tx1"/>
                          </a:solidFill>
                          <a:effectLst/>
                          <a:latin typeface="+mn-lt"/>
                          <a:ea typeface="+mn-ea"/>
                          <a:cs typeface="+mn-cs"/>
                          <a:hlinkClick r:id="rId3"/>
                        </a:rPr>
                        <a:t>here</a:t>
                      </a:r>
                      <a:r>
                        <a:rPr lang="en-US" sz="1800" b="0" i="0" u="none" strike="noStrike" kern="1200" baseline="0" dirty="0">
                          <a:solidFill>
                            <a:schemeClr val="tx1"/>
                          </a:solidFill>
                          <a:effectLst/>
                          <a:latin typeface="+mn-lt"/>
                          <a:ea typeface="+mn-ea"/>
                          <a:cs typeface="+mn-cs"/>
                        </a:rPr>
                        <a:t> on the Eduqas Digital Resources website.</a:t>
                      </a:r>
                      <a:endParaRPr lang="en-US" sz="1800" b="0" i="1" u="none" strike="noStrike" kern="1200" baseline="0" dirty="0">
                        <a:solidFill>
                          <a:schemeClr val="tx1"/>
                        </a:solidFill>
                        <a:effectLst/>
                        <a:latin typeface="+mn-lt"/>
                        <a:ea typeface="+mn-ea"/>
                        <a:cs typeface="+mn-cs"/>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5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869444644"/>
              </p:ext>
            </p:extLst>
          </p:nvPr>
        </p:nvGraphicFramePr>
        <p:xfrm>
          <a:off x="583665" y="914400"/>
          <a:ext cx="8009349" cy="10925536"/>
        </p:xfrm>
        <a:graphic>
          <a:graphicData uri="http://schemas.openxmlformats.org/drawingml/2006/table">
            <a:tbl>
              <a:tblPr firstRow="1" firstCol="1" bandRow="1"/>
              <a:tblGrid>
                <a:gridCol w="1777795">
                  <a:extLst>
                    <a:ext uri="{9D8B030D-6E8A-4147-A177-3AD203B41FA5}">
                      <a16:colId xmlns:a16="http://schemas.microsoft.com/office/drawing/2014/main" val="20000"/>
                    </a:ext>
                  </a:extLst>
                </a:gridCol>
                <a:gridCol w="6231554">
                  <a:extLst>
                    <a:ext uri="{9D8B030D-6E8A-4147-A177-3AD203B41FA5}">
                      <a16:colId xmlns:a16="http://schemas.microsoft.com/office/drawing/2014/main" val="20001"/>
                    </a:ext>
                  </a:extLst>
                </a:gridCol>
              </a:tblGrid>
              <a:tr h="328474">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98531">
                <a:tc>
                  <a:txBody>
                    <a:bodyPr/>
                    <a:lstStyle/>
                    <a:p>
                      <a:pPr algn="l">
                        <a:spcAft>
                          <a:spcPts val="0"/>
                        </a:spcAft>
                      </a:pPr>
                      <a:r>
                        <a:rPr lang="en-GB" sz="1600" b="1" dirty="0">
                          <a:solidFill>
                            <a:schemeClr val="tx1"/>
                          </a:solidFill>
                          <a:effectLst/>
                          <a:latin typeface="Arial"/>
                          <a:ea typeface="Calibri"/>
                          <a:cs typeface="Times New Roman"/>
                        </a:rPr>
                        <a:t>Part (b) Question </a:t>
                      </a:r>
                    </a:p>
                    <a:p>
                      <a:pPr algn="l">
                        <a:spcAft>
                          <a:spcPts val="0"/>
                        </a:spcAft>
                      </a:pPr>
                      <a:endParaRPr lang="en-GB" sz="1600" b="1" dirty="0">
                        <a:solidFill>
                          <a:schemeClr val="tx1"/>
                        </a:solidFill>
                        <a:effectLst/>
                        <a:latin typeface="Arial"/>
                        <a:ea typeface="Calibri"/>
                        <a:cs typeface="Times New Roman"/>
                      </a:endParaRPr>
                    </a:p>
                    <a:p>
                      <a:pPr algn="l">
                        <a:spcAft>
                          <a:spcPts val="0"/>
                        </a:spcAft>
                      </a:pPr>
                      <a:r>
                        <a:rPr lang="en-GB" sz="1600" b="1" dirty="0">
                          <a:solidFill>
                            <a:srgbClr val="FF0000"/>
                          </a:solidFill>
                          <a:effectLst/>
                          <a:latin typeface="Arial"/>
                          <a:ea typeface="Calibri"/>
                          <a:cs typeface="Times New Roman"/>
                        </a:rPr>
                        <a:t>Describe… </a:t>
                      </a:r>
                      <a:r>
                        <a:rPr lang="en-GB" sz="1600" b="1" dirty="0">
                          <a:solidFill>
                            <a:schemeClr val="tx1"/>
                          </a:solidFill>
                          <a:effectLst/>
                          <a:latin typeface="Arial"/>
                          <a:ea typeface="Calibri"/>
                          <a:cs typeface="Times New Roman"/>
                        </a:rPr>
                        <a:t>AO1</a:t>
                      </a: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chemeClr val="tx1"/>
                          </a:solidFill>
                          <a:effectLst/>
                          <a:latin typeface="Arial"/>
                          <a:ea typeface="Calibri"/>
                          <a:cs typeface="Times New Roman"/>
                        </a:rPr>
                        <a:t>Demonstrate knowledge and understanding by </a:t>
                      </a:r>
                      <a:r>
                        <a:rPr lang="en-GB" sz="1400" b="1" dirty="0">
                          <a:solidFill>
                            <a:schemeClr val="tx1"/>
                          </a:solidFill>
                          <a:effectLst/>
                          <a:latin typeface="Arial"/>
                          <a:ea typeface="Calibri"/>
                          <a:cs typeface="Times New Roman"/>
                        </a:rPr>
                        <a:t>describing</a:t>
                      </a:r>
                      <a:r>
                        <a:rPr lang="en-GB" sz="1400" dirty="0">
                          <a:solidFill>
                            <a:schemeClr val="tx1"/>
                          </a:solidFill>
                          <a:effectLst/>
                          <a:latin typeface="Arial"/>
                          <a:ea typeface="Calibri"/>
                          <a:cs typeface="Times New Roman"/>
                        </a:rPr>
                        <a:t> a</a:t>
                      </a:r>
                      <a:r>
                        <a:rPr lang="en-GB" sz="1400" baseline="0" dirty="0">
                          <a:solidFill>
                            <a:schemeClr val="tx1"/>
                          </a:solidFill>
                          <a:effectLst/>
                          <a:latin typeface="Arial"/>
                          <a:ea typeface="Calibri"/>
                          <a:cs typeface="Times New Roman"/>
                        </a:rPr>
                        <a:t> belief, teaching, practice, event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chemeClr val="tx1"/>
                          </a:solidFill>
                          <a:effectLst/>
                          <a:latin typeface="+mn-lt"/>
                          <a:ea typeface="Calibri"/>
                          <a:cs typeface="Times New Roman"/>
                        </a:rPr>
                        <a:t>Example questions:</a:t>
                      </a:r>
                    </a:p>
                    <a:p>
                      <a:pPr>
                        <a:spcAft>
                          <a:spcPts val="0"/>
                        </a:spcAft>
                      </a:pPr>
                      <a:r>
                        <a:rPr lang="en-GB" sz="1400" b="1" i="0" dirty="0">
                          <a:solidFill>
                            <a:schemeClr val="tx1"/>
                          </a:solidFill>
                          <a:effectLst/>
                          <a:latin typeface="+mn-lt"/>
                          <a:ea typeface="Calibri"/>
                          <a:cs typeface="Times New Roman"/>
                        </a:rPr>
                        <a:t>Component 1: </a:t>
                      </a:r>
                    </a:p>
                    <a:p>
                      <a:pPr>
                        <a:spcAft>
                          <a:spcPts val="0"/>
                        </a:spcAft>
                      </a:pPr>
                      <a:r>
                        <a:rPr lang="en-US" sz="1400" b="0" i="0" u="none" strike="noStrike" kern="1200" baseline="0" dirty="0">
                          <a:solidFill>
                            <a:schemeClr val="tx1"/>
                          </a:solidFill>
                          <a:latin typeface="+mn-lt"/>
                          <a:ea typeface="+mn-ea"/>
                          <a:cs typeface="+mn-cs"/>
                        </a:rPr>
                        <a:t>(b) (</a:t>
                      </a:r>
                      <a:r>
                        <a:rPr lang="en-US" sz="1400" b="0" i="0" u="none" strike="noStrike" kern="1200" baseline="0" dirty="0" err="1">
                          <a:solidFill>
                            <a:schemeClr val="tx1"/>
                          </a:solidFill>
                          <a:latin typeface="+mn-lt"/>
                          <a:ea typeface="+mn-ea"/>
                          <a:cs typeface="+mn-cs"/>
                        </a:rPr>
                        <a:t>i</a:t>
                      </a:r>
                      <a:r>
                        <a:rPr lang="en-US" sz="1400" b="0" i="0" u="none" strike="noStrike" kern="1200" baseline="0" dirty="0">
                          <a:solidFill>
                            <a:schemeClr val="tx1"/>
                          </a:solidFill>
                          <a:latin typeface="+mn-lt"/>
                          <a:ea typeface="+mn-ea"/>
                          <a:cs typeface="+mn-cs"/>
                        </a:rPr>
                        <a:t>) Describe St Augustine’s teaching about the origin of the universe.       [5]</a:t>
                      </a:r>
                    </a:p>
                    <a:p>
                      <a:pPr>
                        <a:spcAft>
                          <a:spcPts val="0"/>
                        </a:spcAft>
                      </a:pPr>
                      <a:r>
                        <a:rPr lang="en-US" sz="1400" b="1" i="0" u="none" strike="noStrike" kern="1200" baseline="0" dirty="0">
                          <a:solidFill>
                            <a:schemeClr val="tx1"/>
                          </a:solidFill>
                          <a:effectLst/>
                          <a:latin typeface="+mn-lt"/>
                          <a:ea typeface="+mn-ea"/>
                          <a:cs typeface="+mn-cs"/>
                        </a:rPr>
                        <a:t>Component 2 </a:t>
                      </a:r>
                    </a:p>
                    <a:p>
                      <a:pPr>
                        <a:spcAft>
                          <a:spcPts val="0"/>
                        </a:spcAft>
                      </a:pPr>
                      <a:r>
                        <a:rPr lang="en-US" sz="1400" b="0" i="0" u="none" strike="noStrike" kern="1200" baseline="0" dirty="0">
                          <a:solidFill>
                            <a:schemeClr val="tx1"/>
                          </a:solidFill>
                          <a:latin typeface="+mn-lt"/>
                          <a:ea typeface="+mn-ea"/>
                          <a:cs typeface="+mn-cs"/>
                        </a:rPr>
                        <a:t>(b) Describe Catholic teaching about the importance of dying well.                 [5]</a:t>
                      </a:r>
                    </a:p>
                    <a:p>
                      <a:pPr>
                        <a:spcAft>
                          <a:spcPts val="0"/>
                        </a:spcAft>
                      </a:pPr>
                      <a:r>
                        <a:rPr lang="en-US" sz="1400" b="1" i="0" u="none" strike="noStrike" kern="1200" baseline="0" dirty="0">
                          <a:solidFill>
                            <a:schemeClr val="tx1"/>
                          </a:solidFill>
                          <a:effectLst/>
                          <a:latin typeface="+mn-lt"/>
                          <a:ea typeface="+mn-ea"/>
                          <a:cs typeface="+mn-cs"/>
                        </a:rPr>
                        <a:t>Component 3:</a:t>
                      </a:r>
                    </a:p>
                    <a:p>
                      <a:pPr>
                        <a:spcAft>
                          <a:spcPts val="0"/>
                        </a:spcAft>
                      </a:pPr>
                      <a:r>
                        <a:rPr lang="en-US" sz="1400" b="0" i="0" u="none" strike="noStrike" kern="1200" baseline="0" dirty="0">
                          <a:solidFill>
                            <a:schemeClr val="tx1"/>
                          </a:solidFill>
                          <a:effectLst/>
                          <a:latin typeface="+mn-lt"/>
                          <a:ea typeface="+mn-ea"/>
                          <a:cs typeface="+mn-cs"/>
                        </a:rPr>
                        <a:t>(b) </a:t>
                      </a:r>
                      <a:r>
                        <a:rPr lang="en-GB" sz="1400" b="0" i="0" u="none" strike="noStrike" kern="1200" baseline="0" dirty="0">
                          <a:solidFill>
                            <a:schemeClr val="tx1"/>
                          </a:solidFill>
                          <a:latin typeface="+mn-lt"/>
                          <a:ea typeface="+mn-ea"/>
                          <a:cs typeface="+mn-cs"/>
                        </a:rPr>
                        <a:t>Describe the Abrahamic Covenant.                                                                     [5]</a:t>
                      </a:r>
                      <a:endParaRPr lang="en-US" sz="1400" b="0" i="0" u="none" strike="noStrike" kern="1200" baseline="0" dirty="0">
                        <a:solidFill>
                          <a:schemeClr val="tx1"/>
                        </a:solidFill>
                        <a:effectLst/>
                        <a:latin typeface="+mn-lt"/>
                        <a:ea typeface="+mn-ea"/>
                        <a:cs typeface="+mn-cs"/>
                      </a:endParaRPr>
                    </a:p>
                    <a:p>
                      <a:pPr>
                        <a:spcAft>
                          <a:spcPts val="0"/>
                        </a:spcAft>
                      </a:pP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98531">
                <a:tc>
                  <a:txBody>
                    <a:bodyPr/>
                    <a:lstStyle/>
                    <a:p>
                      <a:pPr algn="l">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833559"/>
                  </a:ext>
                </a:extLst>
              </a:tr>
            </a:tbl>
          </a:graphicData>
        </a:graphic>
      </p:graphicFrame>
      <p:sp>
        <p:nvSpPr>
          <p:cNvPr id="6" name="Text Placeholder 1">
            <a:extLst>
              <a:ext uri="{FF2B5EF4-FFF2-40B4-BE49-F238E27FC236}">
                <a16:creationId xmlns:a16="http://schemas.microsoft.com/office/drawing/2014/main" id="{476D110C-A794-4A8D-A5A2-07F892C920C5}"/>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4" name="Picture 3">
            <a:extLst>
              <a:ext uri="{FF2B5EF4-FFF2-40B4-BE49-F238E27FC236}">
                <a16:creationId xmlns:a16="http://schemas.microsoft.com/office/drawing/2014/main" id="{315CF235-0838-4D35-9D1D-2FB6545EC581}"/>
              </a:ext>
            </a:extLst>
          </p:cNvPr>
          <p:cNvPicPr/>
          <p:nvPr/>
        </p:nvPicPr>
        <p:blipFill rotWithShape="1">
          <a:blip r:embed="rId3"/>
          <a:srcRect l="17549" t="19145" r="31798" b="6402"/>
          <a:stretch/>
        </p:blipFill>
        <p:spPr bwMode="auto">
          <a:xfrm>
            <a:off x="3027656" y="3327791"/>
            <a:ext cx="4612060" cy="3368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76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420627025"/>
              </p:ext>
            </p:extLst>
          </p:nvPr>
        </p:nvGraphicFramePr>
        <p:xfrm>
          <a:off x="583665" y="914400"/>
          <a:ext cx="8009349" cy="5553202"/>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41122">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03235">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Times New Roman"/>
                          <a:cs typeface="Arial"/>
                        </a:rPr>
                        <a:t>Demonstrate knowledge and understanding of a topic</a:t>
                      </a:r>
                      <a:r>
                        <a:rPr lang="en-GB" sz="1600" baseline="0" dirty="0">
                          <a:solidFill>
                            <a:schemeClr val="tx1"/>
                          </a:solidFill>
                          <a:effectLst/>
                          <a:latin typeface="Arial"/>
                          <a:ea typeface="Times New Roman"/>
                          <a:cs typeface="Arial"/>
                        </a:rPr>
                        <a:t> by </a:t>
                      </a:r>
                      <a:r>
                        <a:rPr lang="en-GB" sz="1600" b="1" dirty="0">
                          <a:solidFill>
                            <a:schemeClr val="tx1"/>
                          </a:solidFill>
                          <a:effectLst/>
                          <a:latin typeface="Arial"/>
                          <a:ea typeface="Times New Roman"/>
                          <a:cs typeface="Arial"/>
                        </a:rPr>
                        <a:t>explaining</a:t>
                      </a:r>
                      <a:r>
                        <a:rPr lang="en-GB" sz="1600" baseline="0" dirty="0">
                          <a:solidFill>
                            <a:schemeClr val="tx1"/>
                          </a:solidFill>
                          <a:effectLst/>
                          <a:latin typeface="Arial"/>
                          <a:ea typeface="Times New Roman"/>
                          <a:cs typeface="Arial"/>
                        </a:rPr>
                        <a:t> </a:t>
                      </a:r>
                      <a:r>
                        <a:rPr lang="en-GB" sz="1600" dirty="0">
                          <a:solidFill>
                            <a:schemeClr val="tx1"/>
                          </a:solidFill>
                          <a:effectLst/>
                          <a:latin typeface="Arial"/>
                          <a:ea typeface="Times New Roman"/>
                          <a:cs typeface="Arial"/>
                        </a:rPr>
                        <a:t>the statements made with </a:t>
                      </a:r>
                      <a:r>
                        <a:rPr lang="en-GB" sz="1600" dirty="0">
                          <a:solidFill>
                            <a:schemeClr val="tx1"/>
                          </a:solidFill>
                          <a:effectLst/>
                          <a:latin typeface="Arial"/>
                          <a:ea typeface="Calibri"/>
                          <a:cs typeface="Arial"/>
                        </a:rPr>
                        <a:t>reasoning and/or evidence e.g.</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why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main features of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importance/significance of ..</a:t>
                      </a:r>
                    </a:p>
                    <a:p>
                      <a:pPr>
                        <a:spcAft>
                          <a:spcPts val="0"/>
                        </a:spcAft>
                      </a:pPr>
                      <a:r>
                        <a:rPr lang="en-GB" sz="1600" dirty="0">
                          <a:solidFill>
                            <a:schemeClr val="tx1"/>
                          </a:solidFill>
                          <a:effectLst/>
                          <a:latin typeface="Arial"/>
                          <a:ea typeface="Calibri"/>
                          <a:cs typeface="Arial"/>
                        </a:rPr>
                        <a:t>Explain teachings/beliefs/attitudes about..</a:t>
                      </a:r>
                    </a:p>
                    <a:p>
                      <a:pPr>
                        <a:spcAft>
                          <a:spcPts val="0"/>
                        </a:spcAft>
                      </a:pPr>
                      <a:endParaRPr lang="en-GB" sz="1600" b="1" baseline="0" dirty="0">
                        <a:solidFill>
                          <a:schemeClr val="tx1"/>
                        </a:solidFill>
                        <a:effectLst/>
                        <a:latin typeface="Arial"/>
                        <a:ea typeface="Calibri"/>
                        <a:cs typeface="Arial"/>
                      </a:endParaRPr>
                    </a:p>
                    <a:p>
                      <a:pPr>
                        <a:spcAft>
                          <a:spcPts val="0"/>
                        </a:spcAft>
                      </a:pPr>
                      <a:r>
                        <a:rPr lang="en-GB" sz="1600" b="1" baseline="0" dirty="0">
                          <a:solidFill>
                            <a:schemeClr val="tx1"/>
                          </a:solidFill>
                          <a:effectLst/>
                          <a:latin typeface="Arial"/>
                          <a:ea typeface="Calibri"/>
                          <a:cs typeface="Arial"/>
                        </a:rPr>
                        <a:t>Example question:</a:t>
                      </a:r>
                    </a:p>
                    <a:p>
                      <a:pPr>
                        <a:spcAft>
                          <a:spcPts val="0"/>
                        </a:spcAft>
                      </a:pPr>
                      <a:r>
                        <a:rPr lang="en-GB" sz="1600" b="1" baseline="0" dirty="0">
                          <a:solidFill>
                            <a:schemeClr val="tx1"/>
                          </a:solidFill>
                          <a:effectLst/>
                          <a:latin typeface="Arial"/>
                          <a:ea typeface="Calibri"/>
                          <a:cs typeface="Arial"/>
                        </a:rPr>
                        <a:t>Component 1:</a:t>
                      </a:r>
                    </a:p>
                    <a:p>
                      <a:pPr>
                        <a:spcAft>
                          <a:spcPts val="0"/>
                        </a:spcAft>
                      </a:pPr>
                      <a:r>
                        <a:rPr lang="en-US" sz="1800" b="0" i="0" u="none" strike="noStrike" kern="1200" baseline="0" dirty="0">
                          <a:solidFill>
                            <a:schemeClr val="tx1"/>
                          </a:solidFill>
                          <a:latin typeface="+mn-lt"/>
                          <a:ea typeface="+mn-ea"/>
                          <a:cs typeface="+mn-cs"/>
                        </a:rPr>
                        <a:t>(c) (</a:t>
                      </a:r>
                      <a:r>
                        <a:rPr lang="en-US" sz="1800" b="0" i="0" u="none" strike="noStrike" kern="1200" baseline="0" dirty="0" err="1">
                          <a:solidFill>
                            <a:schemeClr val="tx1"/>
                          </a:solidFill>
                          <a:latin typeface="+mn-lt"/>
                          <a:ea typeface="+mn-ea"/>
                          <a:cs typeface="+mn-cs"/>
                        </a:rPr>
                        <a:t>i</a:t>
                      </a:r>
                      <a:r>
                        <a:rPr lang="en-US" sz="1800" b="0" i="0" u="none" strike="noStrike" kern="1200" baseline="0" dirty="0">
                          <a:solidFill>
                            <a:schemeClr val="tx1"/>
                          </a:solidFill>
                          <a:latin typeface="+mn-lt"/>
                          <a:ea typeface="+mn-ea"/>
                          <a:cs typeface="+mn-cs"/>
                        </a:rPr>
                        <a:t>) Explain from </a:t>
                      </a:r>
                      <a:r>
                        <a:rPr lang="en-US" sz="1800" b="1" i="0" u="none" strike="noStrike" kern="1200" baseline="0" dirty="0">
                          <a:solidFill>
                            <a:schemeClr val="tx1"/>
                          </a:solidFill>
                          <a:latin typeface="+mn-lt"/>
                          <a:ea typeface="+mn-ea"/>
                          <a:cs typeface="+mn-cs"/>
                        </a:rPr>
                        <a:t>either </a:t>
                      </a:r>
                      <a:r>
                        <a:rPr lang="en-US" sz="1800" b="0" i="0" u="none" strike="noStrike" kern="1200" baseline="0" dirty="0">
                          <a:solidFill>
                            <a:schemeClr val="tx1"/>
                          </a:solidFill>
                          <a:latin typeface="+mn-lt"/>
                          <a:ea typeface="+mn-ea"/>
                          <a:cs typeface="+mn-cs"/>
                        </a:rPr>
                        <a:t>Catholic Christianity and Judaism </a:t>
                      </a:r>
                      <a:r>
                        <a:rPr lang="en-US" sz="1800" b="1" i="0" u="none" strike="noStrike" kern="1200" baseline="0" dirty="0">
                          <a:solidFill>
                            <a:schemeClr val="tx1"/>
                          </a:solidFill>
                          <a:latin typeface="+mn-lt"/>
                          <a:ea typeface="+mn-ea"/>
                          <a:cs typeface="+mn-cs"/>
                        </a:rPr>
                        <a:t>or two </a:t>
                      </a:r>
                      <a:r>
                        <a:rPr lang="en-US" sz="1800" b="0" i="0" u="none" strike="noStrike" kern="1200" baseline="0" dirty="0">
                          <a:solidFill>
                            <a:schemeClr val="tx1"/>
                          </a:solidFill>
                          <a:latin typeface="+mn-lt"/>
                          <a:ea typeface="+mn-ea"/>
                          <a:cs typeface="+mn-cs"/>
                        </a:rPr>
                        <a:t>Christian traditions, beliefs about abortion.                            [8]</a:t>
                      </a:r>
                    </a:p>
                    <a:p>
                      <a:pPr>
                        <a:spcAft>
                          <a:spcPts val="0"/>
                        </a:spcAft>
                      </a:pPr>
                      <a:endParaRPr lang="en-US" sz="1800" b="0" i="1" u="none" strike="noStrike" kern="1200" baseline="0" dirty="0">
                        <a:solidFill>
                          <a:schemeClr val="tx1"/>
                        </a:solidFill>
                        <a:effectLst/>
                        <a:latin typeface="+mn-lt"/>
                        <a:ea typeface="+mn-ea"/>
                        <a:cs typeface="+mn-cs"/>
                      </a:endParaRPr>
                    </a:p>
                    <a:p>
                      <a:pPr>
                        <a:spcAft>
                          <a:spcPts val="0"/>
                        </a:spcAft>
                      </a:pPr>
                      <a:r>
                        <a:rPr lang="en-GB" sz="1600" b="1" dirty="0">
                          <a:solidFill>
                            <a:schemeClr val="tx1"/>
                          </a:solidFill>
                          <a:effectLst/>
                          <a:latin typeface="Arial"/>
                          <a:ea typeface="Calibri"/>
                          <a:cs typeface="Arial"/>
                        </a:rPr>
                        <a:t>Explain questions for qu.(c) in Component 1 </a:t>
                      </a:r>
                      <a:r>
                        <a:rPr lang="en-GB" sz="1600" b="1" u="sng" dirty="0">
                          <a:solidFill>
                            <a:srgbClr val="FF0000"/>
                          </a:solidFill>
                          <a:effectLst/>
                          <a:latin typeface="Arial"/>
                          <a:ea typeface="Calibri"/>
                          <a:cs typeface="Arial"/>
                        </a:rPr>
                        <a:t>ONLY,</a:t>
                      </a:r>
                      <a:r>
                        <a:rPr lang="en-GB" sz="1600" b="1" u="none" dirty="0">
                          <a:solidFill>
                            <a:srgbClr val="FF0000"/>
                          </a:solidFill>
                          <a:effectLst/>
                          <a:latin typeface="Arial"/>
                          <a:ea typeface="Calibri"/>
                          <a:cs typeface="Arial"/>
                        </a:rPr>
                        <a:t> </a:t>
                      </a:r>
                      <a:r>
                        <a:rPr lang="en-GB" sz="1600" b="1" dirty="0">
                          <a:solidFill>
                            <a:schemeClr val="tx1"/>
                          </a:solidFill>
                          <a:effectLst/>
                          <a:latin typeface="Arial"/>
                          <a:ea typeface="Calibri"/>
                          <a:cs typeface="Arial"/>
                        </a:rPr>
                        <a:t>ask for TWO</a:t>
                      </a:r>
                      <a:r>
                        <a:rPr lang="en-GB" sz="1600" b="1" baseline="0" dirty="0">
                          <a:solidFill>
                            <a:schemeClr val="tx1"/>
                          </a:solidFill>
                          <a:effectLst/>
                          <a:latin typeface="Arial"/>
                          <a:ea typeface="Calibri"/>
                          <a:cs typeface="Arial"/>
                        </a:rPr>
                        <a:t> </a:t>
                      </a:r>
                      <a:r>
                        <a:rPr lang="en-GB" sz="1600" b="1" u="sng" baseline="0" dirty="0">
                          <a:solidFill>
                            <a:schemeClr val="tx1"/>
                          </a:solidFill>
                          <a:effectLst/>
                          <a:latin typeface="Arial"/>
                          <a:ea typeface="Calibri"/>
                          <a:cs typeface="Arial"/>
                        </a:rPr>
                        <a:t>RELIGIOUS</a:t>
                      </a:r>
                      <a:r>
                        <a:rPr lang="en-GB" sz="1600" b="1" baseline="0" dirty="0">
                          <a:solidFill>
                            <a:schemeClr val="tx1"/>
                          </a:solidFill>
                          <a:effectLst/>
                          <a:latin typeface="Arial"/>
                          <a:ea typeface="Calibri"/>
                          <a:cs typeface="Arial"/>
                        </a:rPr>
                        <a:t> perspectives</a:t>
                      </a:r>
                      <a:endParaRPr lang="en-GB" sz="1600" b="1" dirty="0">
                        <a:solidFill>
                          <a:schemeClr val="tx1"/>
                        </a:solidFill>
                        <a:effectLst/>
                        <a:latin typeface="Arial"/>
                        <a:ea typeface="Calibri"/>
                        <a:cs typeface="Arial"/>
                      </a:endParaRPr>
                    </a:p>
                    <a:p>
                      <a:pPr>
                        <a:spcAft>
                          <a:spcPts val="0"/>
                        </a:spcAft>
                      </a:pPr>
                      <a:r>
                        <a:rPr lang="en-GB" sz="1600" b="1" dirty="0">
                          <a:solidFill>
                            <a:srgbClr val="FF0000"/>
                          </a:solidFill>
                          <a:effectLst/>
                          <a:latin typeface="Arial"/>
                          <a:ea typeface="Calibri"/>
                          <a:cs typeface="Arial"/>
                        </a:rPr>
                        <a:t>The two views can come from traditions WITHIN Christianity OR from Catholic Christianity and Judaism.</a:t>
                      </a:r>
                    </a:p>
                    <a:p>
                      <a:pPr>
                        <a:spcAft>
                          <a:spcPts val="0"/>
                        </a:spcAft>
                      </a:pPr>
                      <a:r>
                        <a:rPr lang="en-GB" sz="1600" b="1" dirty="0">
                          <a:solidFill>
                            <a:schemeClr val="tx1"/>
                          </a:solidFill>
                          <a:effectLst/>
                          <a:latin typeface="Arial"/>
                          <a:ea typeface="Calibri"/>
                          <a:cs typeface="Arial"/>
                        </a:rPr>
                        <a:t>Non-religious beliefs are </a:t>
                      </a:r>
                      <a:r>
                        <a:rPr lang="en-GB" sz="1600" b="1" dirty="0">
                          <a:solidFill>
                            <a:srgbClr val="FF0000"/>
                          </a:solidFill>
                          <a:effectLst/>
                          <a:latin typeface="Arial"/>
                          <a:ea typeface="Calibri"/>
                          <a:cs typeface="Arial"/>
                        </a:rPr>
                        <a:t>NOT</a:t>
                      </a:r>
                      <a:r>
                        <a:rPr lang="en-GB" sz="1600" b="1" baseline="0" dirty="0">
                          <a:solidFill>
                            <a:schemeClr val="tx1"/>
                          </a:solidFill>
                          <a:effectLst/>
                          <a:latin typeface="Arial"/>
                          <a:ea typeface="Calibri"/>
                          <a:cs typeface="Arial"/>
                        </a:rPr>
                        <a:t> appropriate here. </a:t>
                      </a:r>
                    </a:p>
                    <a:p>
                      <a:pPr>
                        <a:spcAft>
                          <a:spcPts val="0"/>
                        </a:spcAft>
                      </a:pPr>
                      <a:r>
                        <a:rPr lang="en-GB" sz="1600" b="1" baseline="0" dirty="0">
                          <a:solidFill>
                            <a:schemeClr val="tx1"/>
                          </a:solidFill>
                          <a:effectLst/>
                          <a:latin typeface="Arial"/>
                          <a:ea typeface="Calibri"/>
                          <a:cs typeface="Arial"/>
                        </a:rPr>
                        <a:t>Candidates will not gain available marks if they do not offer </a:t>
                      </a:r>
                      <a:r>
                        <a:rPr lang="en-GB" sz="1600" b="1" baseline="0" dirty="0">
                          <a:solidFill>
                            <a:srgbClr val="FF0000"/>
                          </a:solidFill>
                          <a:effectLst/>
                          <a:latin typeface="Arial"/>
                          <a:ea typeface="Calibri"/>
                          <a:cs typeface="Arial"/>
                        </a:rPr>
                        <a:t>TWO RELIGIOUS </a:t>
                      </a:r>
                      <a:r>
                        <a:rPr lang="en-GB" sz="1600" b="1" baseline="0" dirty="0">
                          <a:solidFill>
                            <a:schemeClr val="tx1"/>
                          </a:solidFill>
                          <a:effectLst/>
                          <a:latin typeface="Arial"/>
                          <a:ea typeface="Calibri"/>
                          <a:cs typeface="Arial"/>
                        </a:rPr>
                        <a:t>responses to these questions. </a:t>
                      </a:r>
                    </a:p>
                    <a:p>
                      <a:pPr>
                        <a:spcAft>
                          <a:spcPts val="0"/>
                        </a:spcAft>
                      </a:pPr>
                      <a:r>
                        <a:rPr lang="en-GB" sz="1600" b="1" baseline="0" dirty="0">
                          <a:solidFill>
                            <a:schemeClr val="tx1"/>
                          </a:solidFill>
                          <a:effectLst/>
                          <a:latin typeface="Arial"/>
                          <a:ea typeface="Calibri"/>
                          <a:cs typeface="Arial"/>
                        </a:rPr>
                        <a:t>TWO perspectives is enough. Candidates should not try to do more.</a:t>
                      </a: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47143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604315742"/>
              </p:ext>
            </p:extLst>
          </p:nvPr>
        </p:nvGraphicFramePr>
        <p:xfrm>
          <a:off x="583665" y="914400"/>
          <a:ext cx="8009349" cy="3879644"/>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Times New Roman"/>
                          <a:cs typeface="Arial"/>
                        </a:rPr>
                        <a:t>Demonstrate knowledge and understanding of a topic</a:t>
                      </a:r>
                      <a:r>
                        <a:rPr lang="en-GB" sz="1600" baseline="0" dirty="0">
                          <a:solidFill>
                            <a:schemeClr val="tx1"/>
                          </a:solidFill>
                          <a:effectLst/>
                          <a:latin typeface="Arial"/>
                          <a:ea typeface="Times New Roman"/>
                          <a:cs typeface="Arial"/>
                        </a:rPr>
                        <a:t> by </a:t>
                      </a:r>
                      <a:r>
                        <a:rPr lang="en-GB" sz="1600" b="1" dirty="0">
                          <a:solidFill>
                            <a:schemeClr val="tx1"/>
                          </a:solidFill>
                          <a:effectLst/>
                          <a:latin typeface="Arial"/>
                          <a:ea typeface="Times New Roman"/>
                          <a:cs typeface="Arial"/>
                        </a:rPr>
                        <a:t>explaining</a:t>
                      </a:r>
                      <a:r>
                        <a:rPr lang="en-GB" sz="1600" baseline="0" dirty="0">
                          <a:solidFill>
                            <a:schemeClr val="tx1"/>
                          </a:solidFill>
                          <a:effectLst/>
                          <a:latin typeface="Arial"/>
                          <a:ea typeface="Times New Roman"/>
                          <a:cs typeface="Arial"/>
                        </a:rPr>
                        <a:t> </a:t>
                      </a:r>
                      <a:r>
                        <a:rPr lang="en-GB" sz="1600" dirty="0">
                          <a:solidFill>
                            <a:schemeClr val="tx1"/>
                          </a:solidFill>
                          <a:effectLst/>
                          <a:latin typeface="Arial"/>
                          <a:ea typeface="Times New Roman"/>
                          <a:cs typeface="Arial"/>
                        </a:rPr>
                        <a:t>the statements made with </a:t>
                      </a:r>
                      <a:r>
                        <a:rPr lang="en-GB" sz="1600" dirty="0">
                          <a:solidFill>
                            <a:schemeClr val="tx1"/>
                          </a:solidFill>
                          <a:effectLst/>
                          <a:latin typeface="Arial"/>
                          <a:ea typeface="Calibri"/>
                          <a:cs typeface="Arial"/>
                        </a:rPr>
                        <a:t>reasoning and/or evidence e.g.</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why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main features of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importance/significance of ..</a:t>
                      </a:r>
                    </a:p>
                    <a:p>
                      <a:pPr>
                        <a:spcAft>
                          <a:spcPts val="0"/>
                        </a:spcAft>
                      </a:pPr>
                      <a:r>
                        <a:rPr lang="en-GB" sz="1600" dirty="0">
                          <a:solidFill>
                            <a:schemeClr val="tx1"/>
                          </a:solidFill>
                          <a:effectLst/>
                          <a:latin typeface="Arial"/>
                          <a:ea typeface="Calibri"/>
                          <a:cs typeface="Arial"/>
                        </a:rPr>
                        <a:t>Explain teachings/beliefs/attitudes about..</a:t>
                      </a:r>
                    </a:p>
                    <a:p>
                      <a:pPr>
                        <a:spcAft>
                          <a:spcPts val="0"/>
                        </a:spcAft>
                      </a:pPr>
                      <a:endParaRPr lang="en-GB" sz="1600" dirty="0">
                        <a:solidFill>
                          <a:schemeClr val="tx1"/>
                        </a:solidFill>
                        <a:effectLst/>
                        <a:latin typeface="Arial"/>
                        <a:ea typeface="Calibri"/>
                        <a:cs typeface="Arial"/>
                      </a:endParaRPr>
                    </a:p>
                    <a:p>
                      <a:pPr>
                        <a:spcAft>
                          <a:spcPts val="0"/>
                        </a:spcAft>
                      </a:pPr>
                      <a:r>
                        <a:rPr lang="en-GB" sz="1600" b="1" dirty="0">
                          <a:solidFill>
                            <a:schemeClr val="tx1"/>
                          </a:solidFill>
                          <a:effectLst/>
                          <a:latin typeface="Arial"/>
                          <a:ea typeface="Calibri"/>
                          <a:cs typeface="Arial"/>
                        </a:rPr>
                        <a:t>Example questions:</a:t>
                      </a:r>
                    </a:p>
                    <a:p>
                      <a:pPr>
                        <a:spcAft>
                          <a:spcPts val="0"/>
                        </a:spcAft>
                      </a:pPr>
                      <a:endParaRPr lang="en-GB" sz="1600" b="1" dirty="0">
                        <a:solidFill>
                          <a:schemeClr val="tx1"/>
                        </a:solidFill>
                        <a:effectLst/>
                        <a:latin typeface="Arial"/>
                        <a:ea typeface="Calibri"/>
                        <a:cs typeface="Arial"/>
                      </a:endParaRPr>
                    </a:p>
                    <a:p>
                      <a:pPr>
                        <a:spcAft>
                          <a:spcPts val="0"/>
                        </a:spcAft>
                      </a:pPr>
                      <a:r>
                        <a:rPr lang="en-GB" sz="1600" b="1" dirty="0">
                          <a:solidFill>
                            <a:schemeClr val="tx1"/>
                          </a:solidFill>
                          <a:effectLst/>
                          <a:latin typeface="Arial"/>
                          <a:ea typeface="Calibri"/>
                          <a:cs typeface="Arial"/>
                        </a:rPr>
                        <a:t>Component 2:</a:t>
                      </a:r>
                    </a:p>
                    <a:p>
                      <a:pPr>
                        <a:spcAft>
                          <a:spcPts val="0"/>
                        </a:spcAft>
                      </a:pPr>
                      <a:r>
                        <a:rPr lang="en-US" sz="1800" b="0" i="0" u="none" strike="noStrike" kern="1200" baseline="0" dirty="0">
                          <a:solidFill>
                            <a:schemeClr val="tx1"/>
                          </a:solidFill>
                          <a:latin typeface="+mn-lt"/>
                          <a:ea typeface="+mn-ea"/>
                          <a:cs typeface="+mn-cs"/>
                        </a:rPr>
                        <a:t>(c) Explain why the death of Jesus is important to Catholics.     [8]</a:t>
                      </a:r>
                    </a:p>
                    <a:p>
                      <a:pPr>
                        <a:spcAft>
                          <a:spcPts val="0"/>
                        </a:spcAft>
                      </a:pPr>
                      <a:endParaRPr lang="en-US" sz="1800" b="0" i="0" u="none" strike="noStrike" kern="1200" baseline="0" dirty="0">
                        <a:solidFill>
                          <a:schemeClr val="tx1"/>
                        </a:solidFill>
                        <a:effectLst/>
                        <a:latin typeface="+mn-lt"/>
                        <a:ea typeface="+mn-ea"/>
                        <a:cs typeface="+mn-cs"/>
                      </a:endParaRPr>
                    </a:p>
                    <a:p>
                      <a:pPr>
                        <a:spcAft>
                          <a:spcPts val="0"/>
                        </a:spcAft>
                      </a:pPr>
                      <a:r>
                        <a:rPr lang="en-US" sz="1800" b="0" i="0" u="none" strike="noStrike" kern="1200" baseline="0" dirty="0">
                          <a:solidFill>
                            <a:schemeClr val="tx1"/>
                          </a:solidFill>
                          <a:effectLst/>
                          <a:latin typeface="+mn-lt"/>
                          <a:ea typeface="+mn-ea"/>
                          <a:cs typeface="+mn-cs"/>
                        </a:rPr>
                        <a:t>Component 3:</a:t>
                      </a:r>
                    </a:p>
                    <a:p>
                      <a:pPr>
                        <a:spcAft>
                          <a:spcPts val="0"/>
                        </a:spcAft>
                      </a:pPr>
                      <a:r>
                        <a:rPr lang="en-US" sz="1800" b="0" i="0" u="none" strike="noStrike" kern="1200" baseline="0" dirty="0">
                          <a:solidFill>
                            <a:schemeClr val="tx1"/>
                          </a:solidFill>
                          <a:effectLst/>
                          <a:latin typeface="+mn-lt"/>
                          <a:ea typeface="+mn-ea"/>
                          <a:cs typeface="+mn-cs"/>
                        </a:rPr>
                        <a:t>(d) Explain why </a:t>
                      </a:r>
                      <a:r>
                        <a:rPr lang="en-US" sz="1800" b="0" i="0" u="none" strike="noStrike" kern="1200" baseline="0" dirty="0">
                          <a:solidFill>
                            <a:schemeClr val="tx1"/>
                          </a:solidFill>
                          <a:latin typeface="+mn-lt"/>
                          <a:ea typeface="+mn-ea"/>
                          <a:cs typeface="+mn-cs"/>
                        </a:rPr>
                        <a:t>the synagogue is important in Judaism.             [8]</a:t>
                      </a: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196949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81775135"/>
              </p:ext>
            </p:extLst>
          </p:nvPr>
        </p:nvGraphicFramePr>
        <p:xfrm>
          <a:off x="222739" y="1040489"/>
          <a:ext cx="8370276" cy="4889795"/>
        </p:xfrm>
        <a:graphic>
          <a:graphicData uri="http://schemas.openxmlformats.org/drawingml/2006/table">
            <a:tbl>
              <a:tblPr firstRow="1" firstCol="1" bandRow="1"/>
              <a:tblGrid>
                <a:gridCol w="1783687">
                  <a:extLst>
                    <a:ext uri="{9D8B030D-6E8A-4147-A177-3AD203B41FA5}">
                      <a16:colId xmlns:a16="http://schemas.microsoft.com/office/drawing/2014/main" val="20000"/>
                    </a:ext>
                  </a:extLst>
                </a:gridCol>
                <a:gridCol w="6586589">
                  <a:extLst>
                    <a:ext uri="{9D8B030D-6E8A-4147-A177-3AD203B41FA5}">
                      <a16:colId xmlns:a16="http://schemas.microsoft.com/office/drawing/2014/main" val="20001"/>
                    </a:ext>
                  </a:extLst>
                </a:gridCol>
              </a:tblGrid>
              <a:tr h="361340">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28455">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8" name="Picture 7">
            <a:extLst>
              <a:ext uri="{FF2B5EF4-FFF2-40B4-BE49-F238E27FC236}">
                <a16:creationId xmlns:a16="http://schemas.microsoft.com/office/drawing/2014/main" id="{4DA9D894-50AE-47FD-AA10-2896BFCD0958}"/>
              </a:ext>
            </a:extLst>
          </p:cNvPr>
          <p:cNvPicPr/>
          <p:nvPr/>
        </p:nvPicPr>
        <p:blipFill rotWithShape="1">
          <a:blip r:embed="rId3"/>
          <a:srcRect l="18081" t="13946" r="29671" b="5456"/>
          <a:stretch/>
        </p:blipFill>
        <p:spPr bwMode="auto">
          <a:xfrm>
            <a:off x="2556769" y="1502116"/>
            <a:ext cx="5513033" cy="4250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50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637878425"/>
              </p:ext>
            </p:extLst>
          </p:nvPr>
        </p:nvGraphicFramePr>
        <p:xfrm>
          <a:off x="614217" y="843379"/>
          <a:ext cx="8009349" cy="6174271"/>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GB" sz="1600" b="1" u="sng" dirty="0">
                          <a:solidFill>
                            <a:schemeClr val="tx1"/>
                          </a:solidFill>
                        </a:rPr>
                        <a:t>Discuss</a:t>
                      </a:r>
                      <a:r>
                        <a:rPr lang="en-GB" sz="1600" b="1" dirty="0">
                          <a:solidFill>
                            <a:schemeClr val="tx1"/>
                          </a:solidFill>
                        </a:rPr>
                        <a:t> this statement showing that you have considered more than one point of view (you must refer to religion and belief in your answer). </a:t>
                      </a:r>
                    </a:p>
                    <a:p>
                      <a:pPr fontAlgn="t"/>
                      <a:r>
                        <a:rPr lang="en-GB" sz="1600" b="1" dirty="0"/>
                        <a:t>Evaluation of a view from more than one perspective. </a:t>
                      </a:r>
                      <a:r>
                        <a:rPr lang="en-GB" sz="1600" dirty="0"/>
                        <a:t>These perspectives can all be </a:t>
                      </a:r>
                      <a:r>
                        <a:rPr lang="en-GB" sz="1600" dirty="0">
                          <a:solidFill>
                            <a:schemeClr val="tx1"/>
                          </a:solidFill>
                        </a:rPr>
                        <a:t>‘for’ the statement, all be ‘against’ the statement or be a mixture of both ‘for’ and ‘against’.</a:t>
                      </a:r>
                    </a:p>
                    <a:p>
                      <a:pPr fontAlgn="t"/>
                      <a:endParaRPr lang="en-GB" sz="1600" dirty="0">
                        <a:solidFill>
                          <a:schemeClr val="tx1"/>
                        </a:solidFill>
                      </a:endParaRPr>
                    </a:p>
                    <a:p>
                      <a:pPr fontAlgn="t"/>
                      <a:r>
                        <a:rPr lang="en-GB" sz="1600" dirty="0"/>
                        <a:t>N.B: ‘Belief’ can also mean non-religious belief and non-religious beliefs can be (</a:t>
                      </a:r>
                      <a:r>
                        <a:rPr lang="en-GB" sz="1600" b="1" dirty="0"/>
                        <a:t>but don’t have to be</a:t>
                      </a:r>
                      <a:r>
                        <a:rPr lang="en-GB" sz="1600" dirty="0"/>
                        <a:t>) included in all (d) questions </a:t>
                      </a:r>
                      <a:r>
                        <a:rPr lang="en-GB" sz="1600" u="sng" dirty="0"/>
                        <a:t>that lend themselves to such a response – </a:t>
                      </a:r>
                      <a:r>
                        <a:rPr lang="en-GB" sz="1600" dirty="0"/>
                        <a:t>so, for example, non-religious beliefs may be relevant to a question such as ‘Marriage should be a lifetime commitment’’, but they would not be appropriate for a specific question like ‘You have to go to Church to be a Christian’, where the focus is narrower and very specific to that religion. </a:t>
                      </a:r>
                    </a:p>
                    <a:p>
                      <a:pPr fontAlgn="t"/>
                      <a:endParaRPr lang="en-GB" sz="1600" dirty="0"/>
                    </a:p>
                    <a:p>
                      <a:pPr fontAlgn="t"/>
                      <a:r>
                        <a:rPr lang="en-GB" sz="1600" b="1" dirty="0">
                          <a:solidFill>
                            <a:schemeClr val="tx1"/>
                          </a:solidFill>
                        </a:rPr>
                        <a:t>HOWEVER, Qu. 1(d) in Route B of Component 1 ONLY (Origins and Meanings) </a:t>
                      </a:r>
                      <a:r>
                        <a:rPr lang="en-GB" sz="1600" b="1" dirty="0"/>
                        <a:t>demands that specific non-religious beliefs </a:t>
                      </a:r>
                      <a:r>
                        <a:rPr lang="en-GB" sz="1600" b="1" u="sng" dirty="0"/>
                        <a:t>are included</a:t>
                      </a:r>
                      <a:r>
                        <a:rPr lang="en-GB" sz="1600" b="1" dirty="0"/>
                        <a:t>. </a:t>
                      </a:r>
                      <a:r>
                        <a:rPr lang="en-GB" sz="1600" b="1" dirty="0">
                          <a:solidFill>
                            <a:schemeClr val="tx1"/>
                          </a:solidFill>
                        </a:rPr>
                        <a:t>Candidates will not gain available marks if they do not include </a:t>
                      </a:r>
                      <a:r>
                        <a:rPr lang="en-GB" sz="1600" b="1" u="sng" dirty="0">
                          <a:solidFill>
                            <a:schemeClr val="tx1"/>
                          </a:solidFill>
                        </a:rPr>
                        <a:t>non-religious beliefs</a:t>
                      </a:r>
                      <a:r>
                        <a:rPr lang="en-GB" sz="1600" b="1" dirty="0">
                          <a:solidFill>
                            <a:schemeClr val="tx1"/>
                          </a:solidFill>
                        </a:rPr>
                        <a:t> in their response to this question</a:t>
                      </a:r>
                    </a:p>
                    <a:p>
                      <a:pPr fontAlgn="t"/>
                      <a:endParaRPr lang="en-GB" sz="1600" dirty="0"/>
                    </a:p>
                    <a:p>
                      <a:pPr fontAlgn="t"/>
                      <a:r>
                        <a:rPr lang="en-GB" sz="1600" dirty="0"/>
                        <a:t>Across all d. questions, personal responses </a:t>
                      </a:r>
                      <a:r>
                        <a:rPr lang="en-GB" sz="1600" b="1" i="1" dirty="0">
                          <a:solidFill>
                            <a:schemeClr val="tx1"/>
                          </a:solidFill>
                        </a:rPr>
                        <a:t>per se (i.e. unsubstantiated/unsupported personal views) </a:t>
                      </a:r>
                      <a:r>
                        <a:rPr lang="en-GB" sz="1600" dirty="0"/>
                        <a:t>will </a:t>
                      </a:r>
                      <a:r>
                        <a:rPr lang="en-GB" sz="1600" b="1" dirty="0"/>
                        <a:t>not </a:t>
                      </a:r>
                      <a:r>
                        <a:rPr lang="en-GB" sz="1600" dirty="0"/>
                        <a:t>be credited but personal responses that link to one or more of the banding criteria </a:t>
                      </a:r>
                      <a:r>
                        <a:rPr lang="en-GB" sz="1600" dirty="0">
                          <a:solidFill>
                            <a:schemeClr val="tx1"/>
                          </a:solidFill>
                        </a:rPr>
                        <a:t>WILL </a:t>
                      </a:r>
                      <a:r>
                        <a:rPr lang="en-GB" sz="1600" dirty="0"/>
                        <a:t>be credited. </a:t>
                      </a:r>
                    </a:p>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1741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53164940"/>
              </p:ext>
            </p:extLst>
          </p:nvPr>
        </p:nvGraphicFramePr>
        <p:xfrm>
          <a:off x="614217" y="843379"/>
          <a:ext cx="8009349" cy="6082831"/>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Example questions: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 Theme 1 Question 1d:</a:t>
                      </a:r>
                    </a:p>
                    <a:p>
                      <a:r>
                        <a:rPr lang="en-US" sz="1800" b="0" i="0" u="none" strike="noStrike" kern="1200" baseline="0" dirty="0">
                          <a:solidFill>
                            <a:schemeClr val="tx1"/>
                          </a:solidFill>
                          <a:latin typeface="+mn-lt"/>
                          <a:ea typeface="+mn-ea"/>
                          <a:cs typeface="+mn-cs"/>
                        </a:rPr>
                        <a:t>(d) ‘The Theory of Evolution is the best explanation for the origin of humans.’ </a:t>
                      </a:r>
                    </a:p>
                    <a:p>
                      <a:r>
                        <a:rPr lang="en-US" sz="1800" b="0" i="0" u="none" strike="noStrike" kern="1200" baseline="0" dirty="0">
                          <a:solidFill>
                            <a:schemeClr val="tx1"/>
                          </a:solidFill>
                          <a:latin typeface="+mn-lt"/>
                          <a:ea typeface="+mn-ea"/>
                          <a:cs typeface="+mn-cs"/>
                        </a:rPr>
                        <a:t>Discuss this statement showing that you have considered more than one point of view. (You must refer to religious and non-religious beliefs, such as those held by Humanists and Atheists, in your answer.)                                                                          [15]</a:t>
                      </a:r>
                    </a:p>
                    <a:p>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 Theme 2 and Component 2 Themes 1 and 2: </a:t>
                      </a:r>
                    </a:p>
                    <a:p>
                      <a:r>
                        <a:rPr lang="en-US" sz="1800" b="0" i="0" u="none" strike="noStrike" kern="1200" baseline="0" dirty="0">
                          <a:solidFill>
                            <a:schemeClr val="tx1"/>
                          </a:solidFill>
                          <a:latin typeface="+mn-lt"/>
                          <a:ea typeface="+mn-ea"/>
                          <a:cs typeface="+mn-cs"/>
                        </a:rPr>
                        <a:t>(d) ‘There is life after death.’ </a:t>
                      </a:r>
                    </a:p>
                    <a:p>
                      <a:r>
                        <a:rPr lang="en-US" sz="1800" b="0" i="0" u="none" strike="noStrike" kern="1200" baseline="0" dirty="0">
                          <a:solidFill>
                            <a:schemeClr val="tx1"/>
                          </a:solidFill>
                          <a:latin typeface="+mn-lt"/>
                          <a:ea typeface="+mn-ea"/>
                          <a:cs typeface="+mn-cs"/>
                        </a:rPr>
                        <a:t>Discuss this statement showing that you have considered more than one point of view. </a:t>
                      </a:r>
                    </a:p>
                    <a:p>
                      <a:r>
                        <a:rPr lang="en-US" sz="1800" b="0" i="0" u="none" strike="noStrike" kern="1200" baseline="0" dirty="0">
                          <a:solidFill>
                            <a:schemeClr val="tx1"/>
                          </a:solidFill>
                          <a:latin typeface="+mn-lt"/>
                          <a:ea typeface="+mn-ea"/>
                          <a:cs typeface="+mn-cs"/>
                        </a:rPr>
                        <a:t>(You must refer to religion and belief in your answer.)      [15]</a:t>
                      </a:r>
                    </a:p>
                    <a:p>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3 Themes 1 and 2:</a:t>
                      </a:r>
                    </a:p>
                    <a:p>
                      <a:r>
                        <a:rPr lang="en-US" sz="1800" b="0" i="0" u="none" strike="noStrike" kern="1200" baseline="0" dirty="0">
                          <a:solidFill>
                            <a:schemeClr val="tx1"/>
                          </a:solidFill>
                          <a:latin typeface="+mn-lt"/>
                          <a:ea typeface="+mn-ea"/>
                          <a:cs typeface="+mn-cs"/>
                        </a:rPr>
                        <a:t>(d) ‘Shabbat is the most important celebration for Jews.’ </a:t>
                      </a:r>
                    </a:p>
                    <a:p>
                      <a:r>
                        <a:rPr lang="en-US" sz="1800" b="0" i="0" u="none" strike="noStrike" kern="1200" baseline="0" dirty="0">
                          <a:solidFill>
                            <a:schemeClr val="tx1"/>
                          </a:solidFill>
                          <a:latin typeface="+mn-lt"/>
                          <a:ea typeface="+mn-ea"/>
                          <a:cs typeface="+mn-cs"/>
                        </a:rPr>
                        <a:t>Discuss this statement showing that you have considered </a:t>
                      </a:r>
                    </a:p>
                    <a:p>
                      <a:r>
                        <a:rPr lang="en-US" sz="1800" b="0" i="0" u="none" strike="noStrike" kern="1200" baseline="0" dirty="0">
                          <a:solidFill>
                            <a:schemeClr val="tx1"/>
                          </a:solidFill>
                          <a:latin typeface="+mn-lt"/>
                          <a:ea typeface="+mn-ea"/>
                          <a:cs typeface="+mn-cs"/>
                        </a:rPr>
                        <a:t>(You must refer to religion and belief in your answer.)     [15]</a:t>
                      </a: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752394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1582144"/>
              </p:ext>
            </p:extLst>
          </p:nvPr>
        </p:nvGraphicFramePr>
        <p:xfrm>
          <a:off x="614217" y="843379"/>
          <a:ext cx="8009349" cy="5717219"/>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395108">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8" name="Picture 7">
            <a:extLst>
              <a:ext uri="{FF2B5EF4-FFF2-40B4-BE49-F238E27FC236}">
                <a16:creationId xmlns:a16="http://schemas.microsoft.com/office/drawing/2014/main" id="{96D646D4-3626-4AEB-A9D1-A9A19D56BBC8}"/>
              </a:ext>
            </a:extLst>
          </p:cNvPr>
          <p:cNvPicPr/>
          <p:nvPr/>
        </p:nvPicPr>
        <p:blipFill rotWithShape="1">
          <a:blip r:embed="rId3"/>
          <a:srcRect l="24064" t="14655" r="36849" b="4982"/>
          <a:stretch/>
        </p:blipFill>
        <p:spPr bwMode="auto">
          <a:xfrm>
            <a:off x="2379217" y="1358283"/>
            <a:ext cx="5717218" cy="5131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097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2/2 (a) response:</a:t>
            </a:r>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descr="A screenshot of a cell phone&#10;&#10;Description automatically generated">
            <a:extLst>
              <a:ext uri="{FF2B5EF4-FFF2-40B4-BE49-F238E27FC236}">
                <a16:creationId xmlns:a16="http://schemas.microsoft.com/office/drawing/2014/main" id="{3BFCD634-71B9-49AE-89F0-B37A83DE51C7}"/>
              </a:ext>
            </a:extLst>
          </p:cNvPr>
          <p:cNvPicPr>
            <a:picLocks noChangeAspect="1"/>
          </p:cNvPicPr>
          <p:nvPr/>
        </p:nvPicPr>
        <p:blipFill>
          <a:blip r:embed="rId3"/>
          <a:stretch>
            <a:fillRect/>
          </a:stretch>
        </p:blipFill>
        <p:spPr>
          <a:xfrm>
            <a:off x="0" y="1568640"/>
            <a:ext cx="9144000" cy="3720720"/>
          </a:xfrm>
          <a:prstGeom prst="rect">
            <a:avLst/>
          </a:prstGeom>
        </p:spPr>
      </p:pic>
    </p:spTree>
    <p:extLst>
      <p:ext uri="{BB962C8B-B14F-4D97-AF65-F5344CB8AC3E}">
        <p14:creationId xmlns:p14="http://schemas.microsoft.com/office/powerpoint/2010/main" val="399915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6D02B-963B-4A26-9C11-52E66267389F}"/>
              </a:ext>
            </a:extLst>
          </p:cNvPr>
          <p:cNvSpPr>
            <a:spLocks noGrp="1"/>
          </p:cNvSpPr>
          <p:nvPr>
            <p:ph type="body" sz="quarter" idx="14"/>
          </p:nvPr>
        </p:nvSpPr>
        <p:spPr/>
        <p:txBody>
          <a:bodyPr>
            <a:normAutofit/>
          </a:bodyPr>
          <a:lstStyle/>
          <a:p>
            <a:r>
              <a:rPr lang="en-US" sz="2000" b="1" dirty="0"/>
              <a:t>This is an example of a 1/2 (a) response:</a:t>
            </a:r>
            <a:endParaRPr lang="en-GB" sz="2000" dirty="0"/>
          </a:p>
        </p:txBody>
      </p:sp>
      <p:pic>
        <p:nvPicPr>
          <p:cNvPr id="5" name="Content Placeholder 4" descr="A close up of text on a white background&#10;&#10;Description automatically generated">
            <a:extLst>
              <a:ext uri="{FF2B5EF4-FFF2-40B4-BE49-F238E27FC236}">
                <a16:creationId xmlns:a16="http://schemas.microsoft.com/office/drawing/2014/main" id="{30C0394A-7D61-4833-A890-F4B2F4C97874}"/>
              </a:ext>
            </a:extLst>
          </p:cNvPr>
          <p:cNvPicPr>
            <a:picLocks noGrp="1" noChangeAspect="1"/>
          </p:cNvPicPr>
          <p:nvPr>
            <p:ph idx="1"/>
          </p:nvPr>
        </p:nvPicPr>
        <p:blipFill>
          <a:blip r:embed="rId2"/>
          <a:stretch>
            <a:fillRect/>
          </a:stretch>
        </p:blipFill>
        <p:spPr>
          <a:xfrm>
            <a:off x="625150" y="1950098"/>
            <a:ext cx="7511143" cy="3774427"/>
          </a:xfrm>
        </p:spPr>
      </p:pic>
    </p:spTree>
    <p:extLst>
      <p:ext uri="{BB962C8B-B14F-4D97-AF65-F5344CB8AC3E}">
        <p14:creationId xmlns:p14="http://schemas.microsoft.com/office/powerpoint/2010/main" val="229557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57E63F1C-DD4E-48DE-8BDC-7FCC6251A4EF}"/>
              </a:ext>
            </a:extLst>
          </p:cNvPr>
          <p:cNvPicPr/>
          <p:nvPr/>
        </p:nvPicPr>
        <p:blipFill rotWithShape="1">
          <a:blip r:embed="rId4"/>
          <a:srcRect l="32174" t="14418" r="33526" b="4274"/>
          <a:stretch/>
        </p:blipFill>
        <p:spPr bwMode="auto">
          <a:xfrm>
            <a:off x="3055057" y="1883302"/>
            <a:ext cx="2858610" cy="39450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692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8693"/>
            <a:ext cx="8229600" cy="5669416"/>
          </a:xfrm>
        </p:spPr>
        <p:txBody>
          <a:bodyPr>
            <a:normAutofit/>
          </a:bodyPr>
          <a:lstStyle/>
          <a:p>
            <a:pPr fontAlgn="t"/>
            <a:r>
              <a:rPr lang="en-US" b="1" dirty="0"/>
              <a:t>This is an example of a 5/5 (b)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7" name="Picture 6" descr="A close up of text on a white background&#10;&#10;Description automatically generated">
            <a:extLst>
              <a:ext uri="{FF2B5EF4-FFF2-40B4-BE49-F238E27FC236}">
                <a16:creationId xmlns:a16="http://schemas.microsoft.com/office/drawing/2014/main" id="{259463C4-92BA-4BAE-B551-14D88F0068F9}"/>
              </a:ext>
            </a:extLst>
          </p:cNvPr>
          <p:cNvPicPr>
            <a:picLocks noChangeAspect="1"/>
          </p:cNvPicPr>
          <p:nvPr/>
        </p:nvPicPr>
        <p:blipFill>
          <a:blip r:embed="rId3"/>
          <a:stretch>
            <a:fillRect/>
          </a:stretch>
        </p:blipFill>
        <p:spPr>
          <a:xfrm>
            <a:off x="-37322" y="1823229"/>
            <a:ext cx="9144000" cy="4621967"/>
          </a:xfrm>
          <a:prstGeom prst="rect">
            <a:avLst/>
          </a:prstGeom>
        </p:spPr>
      </p:pic>
    </p:spTree>
    <p:extLst>
      <p:ext uri="{BB962C8B-B14F-4D97-AF65-F5344CB8AC3E}">
        <p14:creationId xmlns:p14="http://schemas.microsoft.com/office/powerpoint/2010/main" val="190644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6408"/>
            <a:ext cx="8229600" cy="5866084"/>
          </a:xfrm>
        </p:spPr>
        <p:txBody>
          <a:bodyPr>
            <a:normAutofit/>
          </a:bodyPr>
          <a:lstStyle/>
          <a:p>
            <a:pPr fontAlgn="t"/>
            <a:r>
              <a:rPr lang="en-US" sz="1600" b="1" dirty="0"/>
              <a:t>This is an example of a 8/8 (c) response (Component 2):</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descr="A screenshot of a cell phone&#10;&#10;Description automatically generated">
            <a:extLst>
              <a:ext uri="{FF2B5EF4-FFF2-40B4-BE49-F238E27FC236}">
                <a16:creationId xmlns:a16="http://schemas.microsoft.com/office/drawing/2014/main" id="{DB6F2915-0DD4-480D-BAFB-7AFD7AB0884D}"/>
              </a:ext>
            </a:extLst>
          </p:cNvPr>
          <p:cNvPicPr>
            <a:picLocks noChangeAspect="1"/>
          </p:cNvPicPr>
          <p:nvPr/>
        </p:nvPicPr>
        <p:blipFill>
          <a:blip r:embed="rId3"/>
          <a:stretch>
            <a:fillRect/>
          </a:stretch>
        </p:blipFill>
        <p:spPr>
          <a:xfrm>
            <a:off x="0" y="1296955"/>
            <a:ext cx="9144000" cy="5283605"/>
          </a:xfrm>
          <a:prstGeom prst="rect">
            <a:avLst/>
          </a:prstGeom>
        </p:spPr>
      </p:pic>
    </p:spTree>
    <p:extLst>
      <p:ext uri="{BB962C8B-B14F-4D97-AF65-F5344CB8AC3E}">
        <p14:creationId xmlns:p14="http://schemas.microsoft.com/office/powerpoint/2010/main" val="325905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DD0FFE-9712-474E-A6E3-08A452BEF3B4}"/>
              </a:ext>
            </a:extLst>
          </p:cNvPr>
          <p:cNvSpPr>
            <a:spLocks noGrp="1"/>
          </p:cNvSpPr>
          <p:nvPr>
            <p:ph type="body" sz="quarter" idx="14"/>
          </p:nvPr>
        </p:nvSpPr>
        <p:spPr/>
        <p:txBody>
          <a:bodyPr/>
          <a:lstStyle/>
          <a:p>
            <a:r>
              <a:rPr lang="en-GB" dirty="0"/>
              <a:t>‘c’ questions [8 marks] on Component 1</a:t>
            </a:r>
          </a:p>
        </p:txBody>
      </p:sp>
      <p:sp>
        <p:nvSpPr>
          <p:cNvPr id="3" name="Content Placeholder 2">
            <a:extLst>
              <a:ext uri="{FF2B5EF4-FFF2-40B4-BE49-F238E27FC236}">
                <a16:creationId xmlns:a16="http://schemas.microsoft.com/office/drawing/2014/main" id="{825D6813-FC03-4AB5-8318-1D4A33D66979}"/>
              </a:ext>
            </a:extLst>
          </p:cNvPr>
          <p:cNvSpPr>
            <a:spLocks noGrp="1"/>
          </p:cNvSpPr>
          <p:nvPr>
            <p:ph idx="1"/>
          </p:nvPr>
        </p:nvSpPr>
        <p:spPr>
          <a:xfrm>
            <a:off x="457200" y="2090738"/>
            <a:ext cx="8229600" cy="4114119"/>
          </a:xfrm>
        </p:spPr>
        <p:txBody>
          <a:bodyPr>
            <a:normAutofit fontScale="55000" lnSpcReduction="20000"/>
          </a:bodyPr>
          <a:lstStyle/>
          <a:p>
            <a:pPr marL="342900" indent="-342900">
              <a:buFont typeface="Arial" panose="020B0604020202020204" pitchFamily="34" charset="0"/>
              <a:buChar char="•"/>
            </a:pPr>
            <a:r>
              <a:rPr lang="en-GB" sz="2500" dirty="0">
                <a:solidFill>
                  <a:schemeClr val="tx1"/>
                </a:solidFill>
                <a:latin typeface="+mn-lt"/>
              </a:rPr>
              <a:t>Part c) questions for Component 1 are always comparison questions, where the candidates have to give a response that </a:t>
            </a:r>
            <a:r>
              <a:rPr lang="en-GB" sz="2500" b="1" dirty="0">
                <a:solidFill>
                  <a:schemeClr val="tx1"/>
                </a:solidFill>
                <a:latin typeface="+mn-lt"/>
              </a:rPr>
              <a:t>either</a:t>
            </a:r>
            <a:r>
              <a:rPr lang="en-GB" sz="2500" dirty="0">
                <a:solidFill>
                  <a:schemeClr val="tx1"/>
                </a:solidFill>
                <a:latin typeface="+mn-lt"/>
              </a:rPr>
              <a:t> compares two different Christian denominations </a:t>
            </a:r>
            <a:r>
              <a:rPr lang="en-GB" sz="2500" b="1" dirty="0">
                <a:solidFill>
                  <a:schemeClr val="tx1"/>
                </a:solidFill>
                <a:latin typeface="+mn-lt"/>
              </a:rPr>
              <a:t>or</a:t>
            </a:r>
            <a:r>
              <a:rPr lang="en-GB" sz="2500" dirty="0">
                <a:solidFill>
                  <a:schemeClr val="tx1"/>
                </a:solidFill>
                <a:latin typeface="+mn-lt"/>
              </a:rPr>
              <a:t> compares Catholicism with Judaism.</a:t>
            </a:r>
          </a:p>
          <a:p>
            <a:pPr marL="342900" indent="-342900">
              <a:buFont typeface="Arial" panose="020B0604020202020204" pitchFamily="34" charset="0"/>
              <a:buChar char="•"/>
            </a:pPr>
            <a:r>
              <a:rPr lang="en-GB" sz="2500" dirty="0">
                <a:solidFill>
                  <a:schemeClr val="tx1"/>
                </a:solidFill>
                <a:latin typeface="+mn-lt"/>
              </a:rPr>
              <a:t>It should be remembered that a comparison question like this can be asked about any part of the relevant parts of the specification. However, it is also equally clear that are some areas where the comparison is more legitimate, allowing for both of the kinds of comparison allowed by the question structure.</a:t>
            </a:r>
          </a:p>
          <a:p>
            <a:pPr marL="342900" indent="-342900">
              <a:buFont typeface="Arial" panose="020B0604020202020204" pitchFamily="34" charset="0"/>
              <a:buChar char="•"/>
            </a:pPr>
            <a:r>
              <a:rPr lang="en-GB" sz="2500" dirty="0">
                <a:solidFill>
                  <a:schemeClr val="tx1"/>
                </a:solidFill>
                <a:latin typeface="+mn-lt"/>
              </a:rPr>
              <a:t>We have a resource that picks out numerous topics where there is legitimate diversity both within Christianity and between Catholicism and Judaism. Take a look at this </a:t>
            </a:r>
            <a:r>
              <a:rPr lang="en-GB" sz="2500" dirty="0">
                <a:solidFill>
                  <a:schemeClr val="tx1"/>
                </a:solidFill>
                <a:latin typeface="+mn-lt"/>
                <a:hlinkClick r:id="rId2"/>
              </a:rPr>
              <a:t>comparison document here.</a:t>
            </a:r>
            <a:endParaRPr lang="en-GB" sz="2500" dirty="0">
              <a:solidFill>
                <a:schemeClr val="tx1"/>
              </a:solidFill>
              <a:latin typeface="+mn-lt"/>
            </a:endParaRPr>
          </a:p>
          <a:p>
            <a:pPr marL="342900" indent="-342900">
              <a:buFont typeface="Arial" panose="020B0604020202020204" pitchFamily="34" charset="0"/>
              <a:buChar char="•"/>
            </a:pPr>
            <a:r>
              <a:rPr lang="en-GB" sz="2500" dirty="0">
                <a:solidFill>
                  <a:schemeClr val="tx1"/>
                </a:solidFill>
                <a:latin typeface="+mn-lt"/>
              </a:rPr>
              <a:t>Candidates need to be careful to include both points of the comparison in equal depth. When marks are lost on these questions it is often because they have only written about one half of the comparison.</a:t>
            </a:r>
          </a:p>
          <a:p>
            <a:pPr marL="342900" indent="-342900">
              <a:buFont typeface="Arial" panose="020B0604020202020204" pitchFamily="34" charset="0"/>
              <a:buChar char="•"/>
            </a:pPr>
            <a:r>
              <a:rPr lang="en-GB" sz="2500" dirty="0">
                <a:solidFill>
                  <a:schemeClr val="tx1"/>
                </a:solidFill>
                <a:latin typeface="+mn-lt"/>
              </a:rPr>
              <a:t>Also please remember that comparisons with non-religious worldviews cannot be credited in answer to these questions.</a:t>
            </a:r>
          </a:p>
          <a:p>
            <a:pPr marL="3429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112245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14/15 (d)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8" name="Picture 7" descr="A close up of a newspaper&#10;&#10;Description automatically generated">
            <a:extLst>
              <a:ext uri="{FF2B5EF4-FFF2-40B4-BE49-F238E27FC236}">
                <a16:creationId xmlns:a16="http://schemas.microsoft.com/office/drawing/2014/main" id="{D789B18B-9AF0-4C52-A7EC-35F12DA17564}"/>
              </a:ext>
            </a:extLst>
          </p:cNvPr>
          <p:cNvPicPr>
            <a:picLocks noChangeAspect="1"/>
          </p:cNvPicPr>
          <p:nvPr/>
        </p:nvPicPr>
        <p:blipFill>
          <a:blip r:embed="rId3"/>
          <a:stretch>
            <a:fillRect/>
          </a:stretch>
        </p:blipFill>
        <p:spPr>
          <a:xfrm>
            <a:off x="1651518" y="1625831"/>
            <a:ext cx="4653272" cy="4933589"/>
          </a:xfrm>
          <a:prstGeom prst="rect">
            <a:avLst/>
          </a:prstGeom>
        </p:spPr>
      </p:pic>
    </p:spTree>
    <p:extLst>
      <p:ext uri="{BB962C8B-B14F-4D97-AF65-F5344CB8AC3E}">
        <p14:creationId xmlns:p14="http://schemas.microsoft.com/office/powerpoint/2010/main" val="340087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endParaRPr lang="en-US" b="1" dirty="0"/>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5" name="Picture 4" descr="A close up of a newspaper&#10;&#10;Description automatically generated">
            <a:extLst>
              <a:ext uri="{FF2B5EF4-FFF2-40B4-BE49-F238E27FC236}">
                <a16:creationId xmlns:a16="http://schemas.microsoft.com/office/drawing/2014/main" id="{FE09BB7B-69BB-45C3-A500-012516834D3F}"/>
              </a:ext>
            </a:extLst>
          </p:cNvPr>
          <p:cNvPicPr>
            <a:picLocks noChangeAspect="1"/>
          </p:cNvPicPr>
          <p:nvPr/>
        </p:nvPicPr>
        <p:blipFill>
          <a:blip r:embed="rId3"/>
          <a:stretch>
            <a:fillRect/>
          </a:stretch>
        </p:blipFill>
        <p:spPr>
          <a:xfrm>
            <a:off x="866273" y="1623763"/>
            <a:ext cx="3072064" cy="4588042"/>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7C7009CE-2D0D-498F-8B18-2BBF7D864F74}"/>
              </a:ext>
            </a:extLst>
          </p:cNvPr>
          <p:cNvPicPr>
            <a:picLocks noChangeAspect="1"/>
          </p:cNvPicPr>
          <p:nvPr/>
        </p:nvPicPr>
        <p:blipFill>
          <a:blip r:embed="rId4"/>
          <a:stretch>
            <a:fillRect/>
          </a:stretch>
        </p:blipFill>
        <p:spPr>
          <a:xfrm>
            <a:off x="4644964" y="1929064"/>
            <a:ext cx="3629025" cy="3657600"/>
          </a:xfrm>
          <a:prstGeom prst="rect">
            <a:avLst/>
          </a:prstGeom>
        </p:spPr>
      </p:pic>
    </p:spTree>
    <p:extLst>
      <p:ext uri="{BB962C8B-B14F-4D97-AF65-F5344CB8AC3E}">
        <p14:creationId xmlns:p14="http://schemas.microsoft.com/office/powerpoint/2010/main" val="282722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1014055"/>
            <a:ext cx="8783782" cy="5636228"/>
          </a:xfrm>
        </p:spPr>
        <p:txBody>
          <a:bodyPr>
            <a:normAutofit/>
          </a:bodyPr>
          <a:lstStyle/>
          <a:p>
            <a:pPr fontAlgn="t"/>
            <a:r>
              <a:rPr lang="en-US" b="1" dirty="0"/>
              <a:t>Here are some useful links</a:t>
            </a:r>
          </a:p>
          <a:p>
            <a:pPr fontAlgn="t"/>
            <a:r>
              <a:rPr lang="en-US" dirty="0"/>
              <a:t>GCSE RS website: </a:t>
            </a:r>
            <a:r>
              <a:rPr lang="en-GB" dirty="0">
                <a:hlinkClick r:id="rId3"/>
              </a:rPr>
              <a:t>https://www.eduqas.co.uk/qualifications/religious-studies-gcse/#tab_overview</a:t>
            </a:r>
            <a:endParaRPr lang="en-GB" dirty="0"/>
          </a:p>
          <a:p>
            <a:pPr fontAlgn="t"/>
            <a:r>
              <a:rPr lang="en-GB" dirty="0"/>
              <a:t>Free on-line resources: </a:t>
            </a:r>
            <a:r>
              <a:rPr lang="en-GB" dirty="0">
                <a:hlinkClick r:id="rId4"/>
              </a:rPr>
              <a:t>https://resources.eduqas.co.uk/Pages/ResourceByArgs.aspx?subId=26&amp;lvlId=2</a:t>
            </a:r>
            <a:endParaRPr lang="en-GB" dirty="0"/>
          </a:p>
          <a:p>
            <a:pPr fontAlgn="t"/>
            <a:r>
              <a:rPr lang="en-GB" dirty="0"/>
              <a:t>On-line exam review (OER): </a:t>
            </a:r>
            <a:r>
              <a:rPr lang="en-GB" dirty="0">
                <a:hlinkClick r:id="rId5"/>
              </a:rPr>
              <a:t>https://oer.eduqas.co.uk/</a:t>
            </a:r>
            <a:endParaRPr lang="en-GB" dirty="0"/>
          </a:p>
          <a:p>
            <a:pPr fontAlgn="t"/>
            <a:r>
              <a:rPr lang="en-GB" dirty="0"/>
              <a:t>Guidance for Teaching: </a:t>
            </a:r>
            <a:r>
              <a:rPr lang="en-GB" dirty="0">
                <a:hlinkClick r:id="rId6"/>
              </a:rPr>
              <a:t>https://www.eduqas.co.uk/media/nk4l5fjr/wjec-eduqas-gcse-9-1-religious-studies-b-guidance-for-teaching.pdf</a:t>
            </a:r>
            <a:endParaRPr lang="en-GB" dirty="0"/>
          </a:p>
          <a:p>
            <a:pPr fontAlgn="t"/>
            <a:r>
              <a:rPr lang="en-GB" dirty="0"/>
              <a:t>Past Papers &amp; Mark Schemes: </a:t>
            </a:r>
            <a:r>
              <a:rPr lang="en-GB" dirty="0">
                <a:hlinkClick r:id="rId7"/>
              </a:rPr>
              <a:t>https://www.eduqas.co.uk/qualifications/religious-studies-gcse/#tab_pastpapers</a:t>
            </a:r>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Website &amp; Resources</a:t>
            </a:r>
          </a:p>
        </p:txBody>
      </p:sp>
    </p:spTree>
    <p:extLst>
      <p:ext uri="{BB962C8B-B14F-4D97-AF65-F5344CB8AC3E}">
        <p14:creationId xmlns:p14="http://schemas.microsoft.com/office/powerpoint/2010/main" val="123166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25408" y="468215"/>
            <a:ext cx="8795321" cy="4832092"/>
          </a:xfrm>
          <a:prstGeom prst="rect">
            <a:avLst/>
          </a:prstGeom>
          <a:noFill/>
        </p:spPr>
        <p:txBody>
          <a:bodyPr wrap="square" rtlCol="0">
            <a:spAutoFit/>
          </a:bodyPr>
          <a:lstStyle/>
          <a:p>
            <a:pPr fontAlgn="base">
              <a:spcBef>
                <a:spcPct val="0"/>
              </a:spcBef>
              <a:spcAft>
                <a:spcPct val="0"/>
              </a:spcAft>
            </a:pPr>
            <a:r>
              <a:rPr lang="en-GB" sz="2400" dirty="0">
                <a:solidFill>
                  <a:schemeClr val="bg1"/>
                </a:solidFill>
                <a:ea typeface="ＭＳ Ｐゴシック" pitchFamily="1" charset="-128"/>
              </a:rPr>
              <a:t>Regional representatives:</a:t>
            </a:r>
          </a:p>
          <a:p>
            <a:pPr fontAlgn="base">
              <a:spcBef>
                <a:spcPct val="0"/>
              </a:spcBef>
              <a:spcAft>
                <a:spcPct val="0"/>
              </a:spcAft>
            </a:pPr>
            <a:r>
              <a:rPr lang="en-GB" sz="2400" dirty="0">
                <a:solidFill>
                  <a:schemeClr val="bg1"/>
                </a:solidFill>
                <a:ea typeface="ＭＳ Ｐゴシック" pitchFamily="1" charset="-128"/>
              </a:rPr>
              <a:t>Dave Jones (SW and Midlands) </a:t>
            </a:r>
          </a:p>
          <a:p>
            <a:pPr fontAlgn="base">
              <a:spcBef>
                <a:spcPct val="0"/>
              </a:spcBef>
              <a:spcAft>
                <a:spcPct val="0"/>
              </a:spcAft>
            </a:pPr>
            <a:r>
              <a:rPr lang="en-GB" sz="2400" dirty="0">
                <a:solidFill>
                  <a:schemeClr val="bg1"/>
                </a:solidFill>
                <a:ea typeface="ＭＳ Ｐゴシック" pitchFamily="1" charset="-128"/>
                <a:hlinkClick r:id="rId4">
                  <a:extLst>
                    <a:ext uri="{A12FA001-AC4F-418D-AE19-62706E023703}">
                      <ahyp:hlinkClr xmlns:ahyp="http://schemas.microsoft.com/office/drawing/2018/hyperlinkcolor" val="tx"/>
                    </a:ext>
                  </a:extLst>
                </a:hlinkClick>
              </a:rPr>
              <a:t>davidr.jones@eduqas.co.uk</a:t>
            </a:r>
            <a:endParaRPr lang="en-GB" sz="2400" dirty="0">
              <a:solidFill>
                <a:schemeClr val="bg1"/>
              </a:solidFill>
              <a:ea typeface="ＭＳ Ｐゴシック" pitchFamily="1" charset="-128"/>
            </a:endParaRPr>
          </a:p>
          <a:p>
            <a:pPr fontAlgn="base">
              <a:spcBef>
                <a:spcPct val="0"/>
              </a:spcBef>
              <a:spcAft>
                <a:spcPct val="0"/>
              </a:spcAft>
            </a:pPr>
            <a:r>
              <a:rPr lang="en-GB" sz="2400" dirty="0">
                <a:solidFill>
                  <a:schemeClr val="bg1"/>
                </a:solidFill>
                <a:ea typeface="ＭＳ Ｐゴシック" pitchFamily="1" charset="-128"/>
              </a:rPr>
              <a:t>Catherine Oldham (North)</a:t>
            </a:r>
          </a:p>
          <a:p>
            <a:pPr fontAlgn="base">
              <a:spcBef>
                <a:spcPct val="0"/>
              </a:spcBef>
              <a:spcAft>
                <a:spcPct val="0"/>
              </a:spcAft>
            </a:pPr>
            <a:r>
              <a:rPr lang="en-GB" sz="2400" dirty="0">
                <a:solidFill>
                  <a:schemeClr val="bg1"/>
                </a:solidFill>
                <a:hlinkClick r:id="rId5">
                  <a:extLst>
                    <a:ext uri="{A12FA001-AC4F-418D-AE19-62706E023703}">
                      <ahyp:hlinkClr xmlns:ahyp="http://schemas.microsoft.com/office/drawing/2018/hyperlinkcolor" val="tx"/>
                    </a:ext>
                  </a:extLst>
                </a:hlinkClick>
              </a:rPr>
              <a:t>catherine.oldham@eduqas.co.uk</a:t>
            </a:r>
            <a:endParaRPr lang="en-GB" sz="2400" dirty="0">
              <a:solidFill>
                <a:schemeClr val="bg1"/>
              </a:solidFill>
            </a:endParaRPr>
          </a:p>
          <a:p>
            <a:pPr fontAlgn="base">
              <a:spcBef>
                <a:spcPct val="0"/>
              </a:spcBef>
              <a:spcAft>
                <a:spcPct val="0"/>
              </a:spcAft>
            </a:pPr>
            <a:r>
              <a:rPr lang="en-GB" sz="2400" dirty="0">
                <a:solidFill>
                  <a:schemeClr val="bg1"/>
                </a:solidFill>
              </a:rPr>
              <a:t>Ant Fleming (SE)</a:t>
            </a:r>
          </a:p>
          <a:p>
            <a:pPr fontAlgn="base">
              <a:spcBef>
                <a:spcPct val="0"/>
              </a:spcBef>
              <a:spcAft>
                <a:spcPct val="0"/>
              </a:spcAft>
            </a:pPr>
            <a:r>
              <a:rPr lang="en-GB" sz="2400" dirty="0">
                <a:solidFill>
                  <a:schemeClr val="bg1"/>
                </a:solidFill>
                <a:hlinkClick r:id="rId6">
                  <a:extLst>
                    <a:ext uri="{A12FA001-AC4F-418D-AE19-62706E023703}">
                      <ahyp:hlinkClr xmlns:ahyp="http://schemas.microsoft.com/office/drawing/2018/hyperlinkcolor" val="tx"/>
                    </a:ext>
                  </a:extLst>
                </a:hlinkClick>
              </a:rPr>
              <a:t>anthony.fleming@eduqas.co.uk</a:t>
            </a:r>
            <a:r>
              <a:rPr lang="en-GB" sz="2400" dirty="0">
                <a:solidFill>
                  <a:schemeClr val="bg1"/>
                </a:solidFill>
              </a:rPr>
              <a:t> </a:t>
            </a:r>
          </a:p>
          <a:p>
            <a:pPr fontAlgn="base">
              <a:spcBef>
                <a:spcPct val="0"/>
              </a:spcBef>
              <a:spcAft>
                <a:spcPct val="0"/>
              </a:spcAft>
            </a:pPr>
            <a:endParaRPr lang="en-GB" sz="2400" dirty="0">
              <a:solidFill>
                <a:schemeClr val="bg1"/>
              </a:solidFill>
              <a:ea typeface="ＭＳ Ｐゴシック" pitchFamily="1" charset="-128"/>
            </a:endParaRPr>
          </a:p>
          <a:p>
            <a:pPr fontAlgn="base">
              <a:spcBef>
                <a:spcPct val="0"/>
              </a:spcBef>
              <a:spcAft>
                <a:spcPct val="0"/>
              </a:spcAft>
            </a:pPr>
            <a:endParaRPr lang="en-GB" sz="2400" dirty="0">
              <a:solidFill>
                <a:schemeClr val="bg1"/>
              </a:solidFill>
              <a:ea typeface="ＭＳ Ｐゴシック" pitchFamily="1" charset="-128"/>
            </a:endParaRPr>
          </a:p>
          <a:p>
            <a:pPr fontAlgn="base">
              <a:spcBef>
                <a:spcPct val="0"/>
              </a:spcBef>
              <a:spcAft>
                <a:spcPct val="0"/>
              </a:spcAft>
            </a:pPr>
            <a:r>
              <a:rPr lang="en-GB" sz="2400" dirty="0">
                <a:solidFill>
                  <a:schemeClr val="bg1"/>
                </a:solidFill>
                <a:ea typeface="ＭＳ Ｐゴシック" pitchFamily="1" charset="-128"/>
              </a:rPr>
              <a:t>Eduqas GCSE Religious Studies team:</a:t>
            </a:r>
          </a:p>
          <a:p>
            <a:pPr fontAlgn="base">
              <a:spcBef>
                <a:spcPct val="0"/>
              </a:spcBef>
              <a:spcAft>
                <a:spcPct val="0"/>
              </a:spcAft>
            </a:pPr>
            <a:r>
              <a:rPr lang="en-GB" sz="2400" u="sng" dirty="0">
                <a:solidFill>
                  <a:schemeClr val="bg1"/>
                </a:solidFill>
                <a:ea typeface="ＭＳ Ｐゴシック" pitchFamily="1" charset="-128"/>
              </a:rPr>
              <a:t>GCSEReligiousStudies@eduqas.co.uk</a:t>
            </a:r>
          </a:p>
          <a:p>
            <a:pPr fontAlgn="base">
              <a:spcBef>
                <a:spcPct val="0"/>
              </a:spcBef>
              <a:spcAft>
                <a:spcPct val="0"/>
              </a:spcAft>
            </a:pPr>
            <a:endParaRPr lang="en-GB" sz="4400" dirty="0">
              <a:solidFill>
                <a:prstClr val="black"/>
              </a:solidFill>
              <a:ea typeface="ＭＳ Ｐゴシック" pitchFamily="1" charset="-128"/>
            </a:endParaRP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6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363"/>
            <a:ext cx="8229600" cy="5063734"/>
          </a:xfrm>
        </p:spPr>
        <p:txBody>
          <a:bodyPr>
            <a:normAutofit/>
          </a:bodyPr>
          <a:lstStyle/>
          <a:p>
            <a:pPr fontAlgn="t"/>
            <a:r>
              <a:rPr lang="en-US" b="1" dirty="0"/>
              <a:t>Component 1:Foundational Catholic Theology</a:t>
            </a:r>
          </a:p>
          <a:p>
            <a:pPr fontAlgn="t"/>
            <a:r>
              <a:rPr lang="en-US" dirty="0"/>
              <a:t>Written examination: 1 hour 30 minutes 37.5% of qualification </a:t>
            </a:r>
          </a:p>
          <a:p>
            <a:pPr fontAlgn="t"/>
            <a:r>
              <a:rPr lang="en-US" dirty="0"/>
              <a:t>Candidates will study the following four themes. All questions are compulsory. </a:t>
            </a:r>
          </a:p>
          <a:p>
            <a:pPr fontAlgn="t"/>
            <a:endParaRPr lang="en-US" dirty="0"/>
          </a:p>
          <a:p>
            <a:pPr marL="342900" indent="-342900" fontAlgn="t">
              <a:buFont typeface="Arial" panose="020B0604020202020204" pitchFamily="34" charset="0"/>
              <a:buChar char="•"/>
            </a:pPr>
            <a:r>
              <a:rPr lang="en-US" dirty="0"/>
              <a:t>Theme 1: Origins and Meaning </a:t>
            </a:r>
          </a:p>
          <a:p>
            <a:pPr marL="342900" indent="-342900" fontAlgn="t">
              <a:buFont typeface="Arial" panose="020B0604020202020204" pitchFamily="34" charset="0"/>
              <a:buChar char="•"/>
            </a:pPr>
            <a:r>
              <a:rPr lang="en-US" dirty="0"/>
              <a:t>Theme 2: Good and Evil</a:t>
            </a:r>
          </a:p>
          <a:p>
            <a:pPr fontAlgn="t"/>
            <a:endParaRPr lang="en-US" dirty="0"/>
          </a:p>
          <a:p>
            <a:pPr fontAlgn="t"/>
            <a:r>
              <a:rPr lang="en-US" dirty="0"/>
              <a:t>This component will be assessed by compulsory questions focusing on knowledge, understanding and evaluation of the identified themes.</a:t>
            </a:r>
          </a:p>
        </p:txBody>
      </p:sp>
      <p:sp>
        <p:nvSpPr>
          <p:cNvPr id="4" name="TextBox 3">
            <a:extLst>
              <a:ext uri="{FF2B5EF4-FFF2-40B4-BE49-F238E27FC236}">
                <a16:creationId xmlns:a16="http://schemas.microsoft.com/office/drawing/2014/main" id="{DBE9DFBF-AB9D-48E7-B037-EB6CF93D4A8F}"/>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319701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77" y="1014055"/>
            <a:ext cx="8229600" cy="5063734"/>
          </a:xfrm>
        </p:spPr>
        <p:txBody>
          <a:bodyPr>
            <a:normAutofit/>
          </a:bodyPr>
          <a:lstStyle/>
          <a:p>
            <a:pPr fontAlgn="t"/>
            <a:r>
              <a:rPr lang="en-US" b="1" dirty="0"/>
              <a:t>Component 2: Applied Catholic Theology</a:t>
            </a:r>
          </a:p>
          <a:p>
            <a:pPr fontAlgn="t"/>
            <a:r>
              <a:rPr lang="en-US" dirty="0"/>
              <a:t>Written examination: 1 hour 30 minutes 37.5% of qualification</a:t>
            </a:r>
          </a:p>
          <a:p>
            <a:pPr fontAlgn="t"/>
            <a:r>
              <a:rPr lang="en-US" dirty="0"/>
              <a:t>Candidates will study the following two themes. All questions are compulsory. </a:t>
            </a:r>
          </a:p>
          <a:p>
            <a:pPr fontAlgn="t"/>
            <a:endParaRPr lang="en-US" dirty="0"/>
          </a:p>
          <a:p>
            <a:pPr marL="342900" indent="-342900" fontAlgn="t">
              <a:buFont typeface="Arial" panose="020B0604020202020204" pitchFamily="34" charset="0"/>
              <a:buChar char="•"/>
            </a:pPr>
            <a:r>
              <a:rPr lang="en-US" dirty="0"/>
              <a:t>Theme 1: Life and Death</a:t>
            </a:r>
          </a:p>
          <a:p>
            <a:pPr marL="342900" indent="-342900" fontAlgn="t">
              <a:buFont typeface="Arial" panose="020B0604020202020204" pitchFamily="34" charset="0"/>
              <a:buChar char="•"/>
            </a:pPr>
            <a:r>
              <a:rPr lang="en-US" dirty="0"/>
              <a:t>Theme 2: Sin and Forgiveness</a:t>
            </a:r>
          </a:p>
          <a:p>
            <a:pPr fontAlgn="t"/>
            <a:endParaRPr lang="en-US" dirty="0"/>
          </a:p>
          <a:p>
            <a:pPr fontAlgn="t"/>
            <a:r>
              <a:rPr lang="en-US" dirty="0"/>
              <a:t>This component will be assessed by compulsory questions focusing on knowledge, understanding and evaluation of the subject content.</a:t>
            </a:r>
          </a:p>
          <a:p>
            <a:pPr fontAlgn="t"/>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16287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Component 3: Study of a World Faith (Judaism)</a:t>
            </a:r>
          </a:p>
          <a:p>
            <a:pPr fontAlgn="t"/>
            <a:r>
              <a:rPr lang="en-US" dirty="0"/>
              <a:t>Written examination: 1 hour 25% of qualification</a:t>
            </a:r>
          </a:p>
          <a:p>
            <a:pPr fontAlgn="t"/>
            <a:r>
              <a:rPr lang="en-US" dirty="0"/>
              <a:t>Candidates will study the following two themes in respect of Judaism. All questions are compulsory. </a:t>
            </a:r>
          </a:p>
          <a:p>
            <a:pPr fontAlgn="t"/>
            <a:endParaRPr lang="en-US" dirty="0"/>
          </a:p>
          <a:p>
            <a:pPr marL="342900" indent="-342900" fontAlgn="t">
              <a:buFont typeface="Arial" panose="020B0604020202020204" pitchFamily="34" charset="0"/>
              <a:buChar char="•"/>
            </a:pPr>
            <a:r>
              <a:rPr lang="en-US" dirty="0"/>
              <a:t>Theme 1: Beliefs &amp; Teachings</a:t>
            </a:r>
          </a:p>
          <a:p>
            <a:pPr marL="342900" indent="-342900" fontAlgn="t">
              <a:buFont typeface="Arial" panose="020B0604020202020204" pitchFamily="34" charset="0"/>
              <a:buChar char="•"/>
            </a:pPr>
            <a:r>
              <a:rPr lang="en-US" dirty="0"/>
              <a:t>Theme 2: Practices</a:t>
            </a:r>
          </a:p>
          <a:p>
            <a:pPr fontAlgn="t"/>
            <a:endParaRPr lang="en-US" dirty="0"/>
          </a:p>
          <a:p>
            <a:pPr fontAlgn="t"/>
            <a:endParaRPr lang="en-US" dirty="0"/>
          </a:p>
          <a:p>
            <a:pPr fontAlgn="t"/>
            <a:r>
              <a:rPr lang="en-US" dirty="0"/>
              <a:t>This component will be assessed by compulsory questions focusing on knowledge, understanding and evaluation of the subject content.</a:t>
            </a:r>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247497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2730"/>
            <a:ext cx="8229600" cy="5063734"/>
          </a:xfrm>
        </p:spPr>
        <p:txBody>
          <a:bodyPr>
            <a:normAutofit lnSpcReduction="10000"/>
          </a:bodyPr>
          <a:lstStyle/>
          <a:p>
            <a:pPr fontAlgn="t"/>
            <a:r>
              <a:rPr lang="en-US" b="1" dirty="0"/>
              <a:t>Spelling, Punctuation &amp; Grammar (</a:t>
            </a:r>
            <a:r>
              <a:rPr lang="en-US" b="1" dirty="0" err="1"/>
              <a:t>SPaG</a:t>
            </a:r>
            <a:r>
              <a:rPr lang="en-US" b="1" dirty="0"/>
              <a:t>)</a:t>
            </a:r>
          </a:p>
          <a:p>
            <a:pPr fontAlgn="t"/>
            <a:r>
              <a:rPr lang="en-US" dirty="0"/>
              <a:t>The qualification has </a:t>
            </a:r>
            <a:r>
              <a:rPr lang="en-US" b="1" i="1" dirty="0"/>
              <a:t>twelve</a:t>
            </a:r>
            <a:r>
              <a:rPr lang="en-US" dirty="0"/>
              <a:t> marks for </a:t>
            </a:r>
            <a:r>
              <a:rPr lang="en-US" dirty="0" err="1"/>
              <a:t>SPaG</a:t>
            </a:r>
            <a:endParaRPr lang="en-US" dirty="0"/>
          </a:p>
          <a:p>
            <a:pPr fontAlgn="t"/>
            <a:endParaRPr lang="en-US" dirty="0"/>
          </a:p>
          <a:p>
            <a:pPr fontAlgn="t"/>
            <a:r>
              <a:rPr lang="en-US" b="1" i="1" dirty="0"/>
              <a:t>Six </a:t>
            </a:r>
            <a:r>
              <a:rPr lang="en-US" dirty="0"/>
              <a:t>in Component 1</a:t>
            </a:r>
            <a:r>
              <a:rPr lang="en-GB" dirty="0"/>
              <a:t>. </a:t>
            </a:r>
            <a:r>
              <a:rPr lang="en-GB" b="1" i="1" dirty="0"/>
              <a:t>Always</a:t>
            </a:r>
            <a:r>
              <a:rPr lang="en-GB" dirty="0"/>
              <a:t> in Question 1 (d)</a:t>
            </a:r>
            <a:r>
              <a:rPr lang="en-US" dirty="0"/>
              <a:t> Theme 1: Origins and Meanings </a:t>
            </a:r>
          </a:p>
          <a:p>
            <a:pPr fontAlgn="t"/>
            <a:endParaRPr lang="en-US" dirty="0"/>
          </a:p>
          <a:p>
            <a:pPr fontAlgn="t"/>
            <a:r>
              <a:rPr lang="en-US" b="1" i="1" dirty="0"/>
              <a:t>Six </a:t>
            </a:r>
            <a:r>
              <a:rPr lang="en-US" dirty="0"/>
              <a:t>in Component 2. </a:t>
            </a:r>
            <a:r>
              <a:rPr lang="en-US" b="1" i="1" dirty="0"/>
              <a:t>Always</a:t>
            </a:r>
            <a:r>
              <a:rPr lang="en-US" dirty="0"/>
              <a:t> in Question 1 (d) Theme 1: Life and Death</a:t>
            </a:r>
          </a:p>
          <a:p>
            <a:pPr fontAlgn="t"/>
            <a:endParaRPr lang="en-US" dirty="0"/>
          </a:p>
          <a:p>
            <a:pPr fontAlgn="t"/>
            <a:r>
              <a:rPr lang="en-US" dirty="0"/>
              <a:t>There are no marks awarded for for </a:t>
            </a:r>
            <a:r>
              <a:rPr lang="en-US" dirty="0" err="1"/>
              <a:t>SPaG</a:t>
            </a:r>
            <a:r>
              <a:rPr lang="en-US" dirty="0"/>
              <a:t> in Component 3</a:t>
            </a:r>
          </a:p>
          <a:p>
            <a:pPr fontAlgn="t"/>
            <a:r>
              <a:rPr lang="en-GB" dirty="0"/>
              <a:t> </a:t>
            </a:r>
            <a:endParaRPr lang="en-US" dirty="0"/>
          </a:p>
        </p:txBody>
      </p:sp>
      <p:sp>
        <p:nvSpPr>
          <p:cNvPr id="4" name="TextBox 3">
            <a:extLst>
              <a:ext uri="{FF2B5EF4-FFF2-40B4-BE49-F238E27FC236}">
                <a16:creationId xmlns:a16="http://schemas.microsoft.com/office/drawing/2014/main" id="{D6C1A451-3360-40D1-A143-CA546B9BD5A6}"/>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Summary of assessment</a:t>
            </a:r>
          </a:p>
        </p:txBody>
      </p:sp>
    </p:spTree>
    <p:extLst>
      <p:ext uri="{BB962C8B-B14F-4D97-AF65-F5344CB8AC3E}">
        <p14:creationId xmlns:p14="http://schemas.microsoft.com/office/powerpoint/2010/main" val="401344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752"/>
            <a:ext cx="8229600" cy="5063734"/>
          </a:xfrm>
        </p:spPr>
        <p:txBody>
          <a:bodyPr>
            <a:normAutofit/>
          </a:bodyPr>
          <a:lstStyle/>
          <a:p>
            <a:pPr fontAlgn="t"/>
            <a:r>
              <a:rPr lang="en-US" dirty="0"/>
              <a:t>The assessment of this qualification is through structured questions with a straightforward allocation of marks per question type.</a:t>
            </a:r>
          </a:p>
          <a:p>
            <a:pPr fontAlgn="t"/>
            <a:endParaRPr lang="en-US" dirty="0"/>
          </a:p>
          <a:p>
            <a:pPr marL="457200" indent="-457200" fontAlgn="t">
              <a:buAutoNum type="alphaLcParenR"/>
            </a:pPr>
            <a:r>
              <a:rPr lang="en-US" dirty="0"/>
              <a:t>2 marks AO1  - Define</a:t>
            </a:r>
          </a:p>
          <a:p>
            <a:pPr marL="457200" indent="-457200" fontAlgn="t">
              <a:buAutoNum type="alphaLcParenR"/>
            </a:pPr>
            <a:r>
              <a:rPr lang="en-US" dirty="0"/>
              <a:t>5 marks AO1  - Describe</a:t>
            </a:r>
          </a:p>
          <a:p>
            <a:pPr marL="457200" indent="-457200" fontAlgn="t">
              <a:buAutoNum type="alphaLcParenR"/>
            </a:pPr>
            <a:r>
              <a:rPr lang="en-US" dirty="0"/>
              <a:t>8 marks AO1  - Explain</a:t>
            </a:r>
          </a:p>
          <a:p>
            <a:pPr marL="457200" indent="-457200" fontAlgn="t">
              <a:buAutoNum type="alphaLcParenR"/>
            </a:pPr>
            <a:r>
              <a:rPr lang="en-US" dirty="0"/>
              <a:t>15 marks AO2  - Discuss</a:t>
            </a:r>
          </a:p>
          <a:p>
            <a:pPr fontAlgn="t"/>
            <a:endParaRPr lang="en-US" dirty="0"/>
          </a:p>
          <a:p>
            <a:pPr fontAlgn="t"/>
            <a:r>
              <a:rPr lang="en-US" dirty="0"/>
              <a:t>The marks work out at one </a:t>
            </a:r>
            <a:r>
              <a:rPr lang="en-US" b="1" i="1" dirty="0"/>
              <a:t>content </a:t>
            </a:r>
            <a:r>
              <a:rPr lang="en-US" dirty="0"/>
              <a:t>mark per minute</a:t>
            </a:r>
            <a:endParaRPr lang="en-GB" dirty="0"/>
          </a:p>
        </p:txBody>
      </p:sp>
      <p:sp>
        <p:nvSpPr>
          <p:cNvPr id="4" name="TextBox 3">
            <a:extLst>
              <a:ext uri="{FF2B5EF4-FFF2-40B4-BE49-F238E27FC236}">
                <a16:creationId xmlns:a16="http://schemas.microsoft.com/office/drawing/2014/main" id="{178C58A2-0793-4D40-A964-FB5519D9A6EE}"/>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Breakdown of the questions</a:t>
            </a:r>
          </a:p>
        </p:txBody>
      </p:sp>
    </p:spTree>
    <p:extLst>
      <p:ext uri="{BB962C8B-B14F-4D97-AF65-F5344CB8AC3E}">
        <p14:creationId xmlns:p14="http://schemas.microsoft.com/office/powerpoint/2010/main" val="396960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FFA4E-D932-4BDB-B102-E1D1151CA34E}"/>
              </a:ext>
            </a:extLst>
          </p:cNvPr>
          <p:cNvSpPr>
            <a:spLocks noGrp="1"/>
          </p:cNvSpPr>
          <p:nvPr>
            <p:ph type="body" sz="quarter" idx="14"/>
          </p:nvPr>
        </p:nvSpPr>
        <p:spPr/>
        <p:txBody>
          <a:bodyPr/>
          <a:lstStyle/>
          <a:p>
            <a:r>
              <a:rPr lang="en-GB" dirty="0"/>
              <a:t>Questions by component</a:t>
            </a:r>
          </a:p>
        </p:txBody>
      </p:sp>
      <p:graphicFrame>
        <p:nvGraphicFramePr>
          <p:cNvPr id="4" name="Table 4">
            <a:extLst>
              <a:ext uri="{FF2B5EF4-FFF2-40B4-BE49-F238E27FC236}">
                <a16:creationId xmlns:a16="http://schemas.microsoft.com/office/drawing/2014/main" id="{E71FCEBB-283E-4FC7-BC7C-55A4B78D1FCA}"/>
              </a:ext>
            </a:extLst>
          </p:cNvPr>
          <p:cNvGraphicFramePr>
            <a:graphicFrameLocks noGrp="1"/>
          </p:cNvGraphicFramePr>
          <p:nvPr>
            <p:ph idx="1"/>
            <p:extLst>
              <p:ext uri="{D42A27DB-BD31-4B8C-83A1-F6EECF244321}">
                <p14:modId xmlns:p14="http://schemas.microsoft.com/office/powerpoint/2010/main" val="1167825654"/>
              </p:ext>
            </p:extLst>
          </p:nvPr>
        </p:nvGraphicFramePr>
        <p:xfrm>
          <a:off x="368300" y="1744824"/>
          <a:ext cx="8229600" cy="4765280"/>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187145177"/>
                    </a:ext>
                  </a:extLst>
                </a:gridCol>
                <a:gridCol w="2743200">
                  <a:extLst>
                    <a:ext uri="{9D8B030D-6E8A-4147-A177-3AD203B41FA5}">
                      <a16:colId xmlns:a16="http://schemas.microsoft.com/office/drawing/2014/main" val="2443807867"/>
                    </a:ext>
                  </a:extLst>
                </a:gridCol>
                <a:gridCol w="2743200">
                  <a:extLst>
                    <a:ext uri="{9D8B030D-6E8A-4147-A177-3AD203B41FA5}">
                      <a16:colId xmlns:a16="http://schemas.microsoft.com/office/drawing/2014/main" val="1521261084"/>
                    </a:ext>
                  </a:extLst>
                </a:gridCol>
              </a:tblGrid>
              <a:tr h="503789">
                <a:tc>
                  <a:txBody>
                    <a:bodyPr/>
                    <a:lstStyle/>
                    <a:p>
                      <a:r>
                        <a:rPr lang="en-GB" dirty="0"/>
                        <a:t>Component 1: Foundational Catholic Theology</a:t>
                      </a:r>
                    </a:p>
                  </a:txBody>
                  <a:tcPr/>
                </a:tc>
                <a:tc>
                  <a:txBody>
                    <a:bodyPr/>
                    <a:lstStyle/>
                    <a:p>
                      <a:r>
                        <a:rPr lang="en-GB" dirty="0"/>
                        <a:t>Component 2: Applied Catholic Theology</a:t>
                      </a:r>
                    </a:p>
                  </a:txBody>
                  <a:tcPr/>
                </a:tc>
                <a:tc>
                  <a:txBody>
                    <a:bodyPr/>
                    <a:lstStyle/>
                    <a:p>
                      <a:r>
                        <a:rPr lang="en-GB" dirty="0"/>
                        <a:t>Component 3: Judaism</a:t>
                      </a:r>
                    </a:p>
                  </a:txBody>
                  <a:tcPr/>
                </a:tc>
                <a:extLst>
                  <a:ext uri="{0D108BD9-81ED-4DB2-BD59-A6C34878D82A}">
                    <a16:rowId xmlns:a16="http://schemas.microsoft.com/office/drawing/2014/main" val="1771122633"/>
                  </a:ext>
                </a:extLst>
              </a:tr>
              <a:tr h="3850880">
                <a:tc>
                  <a:txBody>
                    <a:bodyPr/>
                    <a:lstStyle/>
                    <a:p>
                      <a:r>
                        <a:rPr lang="en-GB" sz="1400" dirty="0"/>
                        <a:t>Q1 Origins and meanings</a:t>
                      </a:r>
                    </a:p>
                    <a:p>
                      <a:r>
                        <a:rPr lang="en-GB" sz="1400" dirty="0"/>
                        <a:t>a </a:t>
                      </a:r>
                      <a:r>
                        <a:rPr lang="en-GB" sz="1400" dirty="0" err="1"/>
                        <a:t>i</a:t>
                      </a:r>
                      <a:r>
                        <a:rPr lang="en-GB" sz="1400" dirty="0"/>
                        <a:t>  (2)</a:t>
                      </a:r>
                    </a:p>
                    <a:p>
                      <a:r>
                        <a:rPr lang="en-GB" sz="1400" dirty="0"/>
                        <a:t>  ii  (2)</a:t>
                      </a:r>
                    </a:p>
                    <a:p>
                      <a:r>
                        <a:rPr lang="en-GB" sz="1400" dirty="0"/>
                        <a:t>b </a:t>
                      </a:r>
                      <a:r>
                        <a:rPr lang="en-GB" sz="1400" dirty="0" err="1"/>
                        <a:t>i</a:t>
                      </a:r>
                      <a:r>
                        <a:rPr lang="en-GB" sz="1400" dirty="0"/>
                        <a:t>  (5)</a:t>
                      </a:r>
                    </a:p>
                    <a:p>
                      <a:r>
                        <a:rPr lang="en-GB" sz="1400" dirty="0"/>
                        <a:t>  ii  (5)</a:t>
                      </a:r>
                    </a:p>
                    <a:p>
                      <a:r>
                        <a:rPr lang="en-GB" sz="1400" dirty="0"/>
                        <a:t>c  </a:t>
                      </a:r>
                      <a:r>
                        <a:rPr lang="en-GB" sz="1400" dirty="0" err="1"/>
                        <a:t>i</a:t>
                      </a:r>
                      <a:r>
                        <a:rPr lang="en-GB" sz="1400" dirty="0"/>
                        <a:t> (8)</a:t>
                      </a:r>
                    </a:p>
                    <a:p>
                      <a:r>
                        <a:rPr lang="en-GB" sz="1400" dirty="0"/>
                        <a:t>   ii (8)</a:t>
                      </a:r>
                    </a:p>
                    <a:p>
                      <a:r>
                        <a:rPr lang="en-GB" sz="1400" dirty="0"/>
                        <a:t>d   (15 &amp; 6 SPG)</a:t>
                      </a:r>
                    </a:p>
                    <a:p>
                      <a:endParaRPr lang="en-GB" sz="1400" dirty="0"/>
                    </a:p>
                    <a:p>
                      <a:r>
                        <a:rPr lang="en-GB" sz="1400" dirty="0"/>
                        <a:t>Q2 Good and evil</a:t>
                      </a:r>
                    </a:p>
                    <a:p>
                      <a:r>
                        <a:rPr lang="en-GB" sz="1400" dirty="0"/>
                        <a:t>a  (2)</a:t>
                      </a:r>
                    </a:p>
                    <a:p>
                      <a:r>
                        <a:rPr lang="en-GB" sz="1400" dirty="0"/>
                        <a:t>b  (5)</a:t>
                      </a:r>
                    </a:p>
                    <a:p>
                      <a:r>
                        <a:rPr lang="en-GB" sz="1400" dirty="0"/>
                        <a:t>c   (8)</a:t>
                      </a:r>
                    </a:p>
                    <a:p>
                      <a:r>
                        <a:rPr lang="en-GB" sz="1400" dirty="0"/>
                        <a:t>d </a:t>
                      </a:r>
                      <a:r>
                        <a:rPr lang="en-GB" sz="1400" dirty="0" err="1"/>
                        <a:t>i</a:t>
                      </a:r>
                      <a:r>
                        <a:rPr lang="en-GB" sz="1400" dirty="0"/>
                        <a:t> (15)</a:t>
                      </a:r>
                    </a:p>
                    <a:p>
                      <a:r>
                        <a:rPr lang="en-GB" sz="1400" dirty="0"/>
                        <a:t>   ii (15)</a:t>
                      </a:r>
                    </a:p>
                    <a:p>
                      <a:endParaRPr lang="en-GB" dirty="0"/>
                    </a:p>
                    <a:p>
                      <a:endParaRPr lang="en-GB" dirty="0"/>
                    </a:p>
                  </a:txBody>
                  <a:tcPr/>
                </a:tc>
                <a:tc>
                  <a:txBody>
                    <a:bodyPr/>
                    <a:lstStyle/>
                    <a:p>
                      <a:r>
                        <a:rPr lang="en-GB" sz="1400" dirty="0"/>
                        <a:t>Q1 Life and death</a:t>
                      </a:r>
                    </a:p>
                    <a:p>
                      <a:r>
                        <a:rPr lang="en-GB" sz="1400" dirty="0"/>
                        <a:t>a  (2)</a:t>
                      </a:r>
                    </a:p>
                    <a:p>
                      <a:r>
                        <a:rPr lang="en-GB" sz="1400" dirty="0"/>
                        <a:t>b  (5)</a:t>
                      </a:r>
                    </a:p>
                    <a:p>
                      <a:r>
                        <a:rPr lang="en-GB" sz="1400" dirty="0"/>
                        <a:t>c  (8)</a:t>
                      </a:r>
                    </a:p>
                    <a:p>
                      <a:r>
                        <a:rPr lang="en-GB" sz="1400" dirty="0"/>
                        <a:t>d </a:t>
                      </a:r>
                      <a:r>
                        <a:rPr lang="en-GB" sz="1400" dirty="0" err="1"/>
                        <a:t>i</a:t>
                      </a:r>
                      <a:r>
                        <a:rPr lang="en-GB" sz="1400" dirty="0"/>
                        <a:t> (15 &amp; 6 SPG)</a:t>
                      </a:r>
                    </a:p>
                    <a:p>
                      <a:r>
                        <a:rPr lang="en-GB" sz="1400" dirty="0"/>
                        <a:t>    ii (15)</a:t>
                      </a:r>
                    </a:p>
                    <a:p>
                      <a:endParaRPr lang="en-GB" sz="1400" dirty="0"/>
                    </a:p>
                    <a:p>
                      <a:r>
                        <a:rPr lang="en-GB" sz="1400" dirty="0"/>
                        <a:t>Q2 Sin and forgiveness</a:t>
                      </a:r>
                    </a:p>
                    <a:p>
                      <a:r>
                        <a:rPr lang="en-GB" sz="1400" dirty="0"/>
                        <a:t>a </a:t>
                      </a:r>
                      <a:r>
                        <a:rPr lang="en-GB" sz="1400" dirty="0" err="1"/>
                        <a:t>i</a:t>
                      </a:r>
                      <a:r>
                        <a:rPr lang="en-GB" sz="1400" dirty="0"/>
                        <a:t>  (2)</a:t>
                      </a:r>
                    </a:p>
                    <a:p>
                      <a:r>
                        <a:rPr lang="en-GB" sz="1400" dirty="0"/>
                        <a:t>  ii  (2)</a:t>
                      </a:r>
                    </a:p>
                    <a:p>
                      <a:r>
                        <a:rPr lang="en-GB" sz="1400" dirty="0"/>
                        <a:t>b </a:t>
                      </a:r>
                      <a:r>
                        <a:rPr lang="en-GB" sz="1400" dirty="0" err="1"/>
                        <a:t>i</a:t>
                      </a:r>
                      <a:r>
                        <a:rPr lang="en-GB" sz="1400" dirty="0"/>
                        <a:t>  (5)</a:t>
                      </a:r>
                    </a:p>
                    <a:p>
                      <a:r>
                        <a:rPr lang="en-GB" sz="1400" dirty="0"/>
                        <a:t>  ii  (5)</a:t>
                      </a:r>
                    </a:p>
                    <a:p>
                      <a:r>
                        <a:rPr lang="en-GB" sz="1400" dirty="0"/>
                        <a:t>c  </a:t>
                      </a:r>
                      <a:r>
                        <a:rPr lang="en-GB" sz="1400" dirty="0" err="1"/>
                        <a:t>i</a:t>
                      </a:r>
                      <a:r>
                        <a:rPr lang="en-GB" sz="1400" dirty="0"/>
                        <a:t> (8)</a:t>
                      </a:r>
                    </a:p>
                    <a:p>
                      <a:r>
                        <a:rPr lang="en-GB" sz="1400" dirty="0"/>
                        <a:t>   ii (8)</a:t>
                      </a:r>
                    </a:p>
                    <a:p>
                      <a:r>
                        <a:rPr lang="en-GB" sz="1400" dirty="0"/>
                        <a:t>d   (15)</a:t>
                      </a:r>
                    </a:p>
                    <a:p>
                      <a:endParaRPr lang="en-GB" dirty="0"/>
                    </a:p>
                  </a:txBody>
                  <a:tcPr/>
                </a:tc>
                <a:tc>
                  <a:txBody>
                    <a:bodyPr/>
                    <a:lstStyle/>
                    <a:p>
                      <a:r>
                        <a:rPr lang="en-GB" sz="1400" dirty="0"/>
                        <a:t>Q1 Beliefs and teachings</a:t>
                      </a:r>
                    </a:p>
                    <a:p>
                      <a:r>
                        <a:rPr lang="en-GB" sz="1400" dirty="0"/>
                        <a:t>a  (2)</a:t>
                      </a:r>
                    </a:p>
                    <a:p>
                      <a:r>
                        <a:rPr lang="en-GB" sz="1400" dirty="0"/>
                        <a:t>b  (5)</a:t>
                      </a:r>
                    </a:p>
                    <a:p>
                      <a:r>
                        <a:rPr lang="en-GB" sz="1400" dirty="0"/>
                        <a:t>c  (8)</a:t>
                      </a:r>
                    </a:p>
                    <a:p>
                      <a:r>
                        <a:rPr lang="en-GB" sz="1400" dirty="0"/>
                        <a:t>d  (15)</a:t>
                      </a:r>
                    </a:p>
                    <a:p>
                      <a:endParaRPr lang="en-GB" sz="1400" dirty="0"/>
                    </a:p>
                    <a:p>
                      <a:endParaRPr lang="en-GB" sz="1400" dirty="0"/>
                    </a:p>
                    <a:p>
                      <a:r>
                        <a:rPr lang="en-GB" sz="1400" dirty="0"/>
                        <a:t>Q1 Practices</a:t>
                      </a:r>
                    </a:p>
                    <a:p>
                      <a:r>
                        <a:rPr lang="en-GB" sz="1400" dirty="0"/>
                        <a:t>a  (2)</a:t>
                      </a:r>
                    </a:p>
                    <a:p>
                      <a:r>
                        <a:rPr lang="en-GB" sz="1400" dirty="0"/>
                        <a:t>b  (5)</a:t>
                      </a:r>
                    </a:p>
                    <a:p>
                      <a:r>
                        <a:rPr lang="en-GB" sz="1400" dirty="0"/>
                        <a:t>c  (8)</a:t>
                      </a:r>
                    </a:p>
                    <a:p>
                      <a:r>
                        <a:rPr lang="en-GB" sz="1400" dirty="0"/>
                        <a:t>d  (15)</a:t>
                      </a:r>
                    </a:p>
                    <a:p>
                      <a:endParaRPr lang="en-GB" dirty="0"/>
                    </a:p>
                  </a:txBody>
                  <a:tcPr/>
                </a:tc>
                <a:extLst>
                  <a:ext uri="{0D108BD9-81ED-4DB2-BD59-A6C34878D82A}">
                    <a16:rowId xmlns:a16="http://schemas.microsoft.com/office/drawing/2014/main" val="377671783"/>
                  </a:ext>
                </a:extLst>
              </a:tr>
            </a:tbl>
          </a:graphicData>
        </a:graphic>
      </p:graphicFrame>
    </p:spTree>
    <p:extLst>
      <p:ext uri="{BB962C8B-B14F-4D97-AF65-F5344CB8AC3E}">
        <p14:creationId xmlns:p14="http://schemas.microsoft.com/office/powerpoint/2010/main" val="138506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 </a:t>
            </a:r>
          </a:p>
        </p:txBody>
      </p:sp>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238653877"/>
              </p:ext>
            </p:extLst>
          </p:nvPr>
        </p:nvGraphicFramePr>
        <p:xfrm>
          <a:off x="583665" y="914400"/>
          <a:ext cx="8009349" cy="5681709"/>
        </p:xfrm>
        <a:graphic>
          <a:graphicData uri="http://schemas.openxmlformats.org/drawingml/2006/table">
            <a:tbl>
              <a:tblPr firstRow="1" firstCol="1" bandRow="1"/>
              <a:tblGrid>
                <a:gridCol w="1768918">
                  <a:extLst>
                    <a:ext uri="{9D8B030D-6E8A-4147-A177-3AD203B41FA5}">
                      <a16:colId xmlns:a16="http://schemas.microsoft.com/office/drawing/2014/main" val="20000"/>
                    </a:ext>
                  </a:extLst>
                </a:gridCol>
                <a:gridCol w="6240431">
                  <a:extLst>
                    <a:ext uri="{9D8B030D-6E8A-4147-A177-3AD203B41FA5}">
                      <a16:colId xmlns:a16="http://schemas.microsoft.com/office/drawing/2014/main" val="20001"/>
                    </a:ext>
                  </a:extLst>
                </a:gridCol>
              </a:tblGrid>
              <a:tr h="470517">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11192">
                <a:tc>
                  <a:txBody>
                    <a:bodyPr/>
                    <a:lstStyle/>
                    <a:p>
                      <a:pPr marL="0" indent="0" algn="l">
                        <a:spcAft>
                          <a:spcPts val="0"/>
                        </a:spcAft>
                        <a:buNone/>
                      </a:pPr>
                      <a:r>
                        <a:rPr lang="en-GB" sz="1600" b="1" dirty="0">
                          <a:solidFill>
                            <a:schemeClr val="tx1"/>
                          </a:solidFill>
                          <a:effectLst/>
                          <a:latin typeface="Arial"/>
                          <a:ea typeface="Calibri"/>
                          <a:cs typeface="Arial"/>
                        </a:rPr>
                        <a:t>Part (a) Question:</a:t>
                      </a:r>
                    </a:p>
                    <a:p>
                      <a:pPr marL="0" indent="0" algn="l">
                        <a:spcAft>
                          <a:spcPts val="0"/>
                        </a:spcAft>
                        <a:buNone/>
                      </a:pPr>
                      <a:r>
                        <a:rPr lang="en-GB" sz="1600" b="1" dirty="0">
                          <a:solidFill>
                            <a:schemeClr val="tx1"/>
                          </a:solidFill>
                          <a:effectLst/>
                          <a:latin typeface="Arial"/>
                          <a:ea typeface="Calibri"/>
                          <a:cs typeface="Arial"/>
                        </a:rPr>
                        <a:t>What</a:t>
                      </a:r>
                      <a:r>
                        <a:rPr lang="en-GB" sz="1600" b="1" baseline="0" dirty="0">
                          <a:solidFill>
                            <a:schemeClr val="tx1"/>
                          </a:solidFill>
                          <a:effectLst/>
                          <a:latin typeface="Arial"/>
                          <a:ea typeface="Calibri"/>
                          <a:cs typeface="Arial"/>
                        </a:rPr>
                        <a:t> is meant by…</a:t>
                      </a:r>
                    </a:p>
                    <a:p>
                      <a:pPr marL="0" indent="0" algn="l">
                        <a:spcAft>
                          <a:spcPts val="0"/>
                        </a:spcAft>
                        <a:buNone/>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rgbClr val="FF0000"/>
                          </a:solidFill>
                          <a:effectLst/>
                          <a:latin typeface="Arial"/>
                          <a:ea typeface="Calibri"/>
                          <a:cs typeface="Arial"/>
                        </a:rPr>
                        <a:t>Define….</a:t>
                      </a:r>
                      <a:r>
                        <a:rPr lang="en-GB" sz="1600" b="1" baseline="0" dirty="0">
                          <a:solidFill>
                            <a:schemeClr val="tx1"/>
                          </a:solidFill>
                          <a:effectLst/>
                          <a:latin typeface="Arial"/>
                          <a:ea typeface="Calibri"/>
                          <a:cs typeface="Arial"/>
                        </a:rPr>
                        <a:t> AO1</a:t>
                      </a:r>
                    </a:p>
                    <a:p>
                      <a:pPr algn="l">
                        <a:spcAft>
                          <a:spcPts val="0"/>
                        </a:spcAft>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chemeClr val="tx1"/>
                          </a:solidFill>
                          <a:effectLst/>
                          <a:latin typeface="Arial"/>
                          <a:ea typeface="Calibri"/>
                          <a:cs typeface="Arial"/>
                        </a:rPr>
                        <a:t>In C1 and C2 the questions will ask, ‘What do Catholics mean by…’</a:t>
                      </a:r>
                    </a:p>
                    <a:p>
                      <a:pPr algn="l">
                        <a:spcAft>
                          <a:spcPts val="0"/>
                        </a:spcAft>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chemeClr val="tx1"/>
                          </a:solidFill>
                          <a:effectLst/>
                          <a:latin typeface="Arial"/>
                          <a:ea typeface="Calibri"/>
                          <a:cs typeface="Arial"/>
                        </a:rPr>
                        <a:t>In C3 the questions will ask, ‘What do Jews mean by…’</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Definition</a:t>
                      </a:r>
                      <a:r>
                        <a:rPr lang="en-GB" sz="1600" dirty="0">
                          <a:solidFill>
                            <a:schemeClr val="tx1"/>
                          </a:solidFill>
                          <a:effectLst/>
                          <a:latin typeface="Arial"/>
                          <a:ea typeface="Calibri"/>
                          <a:cs typeface="Times New Roman"/>
                        </a:rPr>
                        <a:t> of a key term linked to one of the eight key terms. (These are  listed in the Specification as bullets at the end of each Theme)</a:t>
                      </a:r>
                    </a:p>
                    <a:p>
                      <a:pPr>
                        <a:spcAft>
                          <a:spcPts val="0"/>
                        </a:spcAft>
                      </a:pPr>
                      <a:endParaRPr lang="en-GB" sz="1600" dirty="0">
                        <a:solidFill>
                          <a:schemeClr val="tx1"/>
                        </a:solidFill>
                        <a:effectLst/>
                        <a:latin typeface="Arial"/>
                        <a:ea typeface="Calibri"/>
                        <a:cs typeface="Times New Roman"/>
                      </a:endParaRPr>
                    </a:p>
                    <a:p>
                      <a:pPr>
                        <a:spcAft>
                          <a:spcPts val="0"/>
                        </a:spcAft>
                      </a:pPr>
                      <a:endParaRPr lang="en-GB" sz="16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descr="A screenshot of text&#10;&#10;Description automatically generated">
            <a:extLst>
              <a:ext uri="{FF2B5EF4-FFF2-40B4-BE49-F238E27FC236}">
                <a16:creationId xmlns:a16="http://schemas.microsoft.com/office/drawing/2014/main" id="{23A88DC0-15AE-408D-BA8E-DB068292230F}"/>
              </a:ext>
            </a:extLst>
          </p:cNvPr>
          <p:cNvPicPr>
            <a:picLocks noChangeAspect="1"/>
          </p:cNvPicPr>
          <p:nvPr/>
        </p:nvPicPr>
        <p:blipFill>
          <a:blip r:embed="rId3"/>
          <a:stretch>
            <a:fillRect/>
          </a:stretch>
        </p:blipFill>
        <p:spPr>
          <a:xfrm>
            <a:off x="3321697" y="1885906"/>
            <a:ext cx="4028671" cy="4626861"/>
          </a:xfrm>
          <a:prstGeom prst="rect">
            <a:avLst/>
          </a:prstGeom>
        </p:spPr>
      </p:pic>
    </p:spTree>
    <p:extLst>
      <p:ext uri="{BB962C8B-B14F-4D97-AF65-F5344CB8AC3E}">
        <p14:creationId xmlns:p14="http://schemas.microsoft.com/office/powerpoint/2010/main" val="3596624945"/>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F74734CB6B8A4AB46A7BC0AB5D937F" ma:contentTypeVersion="13" ma:contentTypeDescription="Create a new document." ma:contentTypeScope="" ma:versionID="facc29a18bd10d5fe84c0da27e8faf14">
  <xsd:schema xmlns:xsd="http://www.w3.org/2001/XMLSchema" xmlns:xs="http://www.w3.org/2001/XMLSchema" xmlns:p="http://schemas.microsoft.com/office/2006/metadata/properties" xmlns:ns3="e78259b4-f37e-4acd-863a-1776a58840ad" xmlns:ns4="67a6d432-a09d-40e7-ba70-974cde1745df" targetNamespace="http://schemas.microsoft.com/office/2006/metadata/properties" ma:root="true" ma:fieldsID="cc9ac14e8a4f8270f781ab00d9916cff" ns3:_="" ns4:_="">
    <xsd:import namespace="e78259b4-f37e-4acd-863a-1776a58840ad"/>
    <xsd:import namespace="67a6d432-a09d-40e7-ba70-974cde1745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259b4-f37e-4acd-863a-1776a5884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d432-a09d-40e7-ba70-974cde1745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2.xml><?xml version="1.0" encoding="utf-8"?>
<ds:datastoreItem xmlns:ds="http://schemas.openxmlformats.org/officeDocument/2006/customXml" ds:itemID="{EFC27474-C4D3-4252-86F4-84DAA7AD6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259b4-f37e-4acd-863a-1776a58840ad"/>
    <ds:schemaRef ds:uri="67a6d432-a09d-40e7-ba70-974cde174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3DC8F-AB9D-4910-94BF-5076350377AD}">
  <ds:schemaRefs>
    <ds:schemaRef ds:uri="http://schemas.microsoft.com/office/2006/documentManagement/types"/>
    <ds:schemaRef ds:uri="http://purl.org/dc/terms/"/>
    <ds:schemaRef ds:uri="http://schemas.openxmlformats.org/package/2006/metadata/core-properties"/>
    <ds:schemaRef ds:uri="http://purl.org/dc/dcmitype/"/>
    <ds:schemaRef ds:uri="e78259b4-f37e-4acd-863a-1776a58840ad"/>
    <ds:schemaRef ds:uri="http://purl.org/dc/elements/1.1/"/>
    <ds:schemaRef ds:uri="http://schemas.microsoft.com/office/2006/metadata/properties"/>
    <ds:schemaRef ds:uri="http://schemas.microsoft.com/office/infopath/2007/PartnerControls"/>
    <ds:schemaRef ds:uri="67a6d432-a09d-40e7-ba70-974cde1745d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2468</TotalTime>
  <Words>1966</Words>
  <Application>Microsoft Office PowerPoint</Application>
  <PresentationFormat>On-screen Show (4:3)</PresentationFormat>
  <Paragraphs>334</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Bliss-Light</vt:lpstr>
      <vt:lpstr>Calibri</vt:lpstr>
      <vt:lpstr>Gotham Rounded Book</vt:lpstr>
      <vt:lpstr>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David Robert</cp:lastModifiedBy>
  <cp:revision>147</cp:revision>
  <cp:lastPrinted>2016-10-25T10:38:24Z</cp:lastPrinted>
  <dcterms:created xsi:type="dcterms:W3CDTF">2015-12-18T08:24:28Z</dcterms:created>
  <dcterms:modified xsi:type="dcterms:W3CDTF">2020-07-07T13:31:22Z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0x01010072F74734CB6B8A4AB46A7BC0AB5D937F</vt:lpwstr>
  </property>
</Properties>
</file>